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24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Grammar: The Imperative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Buyruq mayli: Open! Don’t run!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Grammar: the imperative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421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68592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Abdes Dabai · CC BY-SA 4.0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how we make the imperative and the negative imperative (form table)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instructions with the correct verb, positive or negative (Solutions p. 126 ex. 1)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Change statements into instructions (You open your books → Open your books.)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six classroom rules — three do’s and three don’ts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GRAMMAR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Form — the imperative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91640" y="1737360"/>
            <a:ext cx="4480560" cy="45720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FORM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737360"/>
            <a:ext cx="4480560" cy="4572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EXAMPLES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3172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251459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+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91640" y="233172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828800" y="25145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verb (no subject, no to)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29400" y="233172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766560" y="25145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Open</a:t>
            </a:r>
            <a:r>
              <a:rPr sz="1600" b="0">
                <a:solidFill>
                  <a:srgbClr val="1E2A38"/>
                </a:solidFill>
                <a:latin typeface="Arial"/>
              </a:rPr>
              <a:t> your books. · </a:t>
            </a:r>
            <a:r>
              <a:rPr sz="1600" b="1">
                <a:solidFill>
                  <a:srgbClr val="1E2A38"/>
                </a:solidFill>
                <a:latin typeface="Arial"/>
              </a:rPr>
              <a:t>Be</a:t>
            </a:r>
            <a:r>
              <a:rPr sz="1600" b="0">
                <a:solidFill>
                  <a:srgbClr val="1E2A38"/>
                </a:solidFill>
                <a:latin typeface="Arial"/>
              </a:rPr>
              <a:t> quiet!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20040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77240" y="338327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91640" y="320040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828800" y="33832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Don’t + verb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29400" y="320040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766560" y="33832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Don’t run!</a:t>
            </a:r>
            <a:r>
              <a:rPr sz="1600" b="0">
                <a:solidFill>
                  <a:srgbClr val="1E2A38"/>
                </a:solidFill>
                <a:latin typeface="Arial"/>
              </a:rPr>
              <a:t> · </a:t>
            </a:r>
            <a:r>
              <a:rPr sz="1600" b="1">
                <a:solidFill>
                  <a:srgbClr val="1E2A38"/>
                </a:solidFill>
                <a:latin typeface="Arial"/>
              </a:rPr>
              <a:t>Don’t be</a:t>
            </a:r>
            <a:r>
              <a:rPr sz="1600" b="0">
                <a:solidFill>
                  <a:srgbClr val="1E2A38"/>
                </a:solidFill>
                <a:latin typeface="Arial"/>
              </a:rPr>
              <a:t> late!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406908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425195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never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691640" y="406908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828800" y="42519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Never + verb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29400" y="406908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766560" y="42519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Never</a:t>
            </a:r>
            <a:r>
              <a:rPr sz="1600" b="0">
                <a:solidFill>
                  <a:srgbClr val="1E2A38"/>
                </a:solidFill>
                <a:latin typeface="Arial"/>
              </a:rPr>
              <a:t> swim in the river alone.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493776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77240" y="512063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please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91640" y="493776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828800" y="512063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Please + verb · verb …, please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29400" y="493776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766560" y="512063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Please</a:t>
            </a:r>
            <a:r>
              <a:rPr sz="1600" b="0">
                <a:solidFill>
                  <a:srgbClr val="1E2A38"/>
                </a:solidFill>
                <a:latin typeface="Arial"/>
              </a:rPr>
              <a:t> sit down. · Sit down, </a:t>
            </a:r>
            <a:r>
              <a:rPr sz="1600" b="1">
                <a:solidFill>
                  <a:srgbClr val="1E2A38"/>
                </a:solidFill>
                <a:latin typeface="Arial"/>
              </a:rPr>
              <a:t>please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7240" y="5760720"/>
            <a:ext cx="1060704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960120" y="5897880"/>
            <a:ext cx="10241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Solutions Elementary p. 127 (Grammar Reference 2.8): we use imperatives to give commands and instructions; we often use them in announcements.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the imperative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Word list closed. Try alone first, then check with a partner.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Laser pp. 34–35</a:t>
            </a:r>
            <a:r>
              <a:rPr sz="1600" b="0">
                <a:solidFill>
                  <a:srgbClr val="1E2A38"/>
                </a:solidFill>
                <a:latin typeface="Arial"/>
              </a:rPr>
              <a:t> — find five instructions in the task titles and speech bubbles (Match …, Choose …, Be quiet …).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Solutions p. 126, 2H 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complete with: not be · not eat · meet · not open · put · share · stop · not swim.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Change it</a:t>
            </a:r>
            <a:r>
              <a:rPr sz="1600" b="0">
                <a:solidFill>
                  <a:srgbClr val="1E2A38"/>
                </a:solidFill>
                <a:latin typeface="Arial"/>
              </a:rPr>
              <a:t> — 1 You open your books. 2 You don’t talk. 3 You listen to me. 4 You don’t forget your pen. 5 You are careful.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Make each one an instruction: </a:t>
            </a:r>
            <a:r>
              <a:rPr sz="1600" b="1">
                <a:solidFill>
                  <a:srgbClr val="1E2A38"/>
                </a:solidFill>
                <a:latin typeface="Arial"/>
              </a:rPr>
              <a:t>You open your books.</a:t>
            </a:r>
            <a:r>
              <a:rPr sz="1600" b="0">
                <a:solidFill>
                  <a:srgbClr val="1E2A38"/>
                </a:solidFill>
                <a:latin typeface="Arial"/>
              </a:rPr>
              <a:t> → </a:t>
            </a:r>
            <a:r>
              <a:rPr sz="1600" b="1">
                <a:solidFill>
                  <a:srgbClr val="1E2A38"/>
                </a:solidFill>
                <a:latin typeface="Arial"/>
              </a:rPr>
              <a:t>Open your books.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THE SIX SENTENCES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Solutions Elementary p. 126, 2H ex.1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Complete with: not be · not eat · meet · not open · put · share · stop · not swim.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1  ______ all the cake! ______ it with your brother!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2  ______ talking!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3  ‘Let’s see a film tomorrow evening.’ ‘OK. ______ me at the cinema at six. ______ late!’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4  ______ your hand up if you know the answer.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5  ______ in that river. It’s dangerous.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6  It’s cold outside. Please ______ the window.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9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the imperative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Laser</a:t>
            </a:r>
            <a:r>
              <a:rPr sz="1600" b="0">
                <a:solidFill>
                  <a:srgbClr val="1E2A38"/>
                </a:solidFill>
                <a:latin typeface="Arial"/>
              </a:rPr>
              <a:t>  Match each question … · Choose the correct word … · Write a word … · Listen and choose … · Be quiet. · Talk about you.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Solutions 2H 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Don’t eat · Share  2 Stop  3 Meet · Don’t be  4 Put  5 Don’t swim  6 don’t open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Change it</a:t>
            </a:r>
            <a:r>
              <a:rPr sz="1600" b="0">
                <a:solidFill>
                  <a:srgbClr val="1E2A38"/>
                </a:solidFill>
                <a:latin typeface="Arial"/>
              </a:rPr>
              <a:t>  1 Open your books. 2 Don’t talk. 3 Listen to me. 4 Don’t forget your pen. 5 Be careful.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Ask WHY: no subject, no to; negative = Don’t + verb; be → Be quiet! / Don’t be late!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imperative — five rules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Buyruq = fe’lning </a:t>
            </a:r>
            <a:r>
              <a:rPr sz="1600" b="1">
                <a:solidFill>
                  <a:srgbClr val="1E2A38"/>
                </a:solidFill>
                <a:latin typeface="Arial"/>
              </a:rPr>
              <a:t>o‘zi</a:t>
            </a:r>
            <a:r>
              <a:rPr sz="1600" b="0">
                <a:solidFill>
                  <a:srgbClr val="1E2A38"/>
                </a:solidFill>
                <a:latin typeface="Arial"/>
              </a:rPr>
              <a:t>, egasiz va </a:t>
            </a:r>
            <a:r>
              <a:rPr sz="1600" b="1">
                <a:solidFill>
                  <a:srgbClr val="1E2A38"/>
                </a:solidFill>
                <a:latin typeface="Arial"/>
              </a:rPr>
              <a:t>to</a:t>
            </a:r>
            <a:r>
              <a:rPr sz="1600" b="0">
                <a:solidFill>
                  <a:srgbClr val="1E2A38"/>
                </a:solidFill>
                <a:latin typeface="Arial"/>
              </a:rPr>
              <a:t> siz: </a:t>
            </a:r>
            <a:r>
              <a:rPr sz="1600" b="1">
                <a:solidFill>
                  <a:srgbClr val="1E2A38"/>
                </a:solidFill>
                <a:latin typeface="Arial"/>
              </a:rPr>
              <a:t>Open</a:t>
            </a:r>
            <a:r>
              <a:rPr sz="1600" b="0">
                <a:solidFill>
                  <a:srgbClr val="1E2A38"/>
                </a:solidFill>
                <a:latin typeface="Arial"/>
              </a:rPr>
              <a:t> your books.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You open</a:t>
            </a:r>
            <a:r>
              <a:rPr sz="1600" b="0">
                <a:solidFill>
                  <a:srgbClr val="1E2A38"/>
                </a:solidFill>
                <a:latin typeface="Arial"/>
              </a:rPr>
              <a:t>, 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To open</a:t>
            </a:r>
            <a:r>
              <a:rPr sz="1600" b="0">
                <a:solidFill>
                  <a:srgbClr val="1E2A38"/>
                </a:solidFill>
                <a:latin typeface="Arial"/>
              </a:rPr>
              <a:t>)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Inkor: </a:t>
            </a:r>
            <a:r>
              <a:rPr sz="1600" b="1">
                <a:solidFill>
                  <a:srgbClr val="1E2A38"/>
                </a:solidFill>
                <a:latin typeface="Arial"/>
              </a:rPr>
              <a:t>Don’t</a:t>
            </a:r>
            <a:r>
              <a:rPr sz="1600" b="0">
                <a:solidFill>
                  <a:srgbClr val="1E2A38"/>
                </a:solidFill>
                <a:latin typeface="Arial"/>
              </a:rPr>
              <a:t> + fe’l: </a:t>
            </a:r>
            <a:r>
              <a:rPr sz="1600" b="1">
                <a:solidFill>
                  <a:srgbClr val="1E2A38"/>
                </a:solidFill>
                <a:latin typeface="Arial"/>
              </a:rPr>
              <a:t>Don’t run!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Don’t be</a:t>
            </a:r>
            <a:r>
              <a:rPr sz="1600" b="0">
                <a:solidFill>
                  <a:srgbClr val="1E2A38"/>
                </a:solidFill>
                <a:latin typeface="Arial"/>
              </a:rPr>
              <a:t> late!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Qat’iy taqiq: </a:t>
            </a:r>
            <a:r>
              <a:rPr sz="1600" b="1">
                <a:solidFill>
                  <a:srgbClr val="1E2A38"/>
                </a:solidFill>
                <a:latin typeface="Arial"/>
              </a:rPr>
              <a:t>Never</a:t>
            </a:r>
            <a:r>
              <a:rPr sz="1600" b="0">
                <a:solidFill>
                  <a:srgbClr val="1E2A38"/>
                </a:solidFill>
                <a:latin typeface="Arial"/>
              </a:rPr>
              <a:t> + fe’l: </a:t>
            </a:r>
            <a:r>
              <a:rPr sz="1600" b="1">
                <a:solidFill>
                  <a:srgbClr val="1E2A38"/>
                </a:solidFill>
                <a:latin typeface="Arial"/>
              </a:rPr>
              <a:t>Never</a:t>
            </a:r>
            <a:r>
              <a:rPr sz="1600" b="0">
                <a:solidFill>
                  <a:srgbClr val="1E2A38"/>
                </a:solidFill>
                <a:latin typeface="Arial"/>
              </a:rPr>
              <a:t> swim alone.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Muloyim qilish: </a:t>
            </a:r>
            <a:r>
              <a:rPr sz="1600" b="1">
                <a:solidFill>
                  <a:srgbClr val="1E2A38"/>
                </a:solidFill>
                <a:latin typeface="Arial"/>
              </a:rPr>
              <a:t>please</a:t>
            </a:r>
            <a:r>
              <a:rPr sz="1600" b="0">
                <a:solidFill>
                  <a:srgbClr val="1E2A38"/>
                </a:solidFill>
                <a:latin typeface="Arial"/>
              </a:rPr>
              <a:t> boshida yoki oxirida: </a:t>
            </a:r>
            <a:r>
              <a:rPr sz="1600" b="1">
                <a:solidFill>
                  <a:srgbClr val="1E2A38"/>
                </a:solidFill>
                <a:latin typeface="Arial"/>
              </a:rPr>
              <a:t>Please</a:t>
            </a:r>
            <a:r>
              <a:rPr sz="1600" b="0">
                <a:solidFill>
                  <a:srgbClr val="1E2A38"/>
                </a:solidFill>
                <a:latin typeface="Arial"/>
              </a:rPr>
              <a:t> sit down. / Sit down, </a:t>
            </a:r>
            <a:r>
              <a:rPr sz="1600" b="1">
                <a:solidFill>
                  <a:srgbClr val="1E2A38"/>
                </a:solidFill>
                <a:latin typeface="Arial"/>
              </a:rPr>
              <a:t>please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Bitta odamga ham, butun sinfga ham </a:t>
            </a:r>
            <a:r>
              <a:rPr sz="1600" b="1">
                <a:solidFill>
                  <a:srgbClr val="1E2A38"/>
                </a:solidFill>
                <a:latin typeface="Arial"/>
              </a:rPr>
              <a:t>bir xil</a:t>
            </a:r>
            <a:r>
              <a:rPr sz="1600" b="0">
                <a:solidFill>
                  <a:srgbClr val="1E2A38"/>
                </a:solidFill>
                <a:latin typeface="Arial"/>
              </a:rPr>
              <a:t> shakl: </a:t>
            </a:r>
            <a:r>
              <a:rPr sz="1600" b="1">
                <a:solidFill>
                  <a:srgbClr val="1E2A38"/>
                </a:solidFill>
                <a:latin typeface="Arial"/>
              </a:rPr>
              <a:t>Ali, sit down! — Children, sit down!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Classroom instructions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📖️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open your book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kitobni ochmoq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Open your books</a:t>
            </a:r>
            <a:r>
              <a:rPr sz="1400" b="0">
                <a:solidFill>
                  <a:srgbClr val="5A6572"/>
                </a:solidFill>
                <a:latin typeface="Arial"/>
              </a:rPr>
              <a:t> at page 40, please.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🪟️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close the window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derazani yopmoq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close the window</a:t>
            </a:r>
            <a:r>
              <a:rPr sz="1400" b="0">
                <a:solidFill>
                  <a:srgbClr val="5A6572"/>
                </a:solidFill>
                <a:latin typeface="Arial"/>
              </a:rPr>
              <a:t> — it’s very windy today.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🪑️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sit down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joyiga o‘tirmoq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sit down</a:t>
            </a:r>
            <a:r>
              <a:rPr sz="1400" b="0">
                <a:solidFill>
                  <a:srgbClr val="5A6572"/>
                </a:solidFill>
                <a:latin typeface="Arial"/>
              </a:rPr>
              <a:t> and take out your notebooks.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🧍️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stand up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o‘rnidan turmoq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Stand up</a:t>
            </a:r>
            <a:r>
              <a:rPr sz="1400" b="0">
                <a:solidFill>
                  <a:srgbClr val="5A6572"/>
                </a:solidFill>
                <a:latin typeface="Arial"/>
              </a:rPr>
              <a:t>, everyone, and say good morning to our guest!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Classroom instructions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✋️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put your hand 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qo‘l ko‘tarmoq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Put your hand up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you speak, please.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🖊️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out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(sumkadan) olmoq, chiqarmoq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Take out</a:t>
            </a:r>
            <a:r>
              <a:rPr sz="1400" b="0">
                <a:solidFill>
                  <a:srgbClr val="5A6572"/>
                </a:solidFill>
                <a:latin typeface="Arial"/>
              </a:rPr>
              <a:t> your pens and start the test.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👀️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at the board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doskaga qaramoq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Stop talking and </a:t>
            </a:r>
            <a:r>
              <a:rPr sz="1400" b="1">
                <a:solidFill>
                  <a:srgbClr val="5A6572"/>
                </a:solidFill>
                <a:latin typeface="Arial"/>
              </a:rPr>
              <a:t>look at the board</a:t>
            </a:r>
            <a:r>
              <a:rPr sz="1400" b="0">
                <a:solidFill>
                  <a:srgbClr val="5A6572"/>
                </a:solidFill>
                <a:latin typeface="Arial"/>
              </a:rPr>
              <a:t>, please.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👥️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work in pairs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juftlikda ishlamoq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Work in pairs</a:t>
            </a:r>
            <a:r>
              <a:rPr sz="1400" b="0">
                <a:solidFill>
                  <a:srgbClr val="5A6572"/>
                </a:solidFill>
                <a:latin typeface="Arial"/>
              </a:rPr>
              <a:t> and ask your partner five questions.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Classroom instructions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check your answers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javoblarni tekshirmoq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Now </a:t>
            </a:r>
            <a:r>
              <a:rPr sz="1400" b="1">
                <a:solidFill>
                  <a:srgbClr val="5A6572"/>
                </a:solidFill>
                <a:latin typeface="Arial"/>
              </a:rPr>
              <a:t>check your answers</a:t>
            </a:r>
            <a:r>
              <a:rPr sz="1400" b="0">
                <a:solidFill>
                  <a:srgbClr val="5A6572"/>
                </a:solidFill>
                <a:latin typeface="Arial"/>
              </a:rPr>
              <a:t> with the key on page 50.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✏️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underline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tagiga chizmoq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Underline</a:t>
            </a:r>
            <a:r>
              <a:rPr sz="1400" b="0">
                <a:solidFill>
                  <a:srgbClr val="5A6572"/>
                </a:solidFill>
                <a:latin typeface="Arial"/>
              </a:rPr>
              <a:t> the new words in the text.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📝️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copy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ko‘chirib yozmoq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Copy</a:t>
            </a:r>
            <a:r>
              <a:rPr sz="1400" b="0">
                <a:solidFill>
                  <a:srgbClr val="5A6572"/>
                </a:solidFill>
                <a:latin typeface="Arial"/>
              </a:rPr>
              <a:t> the new words into your notebook.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Classroom rules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📥️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hand in your homework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 vazifasini topshirmoq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hand in your homework</a:t>
            </a:r>
            <a:r>
              <a:rPr sz="1400" b="0">
                <a:solidFill>
                  <a:srgbClr val="5A6572"/>
                </a:solidFill>
                <a:latin typeface="Arial"/>
              </a:rPr>
              <a:t> on time.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📢️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shout out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(so‘ralmasdan) baqirib aytib yubormoq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shout out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answer — put your hand up!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🛑️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interrupt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gapini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interrupt</a:t>
            </a:r>
            <a:r>
              <a:rPr sz="1400" b="0">
                <a:solidFill>
                  <a:srgbClr val="5A6572"/>
                </a:solidFill>
                <a:latin typeface="Arial"/>
              </a:rPr>
              <a:t> — Aziz is speaking.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🏃️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run in the corridor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yo‘lakda yugurmoq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Never </a:t>
            </a:r>
            <a:r>
              <a:rPr sz="1400" b="1">
                <a:solidFill>
                  <a:srgbClr val="5A6572"/>
                </a:solidFill>
                <a:latin typeface="Arial"/>
              </a:rPr>
              <a:t>run in the corridor</a:t>
            </a:r>
            <a:r>
              <a:rPr sz="1400" b="0">
                <a:solidFill>
                  <a:srgbClr val="5A6572"/>
                </a:solidFill>
                <a:latin typeface="Arial"/>
              </a:rPr>
              <a:t> between lessons.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Classroom rules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🍬️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chew gum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saqich chaynamoq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chew gum</a:t>
            </a:r>
            <a:r>
              <a:rPr sz="1400" b="0">
                <a:solidFill>
                  <a:srgbClr val="5A6572"/>
                </a:solidFill>
                <a:latin typeface="Arial"/>
              </a:rPr>
              <a:t> in class, please.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📱️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use your phone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telefondan foydalanmoq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Never </a:t>
            </a:r>
            <a:r>
              <a:rPr sz="1400" b="1">
                <a:solidFill>
                  <a:srgbClr val="5A6572"/>
                </a:solidFill>
                <a:latin typeface="Arial"/>
              </a:rPr>
              <a:t>use your phone</a:t>
            </a:r>
            <a:r>
              <a:rPr sz="1400" b="0">
                <a:solidFill>
                  <a:srgbClr val="5A6572"/>
                </a:solidFill>
                <a:latin typeface="Arial"/>
              </a:rPr>
              <a:t> during a test.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📴️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turn off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o‘chirmoq (telefon, chiroq)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Turn off</a:t>
            </a:r>
            <a:r>
              <a:rPr sz="1400" b="0">
                <a:solidFill>
                  <a:srgbClr val="5A6572"/>
                </a:solidFill>
                <a:latin typeface="Arial"/>
              </a:rPr>
              <a:t> your phones before the lesson starts.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🎒️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olib kelmoq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bring</a:t>
            </a:r>
            <a:r>
              <a:rPr sz="1400" b="0">
                <a:solidFill>
                  <a:srgbClr val="5A6572"/>
                </a:solidFill>
                <a:latin typeface="Arial"/>
              </a:rPr>
              <a:t> your dictionary to English lessons.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Classroom rules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listen carefully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diqqat bilan tinglamoq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listen carefully</a:t>
            </a:r>
            <a:r>
              <a:rPr sz="1400" b="0">
                <a:solidFill>
                  <a:srgbClr val="5A6572"/>
                </a:solidFill>
                <a:latin typeface="Arial"/>
              </a:rPr>
              <a:t> when your classmates are speaking.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🙃️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a mistake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xato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be sad when you </a:t>
            </a:r>
            <a:r>
              <a:rPr sz="1400" b="1">
                <a:solidFill>
                  <a:srgbClr val="5A6572"/>
                </a:solidFill>
                <a:latin typeface="Arial"/>
              </a:rPr>
              <a:t>make a mistake</a:t>
            </a:r>
            <a:r>
              <a:rPr sz="1400" b="0">
                <a:solidFill>
                  <a:srgbClr val="5A6572"/>
                </a:solidFill>
                <a:latin typeface="Arial"/>
              </a:rPr>
              <a:t>. Try again!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🚮️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drop litter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(yerga) axlat tashlamoq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drop litter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school yard.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⏳️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wait your turn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navbat kutmoq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wait your turn</a:t>
            </a:r>
            <a:r>
              <a:rPr sz="1400" b="0">
                <a:solidFill>
                  <a:srgbClr val="5A6572"/>
                </a:solidFill>
                <a:latin typeface="Arial"/>
              </a:rPr>
              <a:t> and don’t push.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School events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sports 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sport kuni (maktabda)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forget: </a:t>
            </a:r>
            <a:r>
              <a:rPr sz="1400" b="1">
                <a:solidFill>
                  <a:srgbClr val="5A6572"/>
                </a:solidFill>
                <a:latin typeface="Arial"/>
              </a:rPr>
              <a:t>sports day</a:t>
            </a:r>
            <a:r>
              <a:rPr sz="1400" b="0">
                <a:solidFill>
                  <a:srgbClr val="5A6572"/>
                </a:solidFill>
                <a:latin typeface="Arial"/>
              </a:rPr>
              <a:t> is on Friday! Bring your trainers.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🗺️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school trip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sayohati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Come on the </a:t>
            </a:r>
            <a:r>
              <a:rPr sz="1400" b="1">
                <a:solidFill>
                  <a:srgbClr val="5A6572"/>
                </a:solidFill>
                <a:latin typeface="Arial"/>
              </a:rPr>
              <a:t>school trip</a:t>
            </a:r>
            <a:r>
              <a:rPr sz="1400" b="0">
                <a:solidFill>
                  <a:srgbClr val="5A6572"/>
                </a:solidFill>
                <a:latin typeface="Arial"/>
              </a:rPr>
              <a:t> to Samarkand next month!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school club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to‘garagi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Join a </a:t>
            </a:r>
            <a:r>
              <a:rPr sz="1400" b="1">
                <a:solidFill>
                  <a:srgbClr val="5A6572"/>
                </a:solidFill>
                <a:latin typeface="Arial"/>
              </a:rPr>
              <a:t>school club</a:t>
            </a:r>
            <a:r>
              <a:rPr sz="1400" b="0">
                <a:solidFill>
                  <a:srgbClr val="5A6572"/>
                </a:solidFill>
                <a:latin typeface="Arial"/>
              </a:rPr>
              <a:t> and make new friends!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School events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⛺️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school camp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lageri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Come to our summer </a:t>
            </a:r>
            <a:r>
              <a:rPr sz="1400" b="1">
                <a:solidFill>
                  <a:srgbClr val="5A6572"/>
                </a:solidFill>
                <a:latin typeface="Arial"/>
              </a:rPr>
              <a:t>school camp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mountains!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🎟️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buy a ticket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chipta sotib olmoq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Buy a ticket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Monday and get a discount!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📅️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miss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o‘tkazib yubormoq (tadbirni)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miss</a:t>
            </a:r>
            <a:r>
              <a:rPr sz="1400" b="0">
                <a:solidFill>
                  <a:srgbClr val="5A6572"/>
                </a:solidFill>
                <a:latin typeface="Arial"/>
              </a:rPr>
              <a:t> the school concert on Thursday!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Card words with tricky stress and sounds. Then say each one in an instruction: Don’t interrupt! Listen carefully!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underline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/ˌʌndəˈlaɪn/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interrupt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/ˌɪntəˈrʌpt/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corridor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/ˈkɒrɪdɔː/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chew gum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/ˌtʃuː ˈɡʌm/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litter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/ˈlɪtə/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listen carefully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/ˈlɪsn ˈkeəfəli/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buy a ticket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/baɪ ə ˈtɪkɪt/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school trip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 ˌskuːl ˈtrɪp/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Say please with a friendly voice — an instruction without please can sound unfriendly.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Please ________ the window. It’s very hot in here. (open)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in the corridor! You can fall. (not run)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careful! The road is very busy. (be)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late for school tomorrow — we’ve got a test! (not be)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your name at the top of the page. (write)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Please ________ me — I’m talking! (not interrupt)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to bring your PE kit on Friday! (not forget)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________! The test is very easy. (not worry)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the TV and go to bed! (turn off)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with your partner and compare your answers. (work)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teacher says: A gives five instructions (Stand up! Look at the board! Don’t chew gum!). B does them only if A says please first.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Group rules: in groups of three, write three do’s and three don’ts for our classroom. Use the cards (hand in your homework, drop litter, wait your turn …). Read them to the class.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directions: tell your partner how to get from our classroom to the canteen (Go out of the door. Turn left. Don’t go upstairs.).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Our classroom rules (a poster by 7-A)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Welcome to Room 12! Here are our classroom rules. Please read them and remember them!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Rule 1. Be on time. Don’t be late — the lesson starts at eight o’clock.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Rule 2. </a:t>
            </a:r>
            <a:r>
              <a:rPr sz="1600" b="1">
                <a:solidFill>
                  <a:srgbClr val="1E2A38"/>
                </a:solidFill>
                <a:latin typeface="Arial"/>
              </a:rPr>
              <a:t>Put your hand up</a:t>
            </a:r>
            <a:r>
              <a:rPr sz="1600" b="0">
                <a:solidFill>
                  <a:srgbClr val="1E2A38"/>
                </a:solidFill>
                <a:latin typeface="Arial"/>
              </a:rPr>
              <a:t> when you want to speak. Don’t </a:t>
            </a:r>
            <a:r>
              <a:rPr sz="1600" b="1">
                <a:solidFill>
                  <a:srgbClr val="1E2A38"/>
                </a:solidFill>
                <a:latin typeface="Arial"/>
              </a:rPr>
              <a:t>shout out</a:t>
            </a:r>
            <a:r>
              <a:rPr sz="1600" b="0">
                <a:solidFill>
                  <a:srgbClr val="1E2A38"/>
                </a:solidFill>
                <a:latin typeface="Arial"/>
              </a:rPr>
              <a:t> the answer!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Rule 3. </a:t>
            </a:r>
            <a:r>
              <a:rPr sz="1600" b="1">
                <a:solidFill>
                  <a:srgbClr val="1E2A38"/>
                </a:solidFill>
                <a:latin typeface="Arial"/>
              </a:rPr>
              <a:t>Listen carefully</a:t>
            </a:r>
            <a:r>
              <a:rPr sz="1600" b="0">
                <a:solidFill>
                  <a:srgbClr val="1E2A38"/>
                </a:solidFill>
                <a:latin typeface="Arial"/>
              </a:rPr>
              <a:t> to the teacher and to your classmates. Please don’t </a:t>
            </a:r>
            <a:r>
              <a:rPr sz="1600" b="1">
                <a:solidFill>
                  <a:srgbClr val="1E2A38"/>
                </a:solidFill>
                <a:latin typeface="Arial"/>
              </a:rPr>
              <a:t>interrupt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Rule 4. </a:t>
            </a:r>
            <a:r>
              <a:rPr sz="1600" b="1">
                <a:solidFill>
                  <a:srgbClr val="1E2A38"/>
                </a:solidFill>
                <a:latin typeface="Arial"/>
              </a:rPr>
              <a:t>Turn off</a:t>
            </a:r>
            <a:r>
              <a:rPr sz="1600" b="0">
                <a:solidFill>
                  <a:srgbClr val="1E2A38"/>
                </a:solidFill>
                <a:latin typeface="Arial"/>
              </a:rPr>
              <a:t> your phone and put it in your bag. Never use it in class.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Rule 5. Always </a:t>
            </a:r>
            <a:r>
              <a:rPr sz="1600" b="1">
                <a:solidFill>
                  <a:srgbClr val="1E2A38"/>
                </a:solidFill>
                <a:latin typeface="Arial"/>
              </a:rPr>
              <a:t>bring</a:t>
            </a:r>
            <a:r>
              <a:rPr sz="1600" b="0">
                <a:solidFill>
                  <a:srgbClr val="1E2A38"/>
                </a:solidFill>
                <a:latin typeface="Arial"/>
              </a:rPr>
              <a:t> your book, your notebook and a pen. Don’t forget to </a:t>
            </a:r>
            <a:r>
              <a:rPr sz="1600" b="1">
                <a:solidFill>
                  <a:srgbClr val="1E2A38"/>
                </a:solidFill>
                <a:latin typeface="Arial"/>
              </a:rPr>
              <a:t>hand in your homework</a:t>
            </a:r>
            <a:r>
              <a:rPr sz="1600" b="0">
                <a:solidFill>
                  <a:srgbClr val="1E2A38"/>
                </a:solidFill>
                <a:latin typeface="Arial"/>
              </a:rPr>
              <a:t>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Rule 6. Be kind and help each other. And don’t worry if you </a:t>
            </a:r>
            <a:r>
              <a:rPr sz="1600" b="1">
                <a:solidFill>
                  <a:srgbClr val="1E2A38"/>
                </a:solidFill>
                <a:latin typeface="Arial"/>
              </a:rPr>
              <a:t>make a mistake</a:t>
            </a:r>
            <a:r>
              <a:rPr sz="1600" b="0">
                <a:solidFill>
                  <a:srgbClr val="1E2A38"/>
                </a:solidFill>
                <a:latin typeface="Arial"/>
              </a:rPr>
              <a:t> — everyone makes mistakes!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time does the lesson start?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 you do when you want to speak?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do you put your phone?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three things do you always bring?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three negative imperatives in the rules.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make it an instruction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vaziyatni aytaman, siz bitta buyruq gap aytasiz (ijobiy yoki inkor).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floor in the corridor is wet. → Don’t …!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test is starting. → … your phone!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Your friend is answering a question. → Don’t …!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You know the answer. → … your hand up!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Sports day is on Friday. → Don’t …!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Buyruq — fe’lning lug‘atdagi shakli: </a:t>
            </a:r>
            <a:r>
              <a:rPr sz="1600" b="1">
                <a:solidFill>
                  <a:srgbClr val="1E2A38"/>
                </a:solidFill>
                <a:latin typeface="Arial"/>
              </a:rPr>
              <a:t>Open</a:t>
            </a:r>
            <a:r>
              <a:rPr sz="1600" b="0">
                <a:solidFill>
                  <a:srgbClr val="1E2A38"/>
                </a:solidFill>
                <a:latin typeface="Arial"/>
              </a:rPr>
              <a:t> the door — «Eshikni </a:t>
            </a:r>
            <a:r>
              <a:rPr sz="1600" b="1">
                <a:solidFill>
                  <a:srgbClr val="1E2A38"/>
                </a:solidFill>
                <a:latin typeface="Arial"/>
              </a:rPr>
              <a:t>och(ing)</a:t>
            </a:r>
            <a:r>
              <a:rPr sz="1600" b="0">
                <a:solidFill>
                  <a:srgbClr val="1E2A38"/>
                </a:solidFill>
                <a:latin typeface="Arial"/>
              </a:rPr>
              <a:t>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Inkor: </a:t>
            </a:r>
            <a:r>
              <a:rPr sz="1600" b="1">
                <a:solidFill>
                  <a:srgbClr val="1E2A38"/>
                </a:solidFill>
                <a:latin typeface="Arial"/>
              </a:rPr>
              <a:t>Don’t</a:t>
            </a:r>
            <a:r>
              <a:rPr sz="1600" b="0">
                <a:solidFill>
                  <a:srgbClr val="1E2A38"/>
                </a:solidFill>
                <a:latin typeface="Arial"/>
              </a:rPr>
              <a:t> + fe’l — «…ma(ng)»: </a:t>
            </a:r>
            <a:r>
              <a:rPr sz="1600" b="1">
                <a:solidFill>
                  <a:srgbClr val="1E2A38"/>
                </a:solidFill>
                <a:latin typeface="Arial"/>
              </a:rPr>
              <a:t>Don’t run in the corridor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«Yo‘lakda yugurma(ng)».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</a:t>
            </a:r>
            <a:r>
              <a:rPr sz="1600" b="0">
                <a:solidFill>
                  <a:srgbClr val="1E2A38"/>
                </a:solidFill>
                <a:latin typeface="Arial"/>
              </a:rPr>
              <a:t> bilan: </a:t>
            </a:r>
            <a:r>
              <a:rPr sz="1600" b="1">
                <a:solidFill>
                  <a:srgbClr val="1E2A38"/>
                </a:solidFill>
                <a:latin typeface="Arial"/>
              </a:rPr>
              <a:t>Be quiet!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«Jim bo‘ling!», </a:t>
            </a:r>
            <a:r>
              <a:rPr sz="1600" b="1">
                <a:solidFill>
                  <a:srgbClr val="1E2A38"/>
                </a:solidFill>
                <a:latin typeface="Arial"/>
              </a:rPr>
              <a:t>Don’t be late!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«Kechikmang!»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Don’t late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O‘zbekchada «-ing» qo‘shib hurmat bildiramiz (</a:t>
            </a:r>
            <a:r>
              <a:rPr sz="1600" b="1">
                <a:solidFill>
                  <a:srgbClr val="1E2A38"/>
                </a:solidFill>
                <a:latin typeface="Arial"/>
              </a:rPr>
              <a:t>oching</a:t>
            </a:r>
            <a:r>
              <a:rPr sz="1600" b="0">
                <a:solidFill>
                  <a:srgbClr val="1E2A38"/>
                </a:solidFill>
                <a:latin typeface="Arial"/>
              </a:rPr>
              <a:t>); inglizchada shakl o‘zgarmaydi — muloyimlik </a:t>
            </a:r>
            <a:r>
              <a:rPr sz="1600" b="1">
                <a:solidFill>
                  <a:srgbClr val="1E2A38"/>
                </a:solidFill>
                <a:latin typeface="Arial"/>
              </a:rPr>
              <a:t>please</a:t>
            </a:r>
            <a:r>
              <a:rPr sz="1600" b="0">
                <a:solidFill>
                  <a:srgbClr val="1E2A38"/>
                </a:solidFill>
                <a:latin typeface="Arial"/>
              </a:rPr>
              <a:t> bilan.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Never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«hech qachon …ma»: </a:t>
            </a:r>
            <a:r>
              <a:rPr sz="1600" b="1">
                <a:solidFill>
                  <a:srgbClr val="1E2A38"/>
                </a:solidFill>
                <a:latin typeface="Arial"/>
              </a:rPr>
              <a:t>Never drop litter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«Hech qachon axlat tashlama».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6 imperative sentences: classroom rules — three do’s and three don’ts (kalendar reja). Use the poster on the lesson page as a model and at least three words from the cards.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29 items with the flashcards: sozlar.com/vocab/cards/?set=grade7-lesson24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Read «Our classroom rules» again and listen to the audio on the lesson page.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Abdes Dabai · CC BY-SA 4.0 · https://commons.wikimedia.org/wiki/File:Aula,_escola..jpg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