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Writing: An informal email offering a choice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Yozish: do‘stga norasmiy xat — ikki tanlov taklif qilish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An informal letter/email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44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71118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Ziko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why the task needs an informal email and decide if four statements are true or false (ex. 1–2)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six functions in Kelly’s email (ex. 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an email to Tom with the ex. 6 questions and Writing Planner 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email and check it with the Check it out! list (ex. 7–8)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30–31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Writing database p. 154 helps with ex.2.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Read the writing task (Craig, the leaflet, the notes). Why should your email be informal?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True or false? 1 always formal · 2 ask about news · 3 include all the notes · 4 add extra information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Read Kelly’s email (Working model).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Underline where Kelly: 1 asks a friendly question · 2 checks information · 3 gives choice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4 gives choice 2 · 5 says what Craig should do next · 6 gives a reason for closing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pp. 30–31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Craig is a friend of yours — so the email is informal.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F · 2 T · 3 T · 4 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Have your exams finished? · 2 You’re arriving on the 19th, aren’t you?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3 The first is the Royal Orchestra on the 20th or 21st.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4 The Wilson Brothers are playing after that. · 5 Decide which one you want to see and let me know.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6 Got to go! Mum’s calling 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Concerts and tickets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concert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Craig wants to go to </a:t>
            </a:r>
            <a:r>
              <a:rPr sz="1400" b="1">
                <a:solidFill>
                  <a:srgbClr val="5A6572"/>
                </a:solidFill>
                <a:latin typeface="Arial"/>
              </a:rPr>
              <a:t>a concert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he’s staying with 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leaflet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varaqa, reklama varag‘i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tourist office gave me </a:t>
            </a:r>
            <a:r>
              <a:rPr sz="1400" b="1">
                <a:solidFill>
                  <a:srgbClr val="5A6572"/>
                </a:solidFill>
                <a:latin typeface="Arial"/>
              </a:rPr>
              <a:t>a leaflet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summer concerts.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local tourist office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mahalliy turistik axborot markazi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get a free map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local tourist office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centre.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box office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 kassasi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buy tickets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box office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the show.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Concerts and tickets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available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mavjud bo‘lmoq, sotuvda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Cheap tickets </a:t>
            </a:r>
            <a:r>
              <a:rPr sz="1400" b="1">
                <a:solidFill>
                  <a:srgbClr val="5A6572"/>
                </a:solidFill>
                <a:latin typeface="Arial"/>
              </a:rPr>
              <a:t>are available</a:t>
            </a:r>
            <a:r>
              <a:rPr sz="1400" b="0">
                <a:solidFill>
                  <a:srgbClr val="5A6572"/>
                </a:solidFill>
                <a:latin typeface="Arial"/>
              </a:rPr>
              <a:t> online and at the hall.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book tickets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chiptalarni oldindan band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to </a:t>
            </a:r>
            <a:r>
              <a:rPr sz="1400" b="1">
                <a:solidFill>
                  <a:srgbClr val="5A6572"/>
                </a:solidFill>
                <a:latin typeface="Arial"/>
              </a:rPr>
              <a:t>book tickets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the 6th of June.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good seats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o‘rinlar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If we buy early, we can get </a:t>
            </a:r>
            <a:r>
              <a:rPr sz="1400" b="1">
                <a:solidFill>
                  <a:srgbClr val="5A6572"/>
                </a:solidFill>
                <a:latin typeface="Arial"/>
              </a:rPr>
              <a:t>good seats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stage.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birthday money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tug‘ilgan kunga sovg‘a qilingan pul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Tom is going to spend his </a:t>
            </a:r>
            <a:r>
              <a:rPr sz="1400" b="1">
                <a:solidFill>
                  <a:srgbClr val="5A6572"/>
                </a:solidFill>
                <a:latin typeface="Arial"/>
              </a:rPr>
              <a:t>birthday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concert.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Concerts and tickets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concert hall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 zali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Washington Hall is the biggest </a:t>
            </a:r>
            <a:r>
              <a:rPr sz="1400" b="1">
                <a:solidFill>
                  <a:srgbClr val="5A6572"/>
                </a:solidFill>
                <a:latin typeface="Arial"/>
              </a:rPr>
              <a:t>concert hall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town.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venue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tadbir o‘tkaziladigan joy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theatre is now a great </a:t>
            </a:r>
            <a:r>
              <a:rPr sz="1400" b="1">
                <a:solidFill>
                  <a:srgbClr val="5A6572"/>
                </a:solidFill>
                <a:latin typeface="Arial"/>
              </a:rPr>
              <a:t>venue</a:t>
            </a:r>
            <a:r>
              <a:rPr sz="1400" b="0">
                <a:solidFill>
                  <a:srgbClr val="5A6572"/>
                </a:solidFill>
                <a:latin typeface="Arial"/>
              </a:rPr>
              <a:t> for rock concerts.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tomosha, shou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show</a:t>
            </a:r>
            <a:r>
              <a:rPr sz="1400" b="0">
                <a:solidFill>
                  <a:srgbClr val="5A6572"/>
                </a:solidFill>
                <a:latin typeface="Arial"/>
              </a:rPr>
              <a:t> starts at eight, so let’s meet at half past seven.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Music and performers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🤘️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rock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rok guruhi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Robbers are </a:t>
            </a:r>
            <a:r>
              <a:rPr sz="1400" b="1">
                <a:solidFill>
                  <a:srgbClr val="5A6572"/>
                </a:solidFill>
                <a:latin typeface="Arial"/>
              </a:rPr>
              <a:t>a rock group</a:t>
            </a:r>
            <a:r>
              <a:rPr sz="1400" b="0">
                <a:solidFill>
                  <a:srgbClr val="5A6572"/>
                </a:solidFill>
                <a:latin typeface="Arial"/>
              </a:rPr>
              <a:t> from London.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orchestra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orkestr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plays the violin in </a:t>
            </a:r>
            <a:r>
              <a:rPr sz="1400" b="1">
                <a:solidFill>
                  <a:srgbClr val="5A6572"/>
                </a:solidFill>
                <a:latin typeface="Arial"/>
              </a:rPr>
              <a:t>an orchestra</a:t>
            </a:r>
            <a:r>
              <a:rPr sz="1400" b="0">
                <a:solidFill>
                  <a:srgbClr val="5A6572"/>
                </a:solidFill>
                <a:latin typeface="Arial"/>
              </a:rPr>
              <a:t> at her music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🎼️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classical music lover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mumtoz musiqa ixlosmandi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is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classical music lover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goes to every concert.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country music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kantri musiqasi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Country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often tells stories about ordinary people.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Music and performers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melody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kuy, ohang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songs with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melody</a:t>
            </a:r>
            <a:r>
              <a:rPr sz="1400" b="0">
                <a:solidFill>
                  <a:srgbClr val="5A6572"/>
                </a:solidFill>
                <a:latin typeface="Arial"/>
              </a:rPr>
              <a:t> and great singing.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old classics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eski mashhur asarlar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orchestra will play some </a:t>
            </a:r>
            <a:r>
              <a:rPr sz="1400" b="1">
                <a:solidFill>
                  <a:srgbClr val="5A6572"/>
                </a:solidFill>
                <a:latin typeface="Arial"/>
              </a:rPr>
              <a:t>old classics</a:t>
            </a:r>
            <a:r>
              <a:rPr sz="1400" b="0">
                <a:solidFill>
                  <a:srgbClr val="5A6572"/>
                </a:solidFill>
                <a:latin typeface="Arial"/>
              </a:rPr>
              <a:t> and a few new pieces.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piece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musiqiy asar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pianist played a beautiful </a:t>
            </a:r>
            <a:r>
              <a:rPr sz="1400" b="1">
                <a:solidFill>
                  <a:srgbClr val="5A6572"/>
                </a:solidFill>
                <a:latin typeface="Arial"/>
              </a:rPr>
              <a:t>piece</a:t>
            </a:r>
            <a:r>
              <a:rPr sz="1400" b="0">
                <a:solidFill>
                  <a:srgbClr val="5A6572"/>
                </a:solidFill>
                <a:latin typeface="Arial"/>
              </a:rPr>
              <a:t> by Mozart.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entertain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(birovning) ko‘nglini ochmoq, xursand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good comedian can </a:t>
            </a:r>
            <a:r>
              <a:rPr sz="1400" b="1">
                <a:solidFill>
                  <a:srgbClr val="5A6572"/>
                </a:solidFill>
                <a:latin typeface="Arial"/>
              </a:rPr>
              <a:t>entertain</a:t>
            </a:r>
            <a:r>
              <a:rPr sz="1400" b="0">
                <a:solidFill>
                  <a:srgbClr val="5A6572"/>
                </a:solidFill>
                <a:latin typeface="Arial"/>
              </a:rPr>
              <a:t> an audience for hours.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Music and performers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you dancing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raqsga tushirib yubormoq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rock group will </a:t>
            </a:r>
            <a:r>
              <a:rPr sz="1400" b="1">
                <a:solidFill>
                  <a:srgbClr val="5A6572"/>
                </a:solidFill>
                <a:latin typeface="Arial"/>
              </a:rPr>
              <a:t>get you dancing</a:t>
            </a:r>
            <a:r>
              <a:rPr sz="1400" b="0">
                <a:solidFill>
                  <a:srgbClr val="5A6572"/>
                </a:solidFill>
                <a:latin typeface="Arial"/>
              </a:rPr>
              <a:t> all night!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loud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 ovozli, shovqinli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Their concerts are </a:t>
            </a:r>
            <a:r>
              <a:rPr sz="1400" b="1">
                <a:solidFill>
                  <a:srgbClr val="5A6572"/>
                </a:solidFill>
                <a:latin typeface="Arial"/>
              </a:rPr>
              <a:t>loud</a:t>
            </a:r>
            <a:r>
              <a:rPr sz="1400" b="0">
                <a:solidFill>
                  <a:srgbClr val="5A6572"/>
                </a:solidFill>
                <a:latin typeface="Arial"/>
              </a:rPr>
              <a:t> and full of energy.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perform live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jonli ijro 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band will </a:t>
            </a:r>
            <a:r>
              <a:rPr sz="1400" b="1">
                <a:solidFill>
                  <a:srgbClr val="5A6572"/>
                </a:solidFill>
                <a:latin typeface="Arial"/>
              </a:rPr>
              <a:t>perform live</a:t>
            </a:r>
            <a:r>
              <a:rPr sz="1400" b="0">
                <a:solidFill>
                  <a:srgbClr val="5A6572"/>
                </a:solidFill>
                <a:latin typeface="Arial"/>
              </a:rPr>
              <a:t> at Washington Hall in June.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Writing an informal email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informal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 elektron xat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wrote </a:t>
            </a:r>
            <a:r>
              <a:rPr sz="1400" b="1">
                <a:solidFill>
                  <a:srgbClr val="5A6572"/>
                </a:solidFill>
                <a:latin typeface="Arial"/>
              </a:rPr>
              <a:t>an informal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to my cousin about the concert.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thinking of visiting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kelib ketishni o‘ylab yurmoq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</a:t>
            </a:r>
            <a:r>
              <a:rPr sz="1400" b="1">
                <a:solidFill>
                  <a:srgbClr val="5A6572"/>
                </a:solidFill>
                <a:latin typeface="Arial"/>
              </a:rPr>
              <a:t>is thinking of visiting</a:t>
            </a:r>
            <a:r>
              <a:rPr sz="1400" b="0">
                <a:solidFill>
                  <a:srgbClr val="5A6572"/>
                </a:solidFill>
                <a:latin typeface="Arial"/>
              </a:rPr>
              <a:t> us in Samarkand next month.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offer sb a choice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birovga tanlash imkonini bermoq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offer Tom a choice</a:t>
            </a:r>
            <a:r>
              <a:rPr sz="1400" b="0">
                <a:solidFill>
                  <a:srgbClr val="5A6572"/>
                </a:solidFill>
                <a:latin typeface="Arial"/>
              </a:rPr>
              <a:t> of two concerts.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relevant information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mavzuga oid ma’lumot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add extra </a:t>
            </a:r>
            <a:r>
              <a:rPr sz="1400" b="1">
                <a:solidFill>
                  <a:srgbClr val="5A6572"/>
                </a:solidFill>
                <a:latin typeface="Arial"/>
              </a:rPr>
              <a:t>relevant information</a:t>
            </a:r>
            <a:r>
              <a:rPr sz="1400" b="0">
                <a:solidFill>
                  <a:srgbClr val="5A6572"/>
                </a:solidFill>
                <a:latin typeface="Arial"/>
              </a:rPr>
              <a:t> to your email.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Writing an informal email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ask about sb’s news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birovning yangiliklarini so‘ramoq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an informal email we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ask about our friend’s news</a:t>
            </a:r>
            <a:r>
              <a:rPr sz="1400" b="0">
                <a:solidFill>
                  <a:srgbClr val="5A6572"/>
                </a:solidFill>
                <a:latin typeface="Arial"/>
              </a:rPr>
              <a:t> first.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 yoki nima haqida) eshitgan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heard of</a:t>
            </a:r>
            <a:r>
              <a:rPr sz="1400" b="0">
                <a:solidFill>
                  <a:srgbClr val="5A6572"/>
                </a:solidFill>
                <a:latin typeface="Arial"/>
              </a:rPr>
              <a:t> this singer? She’s very popular in Korea.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😞️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afsus, achinarli hol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shame</a:t>
            </a:r>
            <a:r>
              <a:rPr sz="1400" b="0">
                <a:solidFill>
                  <a:srgbClr val="5A6572"/>
                </a:solidFill>
                <a:latin typeface="Arial"/>
              </a:rPr>
              <a:t> that the concert finished so early.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Choice email — the shape (4 paragraphs)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1</a:t>
            </a:r>
            <a:r>
              <a:rPr sz="1700" b="0">
                <a:solidFill>
                  <a:srgbClr val="1E2A38"/>
                </a:solidFill>
                <a:latin typeface="Arial"/>
              </a:rPr>
              <a:t> — salom + do‘stning hayoti haqida samimiy savol: </a:t>
            </a:r>
            <a:r>
              <a:rPr sz="1700" b="1">
                <a:solidFill>
                  <a:srgbClr val="1E2A38"/>
                </a:solidFill>
                <a:latin typeface="Arial"/>
              </a:rPr>
              <a:t>Have your exams finished? I can’t wait for you to arrive!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2</a:t>
            </a:r>
            <a:r>
              <a:rPr sz="1700" b="0">
                <a:solidFill>
                  <a:srgbClr val="1E2A38"/>
                </a:solidFill>
                <a:latin typeface="Arial"/>
              </a:rPr>
              <a:t> — ma’lumotni aniqlash, </a:t>
            </a:r>
            <a:r>
              <a:rPr sz="1700" b="1">
                <a:solidFill>
                  <a:srgbClr val="1E2A38"/>
                </a:solidFill>
                <a:latin typeface="Arial"/>
              </a:rPr>
              <a:t>question tag</a:t>
            </a:r>
            <a:r>
              <a:rPr sz="17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700" b="1">
                <a:solidFill>
                  <a:srgbClr val="1E2A38"/>
                </a:solidFill>
                <a:latin typeface="Arial"/>
              </a:rPr>
              <a:t>You’re arriving on the 19th, aren’t you</a:t>
            </a:r>
            <a:r>
              <a:rPr sz="17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3</a:t>
            </a:r>
            <a:r>
              <a:rPr sz="1700" b="0">
                <a:solidFill>
                  <a:srgbClr val="1E2A38"/>
                </a:solidFill>
                <a:latin typeface="Arial"/>
              </a:rPr>
              <a:t> — ikki tanlov + o‘z fikringiz: </a:t>
            </a:r>
            <a:r>
              <a:rPr sz="1700" b="1">
                <a:solidFill>
                  <a:srgbClr val="1E2A38"/>
                </a:solidFill>
                <a:latin typeface="Arial"/>
              </a:rPr>
              <a:t>So, I’ve got two choices… The first is… I’ve seen them and they were very good.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4</a:t>
            </a:r>
            <a:r>
              <a:rPr sz="1700" b="0">
                <a:solidFill>
                  <a:srgbClr val="1E2A38"/>
                </a:solidFill>
                <a:latin typeface="Arial"/>
              </a:rPr>
              <a:t> — keyin nima qilsin: </a:t>
            </a:r>
            <a:r>
              <a:rPr sz="1700" b="1">
                <a:solidFill>
                  <a:srgbClr val="1E2A38"/>
                </a:solidFill>
                <a:latin typeface="Arial"/>
              </a:rPr>
              <a:t>Decide which one you want… I’ll get the tickets before you come.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Yakun — sabab bilan: </a:t>
            </a:r>
            <a:r>
              <a:rPr sz="1700" b="1">
                <a:solidFill>
                  <a:srgbClr val="1E2A38"/>
                </a:solidFill>
                <a:latin typeface="Arial"/>
              </a:rPr>
              <a:t>Got to go! Mum’s calling me.</a:t>
            </a:r>
            <a:r>
              <a:rPr sz="1700" b="0">
                <a:solidFill>
                  <a:srgbClr val="1E2A38"/>
                </a:solidFill>
                <a:latin typeface="Arial"/>
              </a:rPr>
              <a:t> · </a:t>
            </a:r>
            <a:r>
              <a:rPr sz="1700" b="1">
                <a:solidFill>
                  <a:srgbClr val="1E2A38"/>
                </a:solidFill>
                <a:latin typeface="Arial"/>
              </a:rPr>
              <a:t>See you soon,</a:t>
            </a:r>
            <a:r>
              <a:rPr sz="1700" b="0">
                <a:solidFill>
                  <a:srgbClr val="1E2A38"/>
                </a:solidFill>
                <a:latin typeface="Arial"/>
              </a:rPr>
              <a:t> + ism.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Qaydlardagi HAMMA ma’lumot bo‘lsin; mavzuga oid qo‘shimcha qo‘shsa bo‘ladi; 120–150 so‘z.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the email to Tom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</a:t>
            </a:r>
            <a:r>
              <a:rPr sz="1700" b="0">
                <a:solidFill>
                  <a:srgbClr val="1E2A38"/>
                </a:solidFill>
                <a:latin typeface="Arial"/>
              </a:rPr>
              <a:t> the task and the notes: Tom arrives on 15 June, leaves on the 21st (?), money is no problem, book before the 6th.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Choose</a:t>
            </a:r>
            <a:r>
              <a:rPr sz="1700" b="0">
                <a:solidFill>
                  <a:srgbClr val="1E2A38"/>
                </a:solidFill>
                <a:latin typeface="Arial"/>
              </a:rPr>
              <a:t> the two concerts that fit his dates (leaflet p.30).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</a:t>
            </a:r>
            <a:r>
              <a:rPr sz="1700" b="0">
                <a:solidFill>
                  <a:srgbClr val="1E2A38"/>
                </a:solidFill>
                <a:latin typeface="Arial"/>
              </a:rPr>
              <a:t> with the ex.6 questions and Writing Planner 3 p.156.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</a:t>
            </a:r>
            <a:r>
              <a:rPr sz="1700" b="0">
                <a:solidFill>
                  <a:srgbClr val="1E2A38"/>
                </a:solidFill>
                <a:latin typeface="Arial"/>
              </a:rPr>
              <a:t> four short paragraphs + an informal ending (120–150 words), then </a:t>
            </a:r>
            <a:r>
              <a:rPr sz="1700" b="1">
                <a:solidFill>
                  <a:srgbClr val="1E2A38"/>
                </a:solidFill>
                <a:latin typeface="Arial"/>
              </a:rPr>
              <a:t>check it out!</a:t>
            </a:r>
            <a:r>
              <a:rPr sz="1700" b="0">
                <a:solidFill>
                  <a:srgbClr val="1E2A38"/>
                </a:solidFill>
                <a:latin typeface="Arial"/>
              </a:rPr>
              <a:t> — tick the ex.8 list.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PLAN AND WRITE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Ready to write! — Laser B1+, p. 31, ex. 5–8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Tom: 15–21 June (?) · money no problem — birthday money! · book tickets before the 6th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How will you start? What will you ask Tom about his life?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What will you check? What are the two choices — and your opinion of each?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Why is money not a problem? What should Tom do next — and before when?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How will you end the email? → Writing Planner 3, p. 156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Now write! Informal language, all the information, 120–150 words.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ex.8</a:t>
            </a:r>
            <a:r>
              <a:rPr sz="1600" b="0">
                <a:solidFill>
                  <a:srgbClr val="1E2A38"/>
                </a:solidFill>
                <a:latin typeface="Arial"/>
              </a:rPr>
              <a:t> Check it out! Tick the list before you hand it in.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Checking information: a question tag with FALLING intonation means ‘I think I know — please confirm’: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…, aren’t you? 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…, isn’t it? 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orchestra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/ˈɔːkɪstrə/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leaflet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/ˈliːflət/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melody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/ˈmelədi/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available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/əˈveɪləbl/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classical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/ˈklæsɪkl/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choice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/tʃɔɪs/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it: You’re arriving on the nineteenth, aren’t you? ↘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favourite band is going to ________ live in the park on Saturday.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Tickets are available at the box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You’re arriving on the 19th, ________ you?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We’ll miss them. It’s a ________ because they’re great!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 really you’ve got a ________ of two concerts.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Wilson Brothers are playing next. Have you heard ________ them?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Sorry, there are no tickets left — nothing is ________ until next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Decide ________ one you want and I’ll get the tickets.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to go! Mum’s calling me.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Have you heard this song? It has a lovely ________ that stays in your head.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Ex.6 orally: A asks the plan questions (How are you going to start? What will you check? What’s the first choice?), B answers for Tom’s email.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Look at the leaflet: which two concerts fit Tom’s dates (15th–21st)? Why not the third one?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your opinion of each choice in one sentence: I’ve seen them perform live and … / I’ve never heard of them, but 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answer — an email to Tom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 Tom,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Did your team win the match on Saturday? I’m sure you played brilliantly. I can’t wait for you to arrive!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know you’re arriving on the 15th, but I just wanted to check one thing — you’re leaving on the 21st, aren’t you?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answer — an email to Tom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So, I’ve got two choices for you. The first is The Robbers, a </a:t>
            </a:r>
            <a:r>
              <a:rPr sz="1600" b="1">
                <a:solidFill>
                  <a:srgbClr val="1E2A38"/>
                </a:solidFill>
                <a:latin typeface="Arial"/>
              </a:rPr>
              <a:t>rock group</a:t>
            </a:r>
            <a:r>
              <a:rPr sz="1600" b="0">
                <a:solidFill>
                  <a:srgbClr val="1E2A38"/>
                </a:solidFill>
                <a:latin typeface="Arial"/>
              </a:rPr>
              <a:t>. They’re playing up to the 18th, and they’ll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get us dancing</a:t>
            </a:r>
            <a:r>
              <a:rPr sz="1600" b="0">
                <a:solidFill>
                  <a:srgbClr val="1E2A38"/>
                </a:solidFill>
                <a:latin typeface="Arial"/>
              </a:rPr>
              <a:t>! The second is the Royal </a:t>
            </a:r>
            <a:r>
              <a:rPr sz="1600" b="1">
                <a:solidFill>
                  <a:srgbClr val="1E2A38"/>
                </a:solidFill>
                <a:latin typeface="Arial"/>
              </a:rPr>
              <a:t>Orchestra</a:t>
            </a:r>
            <a:r>
              <a:rPr sz="1600" b="0">
                <a:solidFill>
                  <a:srgbClr val="1E2A38"/>
                </a:solidFill>
                <a:latin typeface="Arial"/>
              </a:rPr>
              <a:t> on the 20th or 21st. My cousin has seen them and she says they’re amazing, especially if you’re a </a:t>
            </a:r>
            <a:r>
              <a:rPr sz="1600" b="1">
                <a:solidFill>
                  <a:srgbClr val="1E2A38"/>
                </a:solidFill>
                <a:latin typeface="Arial"/>
              </a:rPr>
              <a:t>classical music lover</a:t>
            </a:r>
            <a:r>
              <a:rPr sz="1600" b="0">
                <a:solidFill>
                  <a:srgbClr val="1E2A38"/>
                </a:solidFill>
                <a:latin typeface="Arial"/>
              </a:rPr>
              <a:t>. Don’t worry about the money — you’ve got your </a:t>
            </a:r>
            <a:r>
              <a:rPr sz="1600" b="1">
                <a:solidFill>
                  <a:srgbClr val="1E2A38"/>
                </a:solidFill>
                <a:latin typeface="Arial"/>
              </a:rPr>
              <a:t>birthday money</a:t>
            </a:r>
            <a:r>
              <a:rPr sz="1600" b="0">
                <a:solidFill>
                  <a:srgbClr val="1E2A38"/>
                </a:solidFill>
                <a:latin typeface="Arial"/>
              </a:rPr>
              <a:t>, so we can get </a:t>
            </a:r>
            <a:r>
              <a:rPr sz="1600" b="1">
                <a:solidFill>
                  <a:srgbClr val="1E2A38"/>
                </a:solidFill>
                <a:latin typeface="Arial"/>
              </a:rPr>
              <a:t>good seats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Decide which one you want and tell me by the 5th, because I have to </a:t>
            </a:r>
            <a:r>
              <a:rPr sz="1600" b="1">
                <a:solidFill>
                  <a:srgbClr val="1E2A38"/>
                </a:solidFill>
                <a:latin typeface="Arial"/>
              </a:rPr>
              <a:t>book tickets</a:t>
            </a:r>
            <a:r>
              <a:rPr sz="1600" b="0">
                <a:solidFill>
                  <a:srgbClr val="1E2A38"/>
                </a:solidFill>
                <a:latin typeface="Arial"/>
              </a:rPr>
              <a:t> at the </a:t>
            </a:r>
            <a:r>
              <a:rPr sz="1600" b="1">
                <a:solidFill>
                  <a:srgbClr val="1E2A38"/>
                </a:solidFill>
                <a:latin typeface="Arial"/>
              </a:rPr>
              <a:t>box office</a:t>
            </a:r>
            <a:r>
              <a:rPr sz="1600" b="0">
                <a:solidFill>
                  <a:srgbClr val="1E2A38"/>
                </a:solidFill>
                <a:latin typeface="Arial"/>
              </a:rPr>
              <a:t> before the 6th.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Got to go — my dinner’s getting cold!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See you soon,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friendly question does Aziz ask about Tom’s life?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piece of information does he check?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Aziz have to book tickets, and before when?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money not a problem?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Aziz want Tom to do next, and by when?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paragraph?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iborani aytaman, siz u xatning nechanchi qismiga tegishli ekanini aytasiz (1–4 yoki yakun).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Did your team win? Tell me all your news!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You’re leaving on the 21st, aren’t you?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first is the Royal Orchestra — they play old classics.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which one you want — I have to book tickets at the box office.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Got to go! Mum’s calling me. → 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Do‘stga xat — </a:t>
            </a:r>
            <a:r>
              <a:rPr sz="1600" b="1">
                <a:solidFill>
                  <a:srgbClr val="1E2A38"/>
                </a:solidFill>
                <a:latin typeface="Arial"/>
              </a:rPr>
              <a:t>norasmiy</a:t>
            </a:r>
            <a:r>
              <a:rPr sz="1600" b="0">
                <a:solidFill>
                  <a:srgbClr val="1E2A38"/>
                </a:solidFill>
                <a:latin typeface="Arial"/>
              </a:rPr>
              <a:t>: qisqartmalar, undov belgisi, to‘g‘ridan-to‘g‘ri savollar.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Question tag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ma’lumotni aniqlash: </a:t>
            </a:r>
            <a:r>
              <a:rPr sz="1600" b="1">
                <a:solidFill>
                  <a:srgbClr val="1E2A38"/>
                </a:solidFill>
                <a:latin typeface="Arial"/>
              </a:rPr>
              <a:t>You’re arriving on the 19th, aren’t you</a:t>
            </a:r>
            <a:r>
              <a:rPr sz="1600" b="0">
                <a:solidFill>
                  <a:srgbClr val="1E2A38"/>
                </a:solidFill>
                <a:latin typeface="Arial"/>
              </a:rPr>
              <a:t>? — «…kelyapsan, to‘g‘rimi?»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It’s a shame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«Afsus!»; </a:t>
            </a:r>
            <a:r>
              <a:rPr sz="1600" b="1">
                <a:solidFill>
                  <a:srgbClr val="1E2A38"/>
                </a:solidFill>
                <a:latin typeface="Arial"/>
              </a:rPr>
              <a:t>shame</a:t>
            </a:r>
            <a:r>
              <a:rPr sz="1600" b="0">
                <a:solidFill>
                  <a:srgbClr val="1E2A38"/>
                </a:solidFill>
                <a:latin typeface="Arial"/>
              </a:rPr>
              <a:t> bu yerda «uyat»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hear of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«nomini eshitgan bo‘lmoq»: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Have you heard of them?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about</a:t>
            </a:r>
            <a:r>
              <a:rPr sz="1600" b="0">
                <a:solidFill>
                  <a:srgbClr val="1E2A38"/>
                </a:solidFill>
                <a:latin typeface="Arial"/>
              </a:rPr>
              <a:t> emas).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Got to go!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got to go</a:t>
            </a:r>
            <a:r>
              <a:rPr sz="1600" b="0">
                <a:solidFill>
                  <a:srgbClr val="1E2A38"/>
                </a:solidFill>
                <a:latin typeface="Arial"/>
              </a:rPr>
              <a:t> ning og‘zaki qisqa shakli: «ketishim kerak».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an informal email about your free time (100–120 words) — rejadagi vazifa.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Or finish the email to Tom (ex.7, 120–150 words) and tick the Check it out! list.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sozlar.com/vocab/cards/?set=grade10-lesson23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Ziko · CC BY-SA 3.0 · https://commons.wikimedia.org/wiki/File:2009-03-21_mvbln_11.JPG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