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Unit 3 Revision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3-bo‘lim takrori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Revision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45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71003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prague.czech.photo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Recall forty Unit 3 words and phrases in context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correct preposition after ten common verbs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to + verb or -ing after common verbs and see sb do / doing (p. 29 ex. 1–3)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a mixed revision test with at least 14/20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p. 29 (Grammar 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Read the three Look! boxes first.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buyruqlarni inkor qiling: Tell me! → Don't tell me! (7 ta).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qalin so‘zlarni tuzating: to + fe’l yoki -ing? (6 gap).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gaplarni o‘qing va YES yoki NO yozing (see / hear / watch + fe’l yoki -ing).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A2, p. 29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2 Don't give Alex the book! · 3 Don't stand up! · 4 Don't write a sad story!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5 Don't learn these verbs! · 6 Don't listen to Claire! · 7 Don't do the next exercise now!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to buy · 2 telling · 3 having · 4 to tell · 5 to close · 6 to listen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YES · 2 NO · 3 NO · 4 YES · 5 YES · 6 NO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Ask WHY: run / sing / jump = the whole action; running / singing / jumping = only part of 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Stories and story words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🏴‍☠️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adventure story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sarguzasht hikoya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Treasure Island</a:t>
            </a:r>
            <a:r>
              <a:rPr sz="1400" b="0">
                <a:solidFill>
                  <a:srgbClr val="5A6572"/>
                </a:solidFill>
                <a:latin typeface="Arial"/>
              </a:rPr>
              <a:t> is a famous </a:t>
            </a:r>
            <a:r>
              <a:rPr sz="1400" b="1">
                <a:solidFill>
                  <a:srgbClr val="5A6572"/>
                </a:solidFill>
                <a:latin typeface="Arial"/>
              </a:rPr>
              <a:t>adventure story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pirates.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💕️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love story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sevgi haqidagi hikoya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cried at the end of the </a:t>
            </a:r>
            <a:r>
              <a:rPr sz="1400" b="1">
                <a:solidFill>
                  <a:srgbClr val="5A6572"/>
                </a:solidFill>
                <a:latin typeface="Arial"/>
              </a:rPr>
              <a:t>love story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🚀️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science fiction story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ilmiy-fantastik hikoya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this </a:t>
            </a:r>
            <a:r>
              <a:rPr sz="1400" b="1">
                <a:solidFill>
                  <a:srgbClr val="5A6572"/>
                </a:solidFill>
                <a:latin typeface="Arial"/>
              </a:rPr>
              <a:t>science fiction story</a:t>
            </a:r>
            <a:r>
              <a:rPr sz="1400" b="0">
                <a:solidFill>
                  <a:srgbClr val="5A6572"/>
                </a:solidFill>
                <a:latin typeface="Arial"/>
              </a:rPr>
              <a:t>, people live on Mars.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🕵️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detective story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detektiv hikoya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</a:t>
            </a:r>
            <a:r>
              <a:rPr sz="1400" b="1">
                <a:solidFill>
                  <a:srgbClr val="5A6572"/>
                </a:solidFill>
                <a:latin typeface="Arial"/>
              </a:rPr>
              <a:t>detective story</a:t>
            </a:r>
            <a:r>
              <a:rPr sz="1400" b="0">
                <a:solidFill>
                  <a:srgbClr val="5A6572"/>
                </a:solidFill>
                <a:latin typeface="Arial"/>
              </a:rPr>
              <a:t>, a clever woman finds the thief.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👻️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ghost story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arvoh haqidagi hikoya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told us a </a:t>
            </a:r>
            <a:r>
              <a:rPr sz="1400" b="1">
                <a:solidFill>
                  <a:srgbClr val="5A6572"/>
                </a:solidFill>
                <a:latin typeface="Arial"/>
              </a:rPr>
              <a:t>ghost story</a:t>
            </a:r>
            <a:r>
              <a:rPr sz="1400" b="0">
                <a:solidFill>
                  <a:srgbClr val="5A6572"/>
                </a:solidFill>
                <a:latin typeface="Arial"/>
              </a:rPr>
              <a:t>, and nobody could sleep.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Stories and story words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character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qahramon, personaj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main </a:t>
            </a:r>
            <a:r>
              <a:rPr sz="1400" b="1">
                <a:solidFill>
                  <a:srgbClr val="5A6572"/>
                </a:solidFill>
                <a:latin typeface="Arial"/>
              </a:rPr>
              <a:t>character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book is a brave girl called Malika.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🛸️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spaceship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kosmik kema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spaceship</a:t>
            </a:r>
            <a:r>
              <a:rPr sz="1400" b="0">
                <a:solidFill>
                  <a:srgbClr val="5A6572"/>
                </a:solidFill>
                <a:latin typeface="Arial"/>
              </a:rPr>
              <a:t> landed on the Moon at night.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treasure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xazina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children dug in the sand, looking for </a:t>
            </a:r>
            <a:r>
              <a:rPr sz="1400" b="1">
                <a:solidFill>
                  <a:srgbClr val="5A6572"/>
                </a:solidFill>
                <a:latin typeface="Arial"/>
              </a:rPr>
              <a:t>treasure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🔭️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distance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uzoqda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could see the mountains </a:t>
            </a:r>
            <a:r>
              <a:rPr sz="1400" b="1">
                <a:solidFill>
                  <a:srgbClr val="5A6572"/>
                </a:solidFill>
                <a:latin typeface="Arial"/>
              </a:rPr>
              <a:t>in the distance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Verbs with prepositions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laugh 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(kimgadir, nimagadir) kulmoq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Everybody </a:t>
            </a:r>
            <a:r>
              <a:rPr sz="1400" b="1">
                <a:solidFill>
                  <a:srgbClr val="5A6572"/>
                </a:solidFill>
                <a:latin typeface="Arial"/>
              </a:rPr>
              <a:t>laughed at</a:t>
            </a:r>
            <a:r>
              <a:rPr sz="1400" b="0">
                <a:solidFill>
                  <a:srgbClr val="5A6572"/>
                </a:solidFill>
                <a:latin typeface="Arial"/>
              </a:rPr>
              <a:t> Sardor’s funny drawing.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 about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(nimadir) haqida gaplashmoq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talked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football match all evening.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☎️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 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(kimdir) bilan gaplashmoq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was </a:t>
            </a:r>
            <a:r>
              <a:rPr sz="1400" b="1">
                <a:solidFill>
                  <a:srgbClr val="5A6572"/>
                </a:solidFill>
                <a:latin typeface="Arial"/>
              </a:rPr>
              <a:t>talking to</a:t>
            </a:r>
            <a:r>
              <a:rPr sz="1400" b="0">
                <a:solidFill>
                  <a:srgbClr val="5A6572"/>
                </a:solidFill>
                <a:latin typeface="Arial"/>
              </a:rPr>
              <a:t> my grandma on the phone when you called.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💭️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think about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(nimadir) haqida o‘ylamoq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thinking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my summer holiday.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Verbs with prepositions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🔑️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(nimanidir) qidirmoq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looking for</a:t>
            </a:r>
            <a:r>
              <a:rPr sz="1400" b="0">
                <a:solidFill>
                  <a:srgbClr val="5A6572"/>
                </a:solidFill>
                <a:latin typeface="Arial"/>
              </a:rPr>
              <a:t> my keys. Have you seen them?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wait for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(kimnidir, nimanidir) kutmoq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waited for</a:t>
            </a:r>
            <a:r>
              <a:rPr sz="1400" b="0">
                <a:solidFill>
                  <a:srgbClr val="5A6572"/>
                </a:solidFill>
                <a:latin typeface="Arial"/>
              </a:rPr>
              <a:t> the bus for twenty minutes.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😟️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worry about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(nimadan) xavotirlanmoq, tashvishlanmoq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worry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test — you’re ready.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What happened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🤣️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joke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hazil, latifa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told us a </a:t>
            </a:r>
            <a:r>
              <a:rPr sz="1400" b="1">
                <a:solidFill>
                  <a:srgbClr val="5A6572"/>
                </a:solidFill>
                <a:latin typeface="Arial"/>
              </a:rPr>
              <a:t>joke</a:t>
            </a:r>
            <a:r>
              <a:rPr sz="1400" b="0">
                <a:solidFill>
                  <a:srgbClr val="5A6572"/>
                </a:solidFill>
                <a:latin typeface="Arial"/>
              </a:rPr>
              <a:t>, and everybody laughed.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a mistake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xato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waiter </a:t>
            </a:r>
            <a:r>
              <a:rPr sz="1400" b="1">
                <a:solidFill>
                  <a:srgbClr val="5A6572"/>
                </a:solidFill>
                <a:latin typeface="Arial"/>
              </a:rPr>
              <a:t>made a mistake</a:t>
            </a:r>
            <a:r>
              <a:rPr sz="1400" b="0">
                <a:solidFill>
                  <a:srgbClr val="5A6572"/>
                </a:solidFill>
                <a:latin typeface="Arial"/>
              </a:rPr>
              <a:t> and brought me fish, not chicken.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🤕️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fall over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yiqilib tushmoq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Sardor </a:t>
            </a:r>
            <a:r>
              <a:rPr sz="1400" b="1">
                <a:solidFill>
                  <a:srgbClr val="5A6572"/>
                </a:solidFill>
                <a:latin typeface="Arial"/>
              </a:rPr>
              <a:t>fell over</a:t>
            </a:r>
            <a:r>
              <a:rPr sz="1400" b="0">
                <a:solidFill>
                  <a:srgbClr val="5A6572"/>
                </a:solidFill>
                <a:latin typeface="Arial"/>
              </a:rPr>
              <a:t> while he was running to the shop.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🙈️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by mistake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adashib, bilmasdan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took my sister’s phone </a:t>
            </a:r>
            <a:r>
              <a:rPr sz="1400" b="1">
                <a:solidFill>
                  <a:srgbClr val="5A6572"/>
                </a:solidFill>
                <a:latin typeface="Arial"/>
              </a:rPr>
              <a:t>by mistake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they look the same.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🤔️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reason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sabab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was a good </a:t>
            </a:r>
            <a:r>
              <a:rPr sz="1400" b="1">
                <a:solidFill>
                  <a:srgbClr val="5A6572"/>
                </a:solidFill>
                <a:latin typeface="Arial"/>
              </a:rPr>
              <a:t>reason</a:t>
            </a:r>
            <a:r>
              <a:rPr sz="1400" b="0">
                <a:solidFill>
                  <a:srgbClr val="5A6572"/>
                </a:solidFill>
                <a:latin typeface="Arial"/>
              </a:rPr>
              <a:t> why we were late: the bus broke down.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Writing a story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sarlavha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Think of a short, funny </a:t>
            </a:r>
            <a:r>
              <a:rPr sz="1400" b="1">
                <a:solidFill>
                  <a:srgbClr val="5A6572"/>
                </a:solidFill>
                <a:latin typeface="Arial"/>
              </a:rPr>
              <a:t>title</a:t>
            </a:r>
            <a:r>
              <a:rPr sz="1400" b="0">
                <a:solidFill>
                  <a:srgbClr val="5A6572"/>
                </a:solidFill>
                <a:latin typeface="Arial"/>
              </a:rPr>
              <a:t> for your story.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quote marks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qo‘shtirnoq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Put the words people say in </a:t>
            </a:r>
            <a:r>
              <a:rPr sz="1400" b="1">
                <a:solidFill>
                  <a:srgbClr val="5A6572"/>
                </a:solidFill>
                <a:latin typeface="Arial"/>
              </a:rPr>
              <a:t>quote marks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1️⃣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first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avval, birinchidan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First</a:t>
            </a:r>
            <a:r>
              <a:rPr sz="1400" b="0">
                <a:solidFill>
                  <a:srgbClr val="5A6572"/>
                </a:solidFill>
                <a:latin typeface="Arial"/>
              </a:rPr>
              <a:t>, I opened the box very carefully.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⚡️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suddenly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to‘satdan, birdan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Suddenly</a:t>
            </a:r>
            <a:r>
              <a:rPr sz="1400" b="0">
                <a:solidFill>
                  <a:srgbClr val="5A6572"/>
                </a:solidFill>
                <a:latin typeface="Arial"/>
              </a:rPr>
              <a:t>, the lights went out and everybody screamed.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Writing a story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end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oxir-oqibat, oxirida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In the end</a:t>
            </a:r>
            <a:r>
              <a:rPr sz="1400" b="0">
                <a:solidFill>
                  <a:srgbClr val="5A6572"/>
                </a:solidFill>
                <a:latin typeface="Arial"/>
              </a:rPr>
              <a:t>, everybody laughed and the evening was great.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🗨️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direct speech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ko‘chirma gap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Use </a:t>
            </a:r>
            <a:r>
              <a:rPr sz="1400" b="1">
                <a:solidFill>
                  <a:srgbClr val="5A6572"/>
                </a:solidFill>
                <a:latin typeface="Arial"/>
              </a:rPr>
              <a:t>direct speech</a:t>
            </a:r>
            <a:r>
              <a:rPr sz="1400" b="0">
                <a:solidFill>
                  <a:srgbClr val="5A6572"/>
                </a:solidFill>
                <a:latin typeface="Arial"/>
              </a:rPr>
              <a:t> to show what people said.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🌈️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happy ending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baxtli yakun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Most children’s stories have </a:t>
            </a:r>
            <a:r>
              <a:rPr sz="1400" b="1">
                <a:solidFill>
                  <a:srgbClr val="5A6572"/>
                </a:solidFill>
                <a:latin typeface="Arial"/>
              </a:rPr>
              <a:t>a happy ending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Verbs with to / -ing (p. 29)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🤙️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promise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va’da bermoq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</a:t>
            </a:r>
            <a:r>
              <a:rPr sz="1400" b="1">
                <a:solidFill>
                  <a:srgbClr val="5A6572"/>
                </a:solidFill>
                <a:latin typeface="Arial"/>
              </a:rPr>
              <a:t>promised</a:t>
            </a:r>
            <a:r>
              <a:rPr sz="1400" b="0">
                <a:solidFill>
                  <a:srgbClr val="5A6572"/>
                </a:solidFill>
                <a:latin typeface="Arial"/>
              </a:rPr>
              <a:t> to take us to the zoo on Sunday.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refuse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rad etmoq, bosh tortmoq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refused</a:t>
            </a:r>
            <a:r>
              <a:rPr sz="1400" b="0">
                <a:solidFill>
                  <a:srgbClr val="5A6572"/>
                </a:solidFill>
                <a:latin typeface="Arial"/>
              </a:rPr>
              <a:t> to eat his soup.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🧐️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seem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…dek ko‘rinmoq, tuyulmoq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old man </a:t>
            </a:r>
            <a:r>
              <a:rPr sz="1400" b="1">
                <a:solidFill>
                  <a:srgbClr val="5A6572"/>
                </a:solidFill>
                <a:latin typeface="Arial"/>
              </a:rPr>
              <a:t>seemed</a:t>
            </a:r>
            <a:r>
              <a:rPr sz="1400" b="0">
                <a:solidFill>
                  <a:srgbClr val="5A6572"/>
                </a:solidFill>
                <a:latin typeface="Arial"/>
              </a:rPr>
              <a:t> to know the way through the forest.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Verbs with to / -ing (p. 29)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☝️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suggest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taklif qilmoq, maslahat bermoq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</a:t>
            </a:r>
            <a:r>
              <a:rPr sz="1400" b="1">
                <a:solidFill>
                  <a:srgbClr val="5A6572"/>
                </a:solidFill>
                <a:latin typeface="Arial"/>
              </a:rPr>
              <a:t>suggested</a:t>
            </a:r>
            <a:r>
              <a:rPr sz="1400" b="0">
                <a:solidFill>
                  <a:srgbClr val="5A6572"/>
                </a:solidFill>
                <a:latin typeface="Arial"/>
              </a:rPr>
              <a:t> going to the park after school.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🥺️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miss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sog‘inmoq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miss</a:t>
            </a:r>
            <a:r>
              <a:rPr sz="1400" b="0">
                <a:solidFill>
                  <a:srgbClr val="5A6572"/>
                </a:solidFill>
                <a:latin typeface="Arial"/>
              </a:rPr>
              <a:t> playing football with my old friends.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⏩️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continue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davom ettirmoq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the break, the teacher </a:t>
            </a:r>
            <a:r>
              <a:rPr sz="1400" b="1">
                <a:solidFill>
                  <a:srgbClr val="5A6572"/>
                </a:solidFill>
                <a:latin typeface="Arial"/>
              </a:rPr>
              <a:t>continued</a:t>
            </a:r>
            <a:r>
              <a:rPr sz="1400" b="0">
                <a:solidFill>
                  <a:srgbClr val="5A6572"/>
                </a:solidFill>
                <a:latin typeface="Arial"/>
              </a:rPr>
              <a:t> reading the story.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night in the old museum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Last winter our class went on a school trip to an old museum. It was </a:t>
            </a:r>
            <a:r>
              <a:rPr sz="1600" b="1">
                <a:solidFill>
                  <a:srgbClr val="1E2A38"/>
                </a:solidFill>
                <a:latin typeface="Arial"/>
              </a:rPr>
              <a:t>a ghost story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an adventure story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a detective story</a:t>
            </a:r>
            <a:r>
              <a:rPr sz="1600" b="0">
                <a:solidFill>
                  <a:srgbClr val="1E2A38"/>
                </a:solidFill>
                <a:latin typeface="Arial"/>
              </a:rPr>
              <a:t> all in one evening!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were looking at an old map when </a:t>
            </a:r>
            <a:r>
              <a:rPr sz="1600" b="1">
                <a:solidFill>
                  <a:srgbClr val="1E2A38"/>
                </a:solidFill>
                <a:latin typeface="Arial"/>
              </a:rPr>
              <a:t>suddenly</a:t>
            </a:r>
            <a:r>
              <a:rPr sz="1600" b="0">
                <a:solidFill>
                  <a:srgbClr val="1E2A38"/>
                </a:solidFill>
                <a:latin typeface="Arial"/>
              </a:rPr>
              <a:t> the lights went out. Kamol </a:t>
            </a:r>
            <a:r>
              <a:rPr sz="1600" b="1">
                <a:solidFill>
                  <a:srgbClr val="1E2A38"/>
                </a:solidFill>
                <a:latin typeface="Arial"/>
              </a:rPr>
              <a:t>laughed at</a:t>
            </a:r>
            <a:r>
              <a:rPr sz="1600" b="0">
                <a:solidFill>
                  <a:srgbClr val="1E2A38"/>
                </a:solidFill>
                <a:latin typeface="Arial"/>
              </a:rPr>
              <a:t> Malika's scream, but Malika was </a:t>
            </a:r>
            <a:r>
              <a:rPr sz="1600" b="1">
                <a:solidFill>
                  <a:srgbClr val="1E2A38"/>
                </a:solidFill>
                <a:latin typeface="Arial"/>
              </a:rPr>
              <a:t>worried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her phone — she couldn't find it. 'Don't move!' said our teacher, and we all </a:t>
            </a:r>
            <a:r>
              <a:rPr sz="1600" b="1">
                <a:solidFill>
                  <a:srgbClr val="1E2A38"/>
                </a:solidFill>
                <a:latin typeface="Arial"/>
              </a:rPr>
              <a:t>waited for</a:t>
            </a:r>
            <a:r>
              <a:rPr sz="1600" b="0">
                <a:solidFill>
                  <a:srgbClr val="1E2A38"/>
                </a:solidFill>
                <a:latin typeface="Arial"/>
              </a:rPr>
              <a:t> the lights to come on.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In the distance</a:t>
            </a:r>
            <a:r>
              <a:rPr sz="1600" b="0">
                <a:solidFill>
                  <a:srgbClr val="1E2A38"/>
                </a:solidFill>
                <a:latin typeface="Arial"/>
              </a:rPr>
              <a:t> we saw a white shape. It moved, then it disappeared. 'It's a ghost!' somebody shouted. Aziz </a:t>
            </a:r>
            <a:r>
              <a:rPr sz="1600" b="1">
                <a:solidFill>
                  <a:srgbClr val="1E2A38"/>
                </a:solidFill>
                <a:latin typeface="Arial"/>
              </a:rPr>
              <a:t>fell over</a:t>
            </a:r>
            <a:r>
              <a:rPr sz="1600" b="0">
                <a:solidFill>
                  <a:srgbClr val="1E2A38"/>
                </a:solidFill>
                <a:latin typeface="Arial"/>
              </a:rPr>
              <a:t> a chair because he was running in the dark.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night in the old museum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In the end</a:t>
            </a:r>
            <a:r>
              <a:rPr sz="1600" b="0">
                <a:solidFill>
                  <a:srgbClr val="1E2A38"/>
                </a:solidFill>
                <a:latin typeface="Arial"/>
              </a:rPr>
              <a:t>, the lights came on. The 'ghost' was the museum guard in a white coat — he was </a:t>
            </a:r>
            <a:r>
              <a:rPr sz="1600" b="1">
                <a:solidFill>
                  <a:srgbClr val="1E2A38"/>
                </a:solidFill>
                <a:latin typeface="Arial"/>
              </a:rPr>
              <a:t>looking for</a:t>
            </a:r>
            <a:r>
              <a:rPr sz="1600" b="0">
                <a:solidFill>
                  <a:srgbClr val="1E2A38"/>
                </a:solidFill>
                <a:latin typeface="Arial"/>
              </a:rPr>
              <a:t> Malika's phone! It was a funny and a little strange night. Now I'm writing the first draft of the story, with </a:t>
            </a:r>
            <a:r>
              <a:rPr sz="1600" b="1">
                <a:solidFill>
                  <a:srgbClr val="1E2A38"/>
                </a:solidFill>
                <a:latin typeface="Arial"/>
              </a:rPr>
              <a:t>direct speech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a title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were the students doing when the lights went out?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was Malika worried about?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Aziz fall over?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was the 'ghost'?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one example of direct speech in the text.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one minute per section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bo‘lim harfini aytadi (A–E), siz bir daqiqada iloji boricha ko‘p so‘z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A: story types and story words · B: verbs and prepositions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C: what happened (a joke, a mistake, a reason) · D: writing a story · E: verbs with to / -ing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three words do you still forget? Write them on a sticky note.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Grammar 2 (p. 29): buyruq, to + fe’l, -ing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Imperative</a:t>
            </a:r>
            <a:r>
              <a:rPr sz="1800" b="0">
                <a:solidFill>
                  <a:srgbClr val="1E2A38"/>
                </a:solidFill>
                <a:latin typeface="Arial"/>
              </a:rPr>
              <a:t> — buyruq, maslahat: </a:t>
            </a:r>
            <a:r>
              <a:rPr sz="1800" b="1">
                <a:solidFill>
                  <a:srgbClr val="1E2A38"/>
                </a:solidFill>
                <a:latin typeface="Arial"/>
              </a:rPr>
              <a:t>Tell me a story!</a:t>
            </a:r>
            <a:r>
              <a:rPr sz="1800" b="0">
                <a:solidFill>
                  <a:srgbClr val="1E2A38"/>
                </a:solidFill>
                <a:latin typeface="Arial"/>
              </a:rPr>
              <a:t> · inkori: </a:t>
            </a:r>
            <a:r>
              <a:rPr sz="1800" b="1">
                <a:solidFill>
                  <a:srgbClr val="1E2A38"/>
                </a:solidFill>
                <a:latin typeface="Arial"/>
              </a:rPr>
              <a:t>Don’t</a:t>
            </a:r>
            <a:r>
              <a:rPr sz="1800" b="0">
                <a:solidFill>
                  <a:srgbClr val="1E2A38"/>
                </a:solidFill>
                <a:latin typeface="Arial"/>
              </a:rPr>
              <a:t> tell me that story!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to + fe’l</a:t>
            </a:r>
            <a:r>
              <a:rPr sz="1800" b="0">
                <a:solidFill>
                  <a:srgbClr val="1E2A38"/>
                </a:solidFill>
                <a:latin typeface="Arial"/>
              </a:rPr>
              <a:t>: agree, ask, choose, decide, forget, hope, offer, plan, promise, refuse, seem, want — </a:t>
            </a:r>
            <a:r>
              <a:rPr sz="1800" b="1">
                <a:solidFill>
                  <a:srgbClr val="1E2A38"/>
                </a:solidFill>
                <a:latin typeface="Arial"/>
              </a:rPr>
              <a:t>I decided to go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-ing</a:t>
            </a:r>
            <a:r>
              <a:rPr sz="1800" b="0">
                <a:solidFill>
                  <a:srgbClr val="1E2A38"/>
                </a:solidFill>
                <a:latin typeface="Arial"/>
              </a:rPr>
              <a:t>: enjoy, finish, hate, like, love, miss, remember, stop, suggest — </a:t>
            </a:r>
            <a:r>
              <a:rPr sz="1800" b="1">
                <a:solidFill>
                  <a:srgbClr val="1E2A38"/>
                </a:solidFill>
                <a:latin typeface="Arial"/>
              </a:rPr>
              <a:t>I enjoy reading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Ikkalasi ham: begin, continue, start — </a:t>
            </a:r>
            <a:r>
              <a:rPr sz="1800" b="1">
                <a:solidFill>
                  <a:srgbClr val="1E2A38"/>
                </a:solidFill>
                <a:latin typeface="Arial"/>
              </a:rPr>
              <a:t>It started to rain</a:t>
            </a:r>
            <a:r>
              <a:rPr sz="1800" b="0">
                <a:solidFill>
                  <a:srgbClr val="1E2A38"/>
                </a:solidFill>
                <a:latin typeface="Arial"/>
              </a:rPr>
              <a:t> / </a:t>
            </a:r>
            <a:r>
              <a:rPr sz="1800" b="1">
                <a:solidFill>
                  <a:srgbClr val="1E2A38"/>
                </a:solidFill>
                <a:latin typeface="Arial"/>
              </a:rPr>
              <a:t>raining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see/hear/watch + kim + fe’l</a:t>
            </a:r>
            <a:r>
              <a:rPr sz="1800" b="0">
                <a:solidFill>
                  <a:srgbClr val="1E2A38"/>
                </a:solidFill>
                <a:latin typeface="Arial"/>
              </a:rPr>
              <a:t> — ish TO‘LIQ; </a:t>
            </a:r>
            <a:r>
              <a:rPr sz="1800" b="1">
                <a:solidFill>
                  <a:srgbClr val="1E2A38"/>
                </a:solidFill>
                <a:latin typeface="Arial"/>
              </a:rPr>
              <a:t>+ -ing</a:t>
            </a:r>
            <a:r>
              <a:rPr sz="1800" b="0">
                <a:solidFill>
                  <a:srgbClr val="1E2A38"/>
                </a:solidFill>
                <a:latin typeface="Arial"/>
              </a:rPr>
              <a:t> — ishning BIR QISMI: </a:t>
            </a:r>
            <a:r>
              <a:rPr sz="1800" b="1">
                <a:solidFill>
                  <a:srgbClr val="1E2A38"/>
                </a:solidFill>
                <a:latin typeface="Arial"/>
              </a:rPr>
              <a:t>I saw the tree fall</a:t>
            </a:r>
            <a:r>
              <a:rPr sz="1800" b="0">
                <a:solidFill>
                  <a:srgbClr val="1E2A38"/>
                </a:solidFill>
                <a:latin typeface="Arial"/>
              </a:rPr>
              <a:t> over / </a:t>
            </a:r>
            <a:r>
              <a:rPr sz="1800" b="1">
                <a:solidFill>
                  <a:srgbClr val="1E2A38"/>
                </a:solidFill>
                <a:latin typeface="Arial"/>
              </a:rPr>
              <a:t>falling</a:t>
            </a:r>
            <a:r>
              <a:rPr sz="1800" b="0">
                <a:solidFill>
                  <a:srgbClr val="1E2A38"/>
                </a:solidFill>
                <a:latin typeface="Arial"/>
              </a:rPr>
              <a:t> over.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Revision test — part 1 (vocabulary)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Choose A, B or C. Write only the letter. Circle the two items you were not sure about.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 story about a spaceship and aliens is a ___ story. A) detective B) science fiction C) love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Inspector Carter asks a lot of questions in a ___ story. A) detective B) ghost C) adventure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pirates hid the ___ in a cave. A) spaceship B) treasure C) title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all laughed ___ his joke. A) about B) to C) at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I'm looking ___ my keys. Have you seen them? A) for B) at C) after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Did you talk ___ your teacher about the test? A) at B) to C) for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Revision test — part 1 (vocabulary)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Don't worry ___ the test — you'll be fine. A) for B) about C) at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'I lost my bag and my phone!' '___' A) Poor you! B) That's so funny! C) Great!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took my sister's pen by ___. A) error B) mistake C) wrong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Put the exact words people say in ___. A) quote marks B) a title C) paragraphs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Revision test — part 2 (grammar and phrases)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Complete with one or two words.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stayed at home ___ it was raining.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bus didn't come. ___ of this, we were late.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___ ___ (read) when the phone rang.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They ___ ___ (play) football when it started to snow.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When I got home, my mum ___ ___ (make) dinner. She finished it at eight.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 touch that plate! It's very hot.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Revision test — part 2 (grammar and phrases)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really miss ___ (swim) in the sea with my cousins.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First, I opened the box. ___, I saw a small key inside.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friend promised ___ ___ (bring) his new game to school.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prince and the princess got married — what a happy ___!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3-bo‘lim so‘zlarida urg‘u — takrorlang: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adventure story /ədˈventʃə ˌstɔːri/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detective story /dɪˈtektɪv ˌstɔːri/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science fiction /ˌsaɪəns ˈfɪkʃn/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character /ˈkærəktə/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treasure /ˈtreʒə/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spaceship /ˈspeɪsʃɪp/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suddenly /ˈsʌdənli/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suggest /səˈdʒest/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Qo‘shma otda (ot + story) urg‘u birinchi qismga tushadi; science fiction ichida — FIC. suggest da gg «dʒ» deb o‘qiladi.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Spaceships, aliens and other planets — it's a science ________ story.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Look! There's an old castle in the ________, behind those hills.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pirates buried the ________ on a small island.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finished ________ my story at ten o'clock. (write)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She promised ________ me with my homework. (help)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watched the vase ________ off the table and break. (fall)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Please don't laugh ________ me — I'm trying!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waited ________ Dilnoza for half an hour.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mum always worries ________ me when I'm late.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'My dog ate my homework!' '________ joking!'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sent the message to the wrong person by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floor was wet. Because of ________, two people fell over.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________ watching a film when the lights went 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Put the exact words people said in quote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heard the baby ________ all night — it didn't stop. (cry)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Juftingizga bitta hikoya turini ayting — u shu turdagi film yoki kitob nomini aytadi.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Uch gapli mini-hikoya: was/were + -ing bilan boshlang, suddenly bilan davom ettiring, in the end bilan tugating.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A–D bo‘limlari 17–22-darslardan; YANGI faqat E — p. 29 grammatikasi.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suggest, miss</a:t>
            </a:r>
            <a:r>
              <a:rPr sz="1600" b="0">
                <a:solidFill>
                  <a:srgbClr val="1E2A38"/>
                </a:solidFill>
                <a:latin typeface="Arial"/>
              </a:rPr>
              <a:t> (enjoy, finish) + </a:t>
            </a:r>
            <a:r>
              <a:rPr sz="1600" b="1">
                <a:solidFill>
                  <a:srgbClr val="1E2A38"/>
                </a:solidFill>
                <a:latin typeface="Arial"/>
              </a:rPr>
              <a:t>-ing</a:t>
            </a:r>
            <a:r>
              <a:rPr sz="1600" b="0">
                <a:solidFill>
                  <a:srgbClr val="1E2A38"/>
                </a:solidFill>
                <a:latin typeface="Arial"/>
              </a:rPr>
              <a:t>; </a:t>
            </a:r>
            <a:r>
              <a:rPr sz="1600" b="1">
                <a:solidFill>
                  <a:srgbClr val="1E2A38"/>
                </a:solidFill>
                <a:latin typeface="Arial"/>
              </a:rPr>
              <a:t>promise, refuse, seem</a:t>
            </a:r>
            <a:r>
              <a:rPr sz="1600" b="0">
                <a:solidFill>
                  <a:srgbClr val="1E2A38"/>
                </a:solidFill>
                <a:latin typeface="Arial"/>
              </a:rPr>
              <a:t> (decide, hope) + </a:t>
            </a:r>
            <a:r>
              <a:rPr sz="1600" b="1">
                <a:solidFill>
                  <a:srgbClr val="1E2A38"/>
                </a:solidFill>
                <a:latin typeface="Arial"/>
              </a:rPr>
              <a:t>to</a:t>
            </a:r>
            <a:r>
              <a:rPr sz="1600" b="0">
                <a:solidFill>
                  <a:srgbClr val="1E2A38"/>
                </a:solidFill>
                <a:latin typeface="Arial"/>
              </a:rPr>
              <a:t>; </a:t>
            </a:r>
            <a:r>
              <a:rPr sz="1600" b="1">
                <a:solidFill>
                  <a:srgbClr val="1E2A38"/>
                </a:solidFill>
                <a:latin typeface="Arial"/>
              </a:rPr>
              <a:t>continue</a:t>
            </a:r>
            <a:r>
              <a:rPr sz="1600" b="0">
                <a:solidFill>
                  <a:srgbClr val="1E2A38"/>
                </a:solidFill>
                <a:latin typeface="Arial"/>
              </a:rPr>
              <a:t> — ikkalasi ham: </a:t>
            </a:r>
            <a:r>
              <a:rPr sz="1600" b="1">
                <a:solidFill>
                  <a:srgbClr val="1E2A38"/>
                </a:solidFill>
                <a:latin typeface="Arial"/>
              </a:rPr>
              <a:t>Aziz suggested going</a:t>
            </a:r>
            <a:r>
              <a:rPr sz="1600" b="0">
                <a:solidFill>
                  <a:srgbClr val="1E2A38"/>
                </a:solidFill>
                <a:latin typeface="Arial"/>
              </a:rPr>
              <a:t> home · She refused </a:t>
            </a:r>
            <a:r>
              <a:rPr sz="1600" b="1">
                <a:solidFill>
                  <a:srgbClr val="1E2A38"/>
                </a:solidFill>
                <a:latin typeface="Arial"/>
              </a:rPr>
              <a:t>to wait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 saw him walk</a:t>
            </a:r>
            <a:r>
              <a:rPr sz="1600" b="0">
                <a:solidFill>
                  <a:srgbClr val="1E2A38"/>
                </a:solidFill>
                <a:latin typeface="Arial"/>
              </a:rPr>
              <a:t> — butun harakatni ko‘rdim; </a:t>
            </a:r>
            <a:r>
              <a:rPr sz="1600" b="1">
                <a:solidFill>
                  <a:srgbClr val="1E2A38"/>
                </a:solidFill>
                <a:latin typeface="Arial"/>
              </a:rPr>
              <a:t>I saw him walking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harakatning bir qismini ko‘rdim.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laugh at, wait for, worry about, talk to</a:t>
            </a:r>
            <a:r>
              <a:rPr sz="1600" b="0">
                <a:solidFill>
                  <a:srgbClr val="1E2A38"/>
                </a:solidFill>
                <a:latin typeface="Arial"/>
              </a:rPr>
              <a:t> — predlogni fe’l bilan BIRGA yodlang.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was/were + -ing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«…ayotgan edi» (fon); </a:t>
            </a:r>
            <a:r>
              <a:rPr sz="1600" b="1">
                <a:solidFill>
                  <a:srgbClr val="1E2A38"/>
                </a:solidFill>
                <a:latin typeface="Arial"/>
              </a:rPr>
              <a:t>past simple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«…di» (voqea).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Quick check — Workbook p. 22, ex. 1–2.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34 items with the flashcards: sozlar.com/vocab/cards/?set=grade8-lesson23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Revise the two items you circled in the test — write a sentence with each.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prague.czech.photo · CC BY 2.0 · https://www.flickr.com/photos/99424477@N04/17780050280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