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Question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So‘roq so‘zlari: who, which, why, how …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question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520" y="1371600"/>
            <a:ext cx="2804160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TheAHL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what each question word in the Look! box asks about (p. 34)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ten interview questions with their answers (ex. 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question word A, B or C in ten sentences (ex. 2)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Interview a partner with six different question words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Grammar database 7 (p. 148)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ASKS ABOUT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328455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who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32845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people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32845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Who</a:t>
            </a:r>
            <a:r>
              <a:rPr sz="1600" b="0">
                <a:solidFill>
                  <a:srgbClr val="1E2A38"/>
                </a:solidFill>
                <a:latin typeface="Arial"/>
              </a:rPr>
              <a:t> is your favourite singer?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2828108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2824843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what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282810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282484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things, actions (general)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282810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282484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</a:t>
            </a:r>
            <a:r>
              <a:rPr sz="1600" b="0">
                <a:solidFill>
                  <a:srgbClr val="1E2A38"/>
                </a:solidFill>
                <a:latin typeface="Arial"/>
              </a:rPr>
              <a:t> do you do after school?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324496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321231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which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3324496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3321231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one thing from a choice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324496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3321231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Which</a:t>
            </a:r>
            <a:r>
              <a:rPr sz="1600" b="0">
                <a:solidFill>
                  <a:srgbClr val="1E2A38"/>
                </a:solidFill>
                <a:latin typeface="Arial"/>
              </a:rPr>
              <a:t> bag is yours, the red or the blue?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3820884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381761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where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3820884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38176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places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3820884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38176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Where</a:t>
            </a:r>
            <a:r>
              <a:rPr sz="1600" b="0">
                <a:solidFill>
                  <a:srgbClr val="1E2A38"/>
                </a:solidFill>
                <a:latin typeface="Arial"/>
              </a:rPr>
              <a:t> does your grandma live?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4317272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77240" y="4314007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when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91640" y="4317272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828800" y="4314007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days, dates, times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4317272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766560" y="4314007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When</a:t>
            </a:r>
            <a:r>
              <a:rPr sz="1600" b="0">
                <a:solidFill>
                  <a:srgbClr val="1E2A38"/>
                </a:solidFill>
                <a:latin typeface="Arial"/>
              </a:rPr>
              <a:t> is your birthday?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4813660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777240" y="4810395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why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691640" y="481366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828800" y="481039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reasons (→ because)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629400" y="481366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766560" y="481039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Why</a:t>
            </a:r>
            <a:r>
              <a:rPr sz="1600" b="0">
                <a:solidFill>
                  <a:srgbClr val="1E2A38"/>
                </a:solidFill>
                <a:latin typeface="Arial"/>
              </a:rPr>
              <a:t> are you tired?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77240" y="5310048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777240" y="5306783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how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691640" y="531004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828800" y="530678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way, explanations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629400" y="531004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6766560" y="530678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How</a:t>
            </a:r>
            <a:r>
              <a:rPr sz="1600" b="0">
                <a:solidFill>
                  <a:srgbClr val="1E2A38"/>
                </a:solidFill>
                <a:latin typeface="Arial"/>
              </a:rPr>
              <a:t> do you get to school?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77240" y="5760716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960120" y="5897876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how old</a:t>
            </a:r>
            <a:r>
              <a:rPr sz="1600" b="0">
                <a:solidFill>
                  <a:srgbClr val="1E2A38"/>
                </a:solidFill>
                <a:latin typeface="Arial"/>
              </a:rPr>
              <a:t> → age · </a:t>
            </a:r>
            <a:r>
              <a:rPr sz="1600" b="1">
                <a:solidFill>
                  <a:srgbClr val="1E2A38"/>
                </a:solidFill>
                <a:latin typeface="Arial"/>
              </a:rPr>
              <a:t>how many</a:t>
            </a:r>
            <a:r>
              <a:rPr sz="1600" b="0">
                <a:solidFill>
                  <a:srgbClr val="1E2A38"/>
                </a:solidFill>
                <a:latin typeface="Arial"/>
              </a:rPr>
              <a:t> + countable · </a:t>
            </a:r>
            <a:r>
              <a:rPr sz="1600" b="1">
                <a:solidFill>
                  <a:srgbClr val="1E2A38"/>
                </a:solidFill>
                <a:latin typeface="Arial"/>
              </a:rPr>
              <a:t>how much</a:t>
            </a:r>
            <a:r>
              <a:rPr sz="1600" b="0">
                <a:solidFill>
                  <a:srgbClr val="1E2A38"/>
                </a:solidFill>
                <a:latin typeface="Arial"/>
              </a:rPr>
              <a:t> + uncountable · </a:t>
            </a:r>
            <a:r>
              <a:rPr sz="1600" b="1">
                <a:solidFill>
                  <a:srgbClr val="1E2A38"/>
                </a:solidFill>
                <a:latin typeface="Arial"/>
              </a:rPr>
              <a:t>what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→ clock time.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11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first, then check with Grammar database 7 (p. 148).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Look!</a:t>
            </a:r>
            <a:r>
              <a:rPr sz="1600" b="0">
                <a:solidFill>
                  <a:srgbClr val="1E2A38"/>
                </a:solidFill>
                <a:latin typeface="Arial"/>
              </a:rPr>
              <a:t> — underline the question words. What does each one ask about?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Mr Jennings’ interview: match questions 1–10 with answers a–j.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Choose the correct word or phrase, A, B or C (ten sentences).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Fast finishers</a:t>
            </a:r>
            <a:r>
              <a:rPr sz="1600" b="0">
                <a:solidFill>
                  <a:srgbClr val="1E2A38"/>
                </a:solidFill>
                <a:latin typeface="Arial"/>
              </a:rPr>
              <a:t> — Quick check on p. 148 (five items).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9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34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d · 2 h · 3 b · 4 f · 5 j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6 a · 7 g · 8 c · 9 i · 10 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B Who · 2 A What · 3 B How old · 4 A Where · 5 B Which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6 C Why · 7 C How many · 8 B What time · 9 C When · 10 B How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</a:t>
            </a:r>
            <a:r>
              <a:rPr sz="1600" b="0">
                <a:solidFill>
                  <a:srgbClr val="1E2A38"/>
                </a:solidFill>
                <a:latin typeface="Arial"/>
              </a:rPr>
              <a:t> (p. 148)  1 What time do you · 2 How old are you · 3 Who is your favourite singer? · 4 When · 5 Why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a person → who; a choice → which; a day → when; a clock time → what time.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Question words — six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So‘roq so‘zi gap </a:t>
            </a:r>
            <a:r>
              <a:rPr sz="1600" b="1">
                <a:solidFill>
                  <a:srgbClr val="1E2A38"/>
                </a:solidFill>
                <a:latin typeface="Arial"/>
              </a:rPr>
              <a:t>boshida</a:t>
            </a:r>
            <a:r>
              <a:rPr sz="1600" b="0">
                <a:solidFill>
                  <a:srgbClr val="1E2A38"/>
                </a:solidFill>
                <a:latin typeface="Arial"/>
              </a:rPr>
              <a:t>,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do / does / is</a:t>
            </a:r>
            <a:r>
              <a:rPr sz="1600" b="0">
                <a:solidFill>
                  <a:srgbClr val="1E2A38"/>
                </a:solidFill>
                <a:latin typeface="Arial"/>
              </a:rPr>
              <a:t>, keyin ega: </a:t>
            </a:r>
            <a:r>
              <a:rPr sz="1600" b="1">
                <a:solidFill>
                  <a:srgbClr val="1E2A38"/>
                </a:solidFill>
                <a:latin typeface="Arial"/>
              </a:rPr>
              <a:t>Where do you</a:t>
            </a:r>
            <a:r>
              <a:rPr sz="1600" b="0">
                <a:solidFill>
                  <a:srgbClr val="1E2A38"/>
                </a:solidFill>
                <a:latin typeface="Arial"/>
              </a:rPr>
              <a:t> live?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Where you live?</a:t>
            </a:r>
            <a:r>
              <a:rPr sz="1600" b="0">
                <a:solidFill>
                  <a:srgbClr val="1E2A38"/>
                </a:solidFill>
                <a:latin typeface="Arial"/>
              </a:rPr>
              <a:t>)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</a:t>
            </a:r>
            <a:r>
              <a:rPr sz="1600" b="0">
                <a:solidFill>
                  <a:srgbClr val="1E2A38"/>
                </a:solidFill>
                <a:latin typeface="Arial"/>
              </a:rPr>
              <a:t> — umumiy («nima, qanaqa»), </a:t>
            </a:r>
            <a:r>
              <a:rPr sz="1600" b="1">
                <a:solidFill>
                  <a:srgbClr val="1E2A38"/>
                </a:solidFill>
                <a:latin typeface="Arial"/>
              </a:rPr>
              <a:t>which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tanlov bor («qaysi biri»): </a:t>
            </a:r>
            <a:r>
              <a:rPr sz="1600" b="1">
                <a:solidFill>
                  <a:srgbClr val="1E2A38"/>
                </a:solidFill>
                <a:latin typeface="Arial"/>
              </a:rPr>
              <a:t>Which do you prefer, tea or juice?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when</a:t>
            </a:r>
            <a:r>
              <a:rPr sz="1600" b="0">
                <a:solidFill>
                  <a:srgbClr val="1E2A38"/>
                </a:solidFill>
                <a:latin typeface="Arial"/>
              </a:rPr>
              <a:t> — kun, sana; </a:t>
            </a:r>
            <a:r>
              <a:rPr sz="1600" b="1">
                <a:solidFill>
                  <a:srgbClr val="1E2A38"/>
                </a:solidFill>
                <a:latin typeface="Arial"/>
              </a:rPr>
              <a:t>what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soat: </a:t>
            </a:r>
            <a:r>
              <a:rPr sz="1600" b="1">
                <a:solidFill>
                  <a:srgbClr val="1E2A38"/>
                </a:solidFill>
                <a:latin typeface="Arial"/>
              </a:rPr>
              <a:t>When is the party? On Saturday. What time? At six.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why</a:t>
            </a:r>
            <a:r>
              <a:rPr sz="1600" b="0">
                <a:solidFill>
                  <a:srgbClr val="1E2A38"/>
                </a:solidFill>
                <a:latin typeface="Arial"/>
              </a:rPr>
              <a:t> → javob </a:t>
            </a:r>
            <a:r>
              <a:rPr sz="1600" b="1">
                <a:solidFill>
                  <a:srgbClr val="1E2A38"/>
                </a:solidFill>
                <a:latin typeface="Arial"/>
              </a:rPr>
              <a:t>because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Why are you late? — Because the bus was late.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how many</a:t>
            </a:r>
            <a:r>
              <a:rPr sz="1600" b="0">
                <a:solidFill>
                  <a:srgbClr val="1E2A38"/>
                </a:solidFill>
                <a:latin typeface="Arial"/>
              </a:rPr>
              <a:t> + sanaladigan (</a:t>
            </a:r>
            <a:r>
              <a:rPr sz="1600" b="1">
                <a:solidFill>
                  <a:srgbClr val="1E2A38"/>
                </a:solidFill>
                <a:latin typeface="Arial"/>
              </a:rPr>
              <a:t>books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how much</a:t>
            </a:r>
            <a:r>
              <a:rPr sz="1600" b="0">
                <a:solidFill>
                  <a:srgbClr val="1E2A38"/>
                </a:solidFill>
                <a:latin typeface="Arial"/>
              </a:rPr>
              <a:t> + sanalmaydigan (</a:t>
            </a:r>
            <a:r>
              <a:rPr sz="1600" b="1">
                <a:solidFill>
                  <a:srgbClr val="1E2A38"/>
                </a:solidFill>
                <a:latin typeface="Arial"/>
              </a:rPr>
              <a:t>water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Who</a:t>
            </a:r>
            <a:r>
              <a:rPr sz="1600" b="0">
                <a:solidFill>
                  <a:srgbClr val="1E2A38"/>
                </a:solidFill>
                <a:latin typeface="Arial"/>
              </a:rPr>
              <a:t> ega bo‘lsa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kerak emas: </a:t>
            </a:r>
            <a:r>
              <a:rPr sz="1600" b="1">
                <a:solidFill>
                  <a:srgbClr val="1E2A38"/>
                </a:solidFill>
                <a:latin typeface="Arial"/>
              </a:rPr>
              <a:t>Who knows</a:t>
            </a:r>
            <a:r>
              <a:rPr sz="1600" b="0">
                <a:solidFill>
                  <a:srgbClr val="1E2A38"/>
                </a:solidFill>
                <a:latin typeface="Arial"/>
              </a:rPr>
              <a:t> the answer? To‘ldiruvchi bo‘lsa: </a:t>
            </a:r>
            <a:r>
              <a:rPr sz="1600" b="1">
                <a:solidFill>
                  <a:srgbClr val="1E2A38"/>
                </a:solidFill>
                <a:latin typeface="Arial"/>
              </a:rPr>
              <a:t>Who do you</a:t>
            </a:r>
            <a:r>
              <a:rPr sz="1600" b="0">
                <a:solidFill>
                  <a:srgbClr val="1E2A38"/>
                </a:solidFill>
                <a:latin typeface="Arial"/>
              </a:rPr>
              <a:t> know?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People and favourites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favourite actor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yoqtirgan aktyor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is your </a:t>
            </a:r>
            <a:r>
              <a:rPr sz="1400" b="1">
                <a:solidFill>
                  <a:srgbClr val="5A6572"/>
                </a:solidFill>
                <a:latin typeface="Arial"/>
              </a:rPr>
              <a:t>favourite actor</a:t>
            </a:r>
            <a:r>
              <a:rPr sz="1400" b="0">
                <a:solidFill>
                  <a:srgbClr val="5A6572"/>
                </a:solidFill>
                <a:latin typeface="Arial"/>
              </a:rPr>
              <a:t>? — Will Smith. He’s so funny!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footballer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Which </a:t>
            </a:r>
            <a:r>
              <a:rPr sz="1400" b="1">
                <a:solidFill>
                  <a:srgbClr val="5A6572"/>
                </a:solidFill>
                <a:latin typeface="Arial"/>
              </a:rPr>
              <a:t>footballer</a:t>
            </a:r>
            <a:r>
              <a:rPr sz="1400" b="0">
                <a:solidFill>
                  <a:srgbClr val="5A6572"/>
                </a:solidFill>
                <a:latin typeface="Arial"/>
              </a:rPr>
              <a:t> do you like best, Messi or Ronaldo?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brilliant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ajoyib, zo‘r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 you think of the new cartoon? —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brilliant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talent show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iste’dodlar tanlovi (teleko‘rsatuv)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Which </a:t>
            </a:r>
            <a:r>
              <a:rPr sz="1400" b="1">
                <a:solidFill>
                  <a:srgbClr val="5A6572"/>
                </a:solidFill>
                <a:latin typeface="Arial"/>
              </a:rPr>
              <a:t>talent show</a:t>
            </a:r>
            <a:r>
              <a:rPr sz="1400" b="0">
                <a:solidFill>
                  <a:srgbClr val="5A6572"/>
                </a:solidFill>
                <a:latin typeface="Arial"/>
              </a:rPr>
              <a:t> do you watch on Saturday evenings?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People and favourites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great fun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maroqli, juda qiziqarli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 you go to the drama club? — Because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great fun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rubbish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bema’ni, arzimas narsa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 you watch this cartoon?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rubbish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support a team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jamoaga muxlislik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Which team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support</a:t>
            </a:r>
            <a:r>
              <a:rPr sz="1400" b="0">
                <a:solidFill>
                  <a:srgbClr val="5A6572"/>
                </a:solidFill>
                <a:latin typeface="Arial"/>
              </a:rPr>
              <a:t>? — Pakhtakor, of course!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Where? — places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block of flats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 qavatli uy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Where do you live? — In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block of flats</a:t>
            </a:r>
            <a:r>
              <a:rPr sz="1400" b="0">
                <a:solidFill>
                  <a:srgbClr val="5A6572"/>
                </a:solidFill>
                <a:latin typeface="Arial"/>
              </a:rPr>
              <a:t> near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just outside the town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shahardan sal tashqarida, shahar chetida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Where do your cousins live? — </a:t>
            </a:r>
            <a:r>
              <a:rPr sz="1400" b="1">
                <a:solidFill>
                  <a:srgbClr val="5A6572"/>
                </a:solidFill>
                <a:latin typeface="Arial"/>
              </a:rPr>
              <a:t>Just outside the town</a:t>
            </a:r>
            <a:r>
              <a:rPr sz="1400" b="0">
                <a:solidFill>
                  <a:srgbClr val="5A6572"/>
                </a:solidFill>
                <a:latin typeface="Arial"/>
              </a:rPr>
              <a:t>, near the river.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city centre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 markazi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get to </a:t>
            </a:r>
            <a:r>
              <a:rPr sz="1400" b="1">
                <a:solidFill>
                  <a:srgbClr val="5A6572"/>
                </a:solidFill>
                <a:latin typeface="Arial"/>
              </a:rPr>
              <a:t>the city centre</a:t>
            </a:r>
            <a:r>
              <a:rPr sz="1400" b="0">
                <a:solidFill>
                  <a:srgbClr val="5A6572"/>
                </a:solidFill>
                <a:latin typeface="Arial"/>
              </a:rPr>
              <a:t> from your house?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Where? — places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next door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qo‘shni uyda, qo‘shnida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lives </a:t>
            </a:r>
            <a:r>
              <a:rPr sz="1400" b="1">
                <a:solidFill>
                  <a:srgbClr val="5A6572"/>
                </a:solidFill>
                <a:latin typeface="Arial"/>
              </a:rPr>
              <a:t>next door</a:t>
            </a:r>
            <a:r>
              <a:rPr sz="1400" b="0">
                <a:solidFill>
                  <a:srgbClr val="5A6572"/>
                </a:solidFill>
                <a:latin typeface="Arial"/>
              </a:rPr>
              <a:t> to you? — An old doctor and his wife.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sit next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(kimningdir) yonida o‘tirmoq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sit next to</a:t>
            </a:r>
            <a:r>
              <a:rPr sz="1400" b="0">
                <a:solidFill>
                  <a:srgbClr val="5A6572"/>
                </a:solidFill>
                <a:latin typeface="Arial"/>
              </a:rPr>
              <a:t> in maths lessons?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far from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joydan) uzoqda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 you go by bus? — Because my school is </a:t>
            </a:r>
            <a:r>
              <a:rPr sz="1400" b="1">
                <a:solidFill>
                  <a:srgbClr val="5A6572"/>
                </a:solidFill>
                <a:latin typeface="Arial"/>
              </a:rPr>
              <a:t>far from</a:t>
            </a:r>
            <a:r>
              <a:rPr sz="1400" b="0">
                <a:solidFill>
                  <a:srgbClr val="5A6572"/>
                </a:solidFill>
                <a:latin typeface="Arial"/>
              </a:rPr>
              <a:t> my house.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How? — getting around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to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bormoq, maktabga yetib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get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bus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does your mum go to work? — </a:t>
            </a:r>
            <a:r>
              <a:rPr sz="1400" b="1">
                <a:solidFill>
                  <a:srgbClr val="5A6572"/>
                </a:solidFill>
                <a:latin typeface="Arial"/>
              </a:rPr>
              <a:t>By bus</a:t>
            </a:r>
            <a:r>
              <a:rPr sz="1400" b="0">
                <a:solidFill>
                  <a:srgbClr val="5A6572"/>
                </a:solidFill>
                <a:latin typeface="Arial"/>
              </a:rPr>
              <a:t>. It’s quick and cheap.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car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mashinada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go to your grandma’s house? — </a:t>
            </a:r>
            <a:r>
              <a:rPr sz="1400" b="1">
                <a:solidFill>
                  <a:srgbClr val="5A6572"/>
                </a:solidFill>
                <a:latin typeface="Arial"/>
              </a:rPr>
              <a:t>By car</a:t>
            </a:r>
            <a:r>
              <a:rPr sz="1400" b="0">
                <a:solidFill>
                  <a:srgbClr val="5A6572"/>
                </a:solidFill>
                <a:latin typeface="Arial"/>
              </a:rPr>
              <a:t>, with my dad.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foot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piyoda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get home after school? — </a:t>
            </a:r>
            <a:r>
              <a:rPr sz="1400" b="1">
                <a:solidFill>
                  <a:srgbClr val="5A6572"/>
                </a:solidFill>
                <a:latin typeface="Arial"/>
              </a:rPr>
              <a:t>On foot</a:t>
            </a:r>
            <a:r>
              <a:rPr sz="1400" b="0">
                <a:solidFill>
                  <a:srgbClr val="5A6572"/>
                </a:solidFill>
                <a:latin typeface="Arial"/>
              </a:rPr>
              <a:t>. I live in the next street.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How? — getting around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🚇️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metro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metroda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we get to the zoo? — </a:t>
            </a:r>
            <a:r>
              <a:rPr sz="1400" b="1">
                <a:solidFill>
                  <a:srgbClr val="5A6572"/>
                </a:solidFill>
                <a:latin typeface="Arial"/>
              </a:rPr>
              <a:t>By metro</a:t>
            </a:r>
            <a:r>
              <a:rPr sz="1400" b="0">
                <a:solidFill>
                  <a:srgbClr val="5A6572"/>
                </a:solidFill>
                <a:latin typeface="Arial"/>
              </a:rPr>
              <a:t>. It’s the fastest way.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 taxi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taksiga o‘tirmoq, taksida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take a taxi</a:t>
            </a:r>
            <a:r>
              <a:rPr sz="1400" b="0">
                <a:solidFill>
                  <a:srgbClr val="5A6572"/>
                </a:solidFill>
                <a:latin typeface="Arial"/>
              </a:rPr>
              <a:t>? — Only when it rains.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bus stop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 bekati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Where is the nearest </a:t>
            </a:r>
            <a:r>
              <a:rPr sz="1400" b="1">
                <a:solidFill>
                  <a:srgbClr val="5A6572"/>
                </a:solidFill>
                <a:latin typeface="Arial"/>
              </a:rPr>
              <a:t>bus stop</a:t>
            </a:r>
            <a:r>
              <a:rPr sz="1400" b="0">
                <a:solidFill>
                  <a:srgbClr val="5A6572"/>
                </a:solidFill>
                <a:latin typeface="Arial"/>
              </a:rPr>
              <a:t>? — Over there, next to the bank.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Free time and reasons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🚴️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cycling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 haydash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 you love </a:t>
            </a:r>
            <a:r>
              <a:rPr sz="1400" b="1">
                <a:solidFill>
                  <a:srgbClr val="5A6572"/>
                </a:solidFill>
                <a:latin typeface="Arial"/>
              </a:rPr>
              <a:t>cycling</a:t>
            </a:r>
            <a:r>
              <a:rPr sz="1400" b="0">
                <a:solidFill>
                  <a:srgbClr val="5A6572"/>
                </a:solidFill>
                <a:latin typeface="Arial"/>
              </a:rPr>
              <a:t>? — Because it’s fast and fun.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sog‘lom va chaqqon bo‘lib yurmoq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keep fit</a:t>
            </a:r>
            <a:r>
              <a:rPr sz="1400" b="0">
                <a:solidFill>
                  <a:srgbClr val="5A6572"/>
                </a:solidFill>
                <a:latin typeface="Arial"/>
              </a:rPr>
              <a:t>? — I swim three times a week.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gardening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bog‘dorchilik, tomorqada ishlash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does your grandpa do at the weekend? — </a:t>
            </a:r>
            <a:r>
              <a:rPr sz="1400" b="1">
                <a:solidFill>
                  <a:srgbClr val="5A6572"/>
                </a:solidFill>
                <a:latin typeface="Arial"/>
              </a:rPr>
              <a:t>Gardening</a:t>
            </a:r>
            <a:r>
              <a:rPr sz="1400" b="0">
                <a:solidFill>
                  <a:srgbClr val="5A6572"/>
                </a:solidFill>
                <a:latin typeface="Arial"/>
              </a:rPr>
              <a:t>. He loves his tomatoes.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time with your family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oila bilan vaqt o‘tkazmoq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spend time with your family</a:t>
            </a:r>
            <a:r>
              <a:rPr sz="1400" b="0">
                <a:solidFill>
                  <a:srgbClr val="5A6572"/>
                </a:solidFill>
                <a:latin typeface="Arial"/>
              </a:rPr>
              <a:t>? — On Sundays. We go to the park.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Free time and reasons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happy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xursand bo‘lib yurmoq, kayfiyatni saqlamoq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stay happy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it rains all week?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🎯️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try hard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astoydil harakat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does Bobur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try hard</a:t>
            </a:r>
            <a:r>
              <a:rPr sz="1400" b="0">
                <a:solidFill>
                  <a:srgbClr val="5A6572"/>
                </a:solidFill>
                <a:latin typeface="Arial"/>
              </a:rPr>
              <a:t> in English? — Because he wants to travel.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hobby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sevimli mashg‘ulot, xobbi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your </a:t>
            </a:r>
            <a:r>
              <a:rPr sz="1400" b="1">
                <a:solidFill>
                  <a:srgbClr val="5A6572"/>
                </a:solidFill>
                <a:latin typeface="Arial"/>
              </a:rPr>
              <a:t>hobby</a:t>
            </a:r>
            <a:r>
              <a:rPr sz="1400" b="0">
                <a:solidFill>
                  <a:srgbClr val="5A6572"/>
                </a:solidFill>
                <a:latin typeface="Arial"/>
              </a:rPr>
              <a:t>? — I collect old coins.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chess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shaxmat o‘ynamoq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play chess</a:t>
            </a:r>
            <a:r>
              <a:rPr sz="1400" b="0">
                <a:solidFill>
                  <a:srgbClr val="5A6572"/>
                </a:solidFill>
                <a:latin typeface="Arial"/>
              </a:rPr>
              <a:t> with? — With my grandpa. He always wins!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Card words: the stress is on the FIRST syllable, and some letters are not said.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favourite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/ˈfeɪvərɪt/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footballer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/ˈfʊtbɔːlə/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brilliant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/ˈbrɪliənt/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rubbish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/ˈrʌbɪʃ/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centre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/ˈsentə/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cycling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/ˈsaɪklɪŋ/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gardening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/ˈɡɑːdənɪŋ/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hobby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ˈhɒbi/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Wh- questions usually go DOWN at the end: Which team do you support? How do you keep fit?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do you prefer, tea or juice? (W…)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is your sister crying? — Because she’s tired. (W…)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do you get to the sports centre? — By bus. (H…)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milk do you want in your tea? (H… m…)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is the school concert? — On Friday. (W…)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lives next door to you? — An old teacher. (W…)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________’s the weather like today? — Sunny! (W…)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long is the English lesson? — Forty-five minutes. (H…)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is your best friend from? — From Bukhara. (W…)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kind of films do you like? — Funny ones. (W…)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Interview your partner: ask six questions with six different question words. Use words from the cards (a hobby, keep fit, get to school, a favourite actor). Answer with a short answer and one more sentence (Student B: In Chilonzor. It’s near the metro.).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Guess the question: A says an answer (At seven o’clock. / Because it’s great fun. / On foot. / In a block of flats.), B makes the question.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Class survey: Which … do you prefer, … or …? Ask three classmates and report: Two people prefer 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Five questions for our school cook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week our class asks one person at school five questions. This week it’s Mrs Karimova, our school cook. Her </a:t>
            </a:r>
            <a:r>
              <a:rPr sz="1600" b="1">
                <a:solidFill>
                  <a:srgbClr val="1E2A38"/>
                </a:solidFill>
                <a:latin typeface="Arial"/>
              </a:rPr>
              <a:t>hobby</a:t>
            </a:r>
            <a:r>
              <a:rPr sz="1600" b="0">
                <a:solidFill>
                  <a:srgbClr val="1E2A38"/>
                </a:solidFill>
                <a:latin typeface="Arial"/>
              </a:rPr>
              <a:t> is </a:t>
            </a:r>
            <a:r>
              <a:rPr sz="1600" b="1">
                <a:solidFill>
                  <a:srgbClr val="1E2A38"/>
                </a:solidFill>
                <a:latin typeface="Arial"/>
              </a:rPr>
              <a:t>gardening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Which meal do you prefer to cook, breakfast or lunch? — Lunch! I love making soup for three hundred children.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time do you start work? — At half past six in the morning. The kitchen is very quiet then.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Why do you like your job? — Because the children always say thank you, and cooking is </a:t>
            </a:r>
            <a:r>
              <a:rPr sz="1600" b="1">
                <a:solidFill>
                  <a:srgbClr val="1E2A38"/>
                </a:solidFill>
                <a:latin typeface="Arial"/>
              </a:rPr>
              <a:t>great fun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do you </a:t>
            </a:r>
            <a:r>
              <a:rPr sz="1600" b="1">
                <a:solidFill>
                  <a:srgbClr val="1E2A38"/>
                </a:solidFill>
                <a:latin typeface="Arial"/>
              </a:rPr>
              <a:t>get to school</a:t>
            </a:r>
            <a:r>
              <a:rPr sz="1600" b="0">
                <a:solidFill>
                  <a:srgbClr val="1E2A38"/>
                </a:solidFill>
                <a:latin typeface="Arial"/>
              </a:rPr>
              <a:t>? — </a:t>
            </a:r>
            <a:r>
              <a:rPr sz="1600" b="1">
                <a:solidFill>
                  <a:srgbClr val="1E2A38"/>
                </a:solidFill>
                <a:latin typeface="Arial"/>
              </a:rPr>
              <a:t>On foot</a:t>
            </a:r>
            <a:r>
              <a:rPr sz="1600" b="0">
                <a:solidFill>
                  <a:srgbClr val="1E2A38"/>
                </a:solidFill>
                <a:latin typeface="Arial"/>
              </a:rPr>
              <a:t>. I live in a </a:t>
            </a:r>
            <a:r>
              <a:rPr sz="1600" b="1">
                <a:solidFill>
                  <a:srgbClr val="1E2A38"/>
                </a:solidFill>
                <a:latin typeface="Arial"/>
              </a:rPr>
              <a:t>block of flats</a:t>
            </a:r>
            <a:r>
              <a:rPr sz="1600" b="0">
                <a:solidFill>
                  <a:srgbClr val="1E2A38"/>
                </a:solidFill>
                <a:latin typeface="Arial"/>
              </a:rPr>
              <a:t> in the next street.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Five questions for our school cook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Who helps you in the kitchen? — Two cooks, Aziza and Dilnoza. They’re </a:t>
            </a:r>
            <a:r>
              <a:rPr sz="1600" b="1">
                <a:solidFill>
                  <a:srgbClr val="1E2A38"/>
                </a:solidFill>
                <a:latin typeface="Arial"/>
              </a:rPr>
              <a:t>brilliant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Mrs Karimova?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she start work?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she like her job?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she get to school?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the question with Who. Is Who the subject (no do) or the object?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question word?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javobni aytaman, siz savolning so‘roq so‘zini topasiz.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a big block of flats. → …?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Because cycling is great fun. → …?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On Sundays — I spend time with my family. → …?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Messi — he’s my favourite footballer. → …?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By metro. → …?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who</a:t>
            </a:r>
            <a:r>
              <a:rPr sz="1600" b="0">
                <a:solidFill>
                  <a:srgbClr val="1E2A38"/>
                </a:solidFill>
                <a:latin typeface="Arial"/>
              </a:rPr>
              <a:t> — kim, </a:t>
            </a:r>
            <a:r>
              <a:rPr sz="1600" b="1">
                <a:solidFill>
                  <a:srgbClr val="1E2A38"/>
                </a:solidFill>
                <a:latin typeface="Arial"/>
              </a:rPr>
              <a:t>what</a:t>
            </a:r>
            <a:r>
              <a:rPr sz="1600" b="0">
                <a:solidFill>
                  <a:srgbClr val="1E2A38"/>
                </a:solidFill>
                <a:latin typeface="Arial"/>
              </a:rPr>
              <a:t> — nima / qanaqa, </a:t>
            </a:r>
            <a:r>
              <a:rPr sz="1600" b="1">
                <a:solidFill>
                  <a:srgbClr val="1E2A38"/>
                </a:solidFill>
                <a:latin typeface="Arial"/>
              </a:rPr>
              <a:t>which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qaysi (tanlov bor), </a:t>
            </a:r>
            <a:r>
              <a:rPr sz="1600" b="1">
                <a:solidFill>
                  <a:srgbClr val="1E2A38"/>
                </a:solidFill>
                <a:latin typeface="Arial"/>
              </a:rPr>
              <a:t>where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qayerda, </a:t>
            </a:r>
            <a:r>
              <a:rPr sz="1600" b="1">
                <a:solidFill>
                  <a:srgbClr val="1E2A38"/>
                </a:solidFill>
                <a:latin typeface="Arial"/>
              </a:rPr>
              <a:t>when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qachon, </a:t>
            </a:r>
            <a:r>
              <a:rPr sz="1600" b="1">
                <a:solidFill>
                  <a:srgbClr val="1E2A38"/>
                </a:solidFill>
                <a:latin typeface="Arial"/>
              </a:rPr>
              <a:t>why</a:t>
            </a:r>
            <a:r>
              <a:rPr sz="1600" b="0">
                <a:solidFill>
                  <a:srgbClr val="1E2A38"/>
                </a:solidFill>
                <a:latin typeface="Arial"/>
              </a:rPr>
              <a:t> — nega, </a:t>
            </a:r>
            <a:r>
              <a:rPr sz="1600" b="1">
                <a:solidFill>
                  <a:srgbClr val="1E2A38"/>
                </a:solidFill>
                <a:latin typeface="Arial"/>
              </a:rPr>
              <a:t>how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qanday qilib.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O‘zbekchada so‘roq so‘zi gapning o‘rtasida ham turadi (</a:t>
            </a:r>
            <a:r>
              <a:rPr sz="1600" b="1">
                <a:solidFill>
                  <a:srgbClr val="1E2A38"/>
                </a:solidFill>
                <a:latin typeface="Arial"/>
              </a:rPr>
              <a:t>Siz qayerda yashaysiz?</a:t>
            </a:r>
            <a:r>
              <a:rPr sz="1600" b="0">
                <a:solidFill>
                  <a:srgbClr val="1E2A38"/>
                </a:solidFill>
                <a:latin typeface="Arial"/>
              </a:rPr>
              <a:t>), inglizchada esa doim </a:t>
            </a:r>
            <a:r>
              <a:rPr sz="1600" b="1">
                <a:solidFill>
                  <a:srgbClr val="1E2A38"/>
                </a:solidFill>
                <a:latin typeface="Arial"/>
              </a:rPr>
              <a:t>boshida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Where do you live?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Which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 nechta variantdan bittasi: </a:t>
            </a:r>
            <a:r>
              <a:rPr sz="1600" b="1">
                <a:solidFill>
                  <a:srgbClr val="1E2A38"/>
                </a:solidFill>
                <a:latin typeface="Arial"/>
              </a:rPr>
              <a:t>Which do you prefer, tea or juice?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«Qaysi biri ko‘proq yoqadi?»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how much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«qancha» (suv, sut, pul), </a:t>
            </a:r>
            <a:r>
              <a:rPr sz="1600" b="1">
                <a:solidFill>
                  <a:srgbClr val="1E2A38"/>
                </a:solidFill>
                <a:latin typeface="Arial"/>
              </a:rPr>
              <a:t>how many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«nechta» (kitob, bola).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Who</a:t>
            </a:r>
            <a:r>
              <a:rPr sz="1600" b="0">
                <a:solidFill>
                  <a:srgbClr val="1E2A38"/>
                </a:solidFill>
                <a:latin typeface="Arial"/>
              </a:rPr>
              <a:t> ega bo‘lsa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yo‘q: </a:t>
            </a:r>
            <a:r>
              <a:rPr sz="1600" b="1">
                <a:solidFill>
                  <a:srgbClr val="1E2A38"/>
                </a:solidFill>
                <a:latin typeface="Arial"/>
              </a:rPr>
              <a:t>Who lives here?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«Bu yerda kim yashaydi?»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pp. 24–25, ex. 1–4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with the flashcards: sozlar.com/vocab/cards/?set=grade7-lesson23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five questions for an interview with a person at your school (use five different question words and words from the cards: a hobby, get to school, keep fit …).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TheAHL · CC BY 2.0 · https://commons.wikimedia.org/wiki/File:AA3I5919_(49453762837).jpg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