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Use of English: Articles and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Artikllar (a, an, the yoki artiklsiz) va ma’nodosh iboralar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Use of English: Articles. Synonyms.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Jordan Fischer from Chicago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extra article in six sentences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Add the missing articles in five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four expressions with their synonyms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key word transformations with two to five words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Articles — a / an / the or no article (–)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A / AN  ·  THE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NO ARTICLE (–)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427732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go to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cinema · on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radio · play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flute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listen to music · watch television · love swimming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026664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122676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USA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UK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Alps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Grand Canyon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Mount Rushmore · Europe · London · Lake Superior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721608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817620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morning · at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weekend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night · on Friday · in March · in 2002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416552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4512564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🏫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police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army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Earth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go home · go to school · be in prison · in Class 7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111496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5207508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💼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new hobby (first time) · </a:t>
            </a:r>
            <a:r>
              <a:rPr sz="1600" b="1">
                <a:solidFill>
                  <a:srgbClr val="1E2A38"/>
                </a:solidFill>
                <a:latin typeface="Arial"/>
              </a:rPr>
              <a:t>an</a:t>
            </a:r>
            <a:r>
              <a:rPr sz="1600" b="0">
                <a:solidFill>
                  <a:srgbClr val="1E2A38"/>
                </a:solidFill>
                <a:latin typeface="Arial"/>
              </a:rPr>
              <a:t> artist (job) · </a:t>
            </a:r>
            <a:r>
              <a:rPr sz="1600" b="1">
                <a:solidFill>
                  <a:srgbClr val="1E2A38"/>
                </a:solidFill>
                <a:latin typeface="Arial"/>
              </a:rPr>
              <a:t>an</a:t>
            </a:r>
            <a:r>
              <a:rPr sz="1600" b="0">
                <a:solidFill>
                  <a:srgbClr val="1E2A38"/>
                </a:solidFill>
                <a:latin typeface="Arial"/>
              </a:rPr>
              <a:t> hour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chemistry · Teenagers love games (in general)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or an? Listen to the first SOUND, not the letter: </a:t>
            </a:r>
            <a:r>
              <a:rPr sz="1600" b="1">
                <a:solidFill>
                  <a:srgbClr val="1E2A38"/>
                </a:solidFill>
                <a:latin typeface="Arial"/>
              </a:rPr>
              <a:t>an</a:t>
            </a:r>
            <a:r>
              <a:rPr sz="1600" b="0">
                <a:solidFill>
                  <a:srgbClr val="1E2A38"/>
                </a:solidFill>
                <a:latin typeface="Arial"/>
              </a:rPr>
              <a:t> hour, </a:t>
            </a:r>
            <a:r>
              <a:rPr sz="1600" b="1">
                <a:solidFill>
                  <a:srgbClr val="1E2A38"/>
                </a:solidFill>
                <a:latin typeface="Arial"/>
              </a:rPr>
              <a:t>an</a:t>
            </a:r>
            <a:r>
              <a:rPr sz="1600" b="0">
                <a:solidFill>
                  <a:srgbClr val="1E2A38"/>
                </a:solidFill>
                <a:latin typeface="Arial"/>
              </a:rPr>
              <a:t> umbrella, but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university,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uniform (Grammar database p. 173).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 — then check with Grammar database pp. 172–173.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Circle the extra word in each sentence (six sentences).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Correct the sentences. Add articles where necessary.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Synonyms: match 1–4 with a–d (regret, want to do, look forward to doing, object to).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second sentence with the word given: 2–5 words, do NOT change the word.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Tip for ex.4</a:t>
            </a:r>
            <a:r>
              <a:rPr sz="1600" b="0">
                <a:solidFill>
                  <a:srgbClr val="1E2A38"/>
                </a:solidFill>
                <a:latin typeface="Arial"/>
              </a:rPr>
              <a:t>: after look forward to / object to / approve of use -ing.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29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the (music) · 2 the (Class 7) · 3 the (bus) · 4 the (swimming) · 5 the (Mount Rushmore) · 6 the (stamps)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a lot of · 2 on the radio · 3 a new hobby … the whole evening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4 or even a mountain nearby · 5 to be an artist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a · 3 d · 4 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felt like having · 2 don’t approve of / disapprove of · 3 wish I hadn’t given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4 can’t wait to join · 5 is looking forward to taking · 6 do you object 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a, an, the yoki artiklsiz?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Artiklsiz</a:t>
            </a:r>
            <a:r>
              <a:rPr sz="1500" b="0">
                <a:solidFill>
                  <a:srgbClr val="1E2A38"/>
                </a:solidFill>
                <a:latin typeface="Arial"/>
              </a:rPr>
              <a:t>: umumiy ma’no (</a:t>
            </a:r>
            <a:r>
              <a:rPr sz="1500" b="1">
                <a:solidFill>
                  <a:srgbClr val="1E2A38"/>
                </a:solidFill>
                <a:latin typeface="Arial"/>
              </a:rPr>
              <a:t>listen to music, love swimming, Teenagers love games</a:t>
            </a:r>
            <a:r>
              <a:rPr sz="1500" b="0">
                <a:solidFill>
                  <a:srgbClr val="1E2A38"/>
                </a:solidFill>
                <a:latin typeface="Arial"/>
              </a:rPr>
              <a:t>), fanlar, </a:t>
            </a:r>
            <a:r>
              <a:rPr sz="1500" b="1">
                <a:solidFill>
                  <a:srgbClr val="1E2A38"/>
                </a:solidFill>
                <a:latin typeface="Arial"/>
              </a:rPr>
              <a:t>at night, on Friday, in March, in Class 7, go home, be in prison, on television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the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go to the cinema, on the radio, play the flute</a:t>
            </a:r>
            <a:r>
              <a:rPr sz="1500" b="0">
                <a:solidFill>
                  <a:srgbClr val="1E2A38"/>
                </a:solidFill>
                <a:latin typeface="Arial"/>
              </a:rPr>
              <a:t>; yagona narsa (</a:t>
            </a:r>
            <a:r>
              <a:rPr sz="1500" b="1">
                <a:solidFill>
                  <a:srgbClr val="1E2A38"/>
                </a:solidFill>
                <a:latin typeface="Arial"/>
              </a:rPr>
              <a:t>the Earth, the Moon</a:t>
            </a:r>
            <a:r>
              <a:rPr sz="1500" b="0">
                <a:solidFill>
                  <a:srgbClr val="1E2A38"/>
                </a:solidFill>
                <a:latin typeface="Arial"/>
              </a:rPr>
              <a:t>); tashkilotlar (</a:t>
            </a:r>
            <a:r>
              <a:rPr sz="1500" b="1">
                <a:solidFill>
                  <a:srgbClr val="1E2A38"/>
                </a:solidFill>
                <a:latin typeface="Arial"/>
              </a:rPr>
              <a:t>the police</a:t>
            </a:r>
            <a:r>
              <a:rPr sz="15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Joy nomlari: </a:t>
            </a:r>
            <a:r>
              <a:rPr sz="1500" b="1">
                <a:solidFill>
                  <a:srgbClr val="1E2A38"/>
                </a:solidFill>
                <a:latin typeface="Arial"/>
              </a:rPr>
              <a:t>the</a:t>
            </a:r>
            <a:r>
              <a:rPr sz="1500" b="0">
                <a:solidFill>
                  <a:srgbClr val="1E2A38"/>
                </a:solidFill>
                <a:latin typeface="Arial"/>
              </a:rPr>
              <a:t> — </a:t>
            </a:r>
            <a:r>
              <a:rPr sz="1500" b="1">
                <a:solidFill>
                  <a:srgbClr val="1E2A38"/>
                </a:solidFill>
                <a:latin typeface="Arial"/>
              </a:rPr>
              <a:t>the USA, the UK, the Alps, the Grand Canyon, the English Channel</a:t>
            </a:r>
            <a:r>
              <a:rPr sz="1500" b="0">
                <a:solidFill>
                  <a:srgbClr val="1E2A38"/>
                </a:solidFill>
                <a:latin typeface="Arial"/>
              </a:rPr>
              <a:t>; </a:t>
            </a:r>
            <a:r>
              <a:rPr sz="1500" b="1">
                <a:solidFill>
                  <a:srgbClr val="1E2A38"/>
                </a:solidFill>
                <a:latin typeface="Arial"/>
              </a:rPr>
              <a:t>artiklsiz</a:t>
            </a:r>
            <a:r>
              <a:rPr sz="1500" b="0">
                <a:solidFill>
                  <a:srgbClr val="1E2A38"/>
                </a:solidFill>
                <a:latin typeface="Arial"/>
              </a:rPr>
              <a:t> — </a:t>
            </a:r>
            <a:r>
              <a:rPr sz="1500" b="1">
                <a:solidFill>
                  <a:srgbClr val="1E2A38"/>
                </a:solidFill>
                <a:latin typeface="Arial"/>
              </a:rPr>
              <a:t>Mount Rushmore, Europe, London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a / an</a:t>
            </a:r>
            <a:r>
              <a:rPr sz="1500" b="0">
                <a:solidFill>
                  <a:srgbClr val="1E2A38"/>
                </a:solidFill>
                <a:latin typeface="Arial"/>
              </a:rPr>
              <a:t> — birinchi marta tilga olinganda va </a:t>
            </a:r>
            <a:r>
              <a:rPr sz="1500" b="1">
                <a:solidFill>
                  <a:srgbClr val="1E2A38"/>
                </a:solidFill>
                <a:latin typeface="Arial"/>
              </a:rPr>
              <a:t>kasbda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a new hobby, an artist</a:t>
            </a:r>
            <a:r>
              <a:rPr sz="1500" b="0">
                <a:solidFill>
                  <a:srgbClr val="1E2A38"/>
                </a:solidFill>
                <a:latin typeface="Arial"/>
              </a:rPr>
              <a:t>; tovushga qarab: </a:t>
            </a:r>
            <a:r>
              <a:rPr sz="1500" b="1">
                <a:solidFill>
                  <a:srgbClr val="1E2A38"/>
                </a:solidFill>
                <a:latin typeface="Arial"/>
              </a:rPr>
              <a:t>an hour</a:t>
            </a:r>
            <a:r>
              <a:rPr sz="1500" b="0">
                <a:solidFill>
                  <a:srgbClr val="1E2A38"/>
                </a:solidFill>
                <a:latin typeface="Arial"/>
              </a:rPr>
              <a:t>, lekin </a:t>
            </a:r>
            <a:r>
              <a:rPr sz="1500" b="1">
                <a:solidFill>
                  <a:srgbClr val="1E2A38"/>
                </a:solidFill>
                <a:latin typeface="Arial"/>
              </a:rPr>
              <a:t>a university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Ma’nodoshlar: </a:t>
            </a:r>
            <a:r>
              <a:rPr sz="1500" b="1">
                <a:solidFill>
                  <a:srgbClr val="1E2A38"/>
                </a:solidFill>
                <a:latin typeface="Arial"/>
              </a:rPr>
              <a:t>regret doing</a:t>
            </a:r>
            <a:r>
              <a:rPr sz="1500" b="0">
                <a:solidFill>
                  <a:srgbClr val="1E2A38"/>
                </a:solidFill>
                <a:latin typeface="Arial"/>
              </a:rPr>
              <a:t> = </a:t>
            </a:r>
            <a:r>
              <a:rPr sz="1500" b="1">
                <a:solidFill>
                  <a:srgbClr val="1E2A38"/>
                </a:solidFill>
                <a:latin typeface="Arial"/>
              </a:rPr>
              <a:t>wish you hadn’t done</a:t>
            </a:r>
            <a:r>
              <a:rPr sz="1500" b="0">
                <a:solidFill>
                  <a:srgbClr val="1E2A38"/>
                </a:solidFill>
                <a:latin typeface="Arial"/>
              </a:rPr>
              <a:t>; </a:t>
            </a:r>
            <a:r>
              <a:rPr sz="1500" b="1">
                <a:solidFill>
                  <a:srgbClr val="1E2A38"/>
                </a:solidFill>
                <a:latin typeface="Arial"/>
              </a:rPr>
              <a:t>want to</a:t>
            </a:r>
            <a:r>
              <a:rPr sz="1500" b="0">
                <a:solidFill>
                  <a:srgbClr val="1E2A38"/>
                </a:solidFill>
                <a:latin typeface="Arial"/>
              </a:rPr>
              <a:t> = </a:t>
            </a:r>
            <a:r>
              <a:rPr sz="1500" b="1">
                <a:solidFill>
                  <a:srgbClr val="1E2A38"/>
                </a:solidFill>
                <a:latin typeface="Arial"/>
              </a:rPr>
              <a:t>feel like doing</a:t>
            </a:r>
            <a:r>
              <a:rPr sz="1500" b="0">
                <a:solidFill>
                  <a:srgbClr val="1E2A38"/>
                </a:solidFill>
                <a:latin typeface="Arial"/>
              </a:rPr>
              <a:t>; </a:t>
            </a:r>
            <a:r>
              <a:rPr sz="1500" b="1">
                <a:solidFill>
                  <a:srgbClr val="1E2A38"/>
                </a:solidFill>
                <a:latin typeface="Arial"/>
              </a:rPr>
              <a:t>look forward to doing</a:t>
            </a:r>
            <a:r>
              <a:rPr sz="1500" b="0">
                <a:solidFill>
                  <a:srgbClr val="1E2A38"/>
                </a:solidFill>
                <a:latin typeface="Arial"/>
              </a:rPr>
              <a:t> = </a:t>
            </a:r>
            <a:r>
              <a:rPr sz="1500" b="1">
                <a:solidFill>
                  <a:srgbClr val="1E2A38"/>
                </a:solidFill>
                <a:latin typeface="Arial"/>
              </a:rPr>
              <a:t>can’t wait to do</a:t>
            </a:r>
            <a:r>
              <a:rPr sz="1500" b="0">
                <a:solidFill>
                  <a:srgbClr val="1E2A38"/>
                </a:solidFill>
                <a:latin typeface="Arial"/>
              </a:rPr>
              <a:t>; </a:t>
            </a:r>
            <a:r>
              <a:rPr sz="1500" b="1">
                <a:solidFill>
                  <a:srgbClr val="1E2A38"/>
                </a:solidFill>
                <a:latin typeface="Arial"/>
              </a:rPr>
              <a:t>object to</a:t>
            </a:r>
            <a:r>
              <a:rPr sz="1500" b="0">
                <a:solidFill>
                  <a:srgbClr val="1E2A38"/>
                </a:solidFill>
                <a:latin typeface="Arial"/>
              </a:rPr>
              <a:t> = </a:t>
            </a:r>
            <a:r>
              <a:rPr sz="1500" b="1">
                <a:solidFill>
                  <a:srgbClr val="1E2A38"/>
                </a:solidFill>
                <a:latin typeface="Arial"/>
              </a:rPr>
              <a:t>not approve of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to</a:t>
            </a:r>
            <a:r>
              <a:rPr sz="1500" b="0">
                <a:solidFill>
                  <a:srgbClr val="1E2A38"/>
                </a:solidFill>
                <a:latin typeface="Arial"/>
              </a:rPr>
              <a:t> predlog bo‘lsa — keyin </a:t>
            </a:r>
            <a:r>
              <a:rPr sz="1500" b="1">
                <a:solidFill>
                  <a:srgbClr val="1E2A38"/>
                </a:solidFill>
                <a:latin typeface="Arial"/>
              </a:rPr>
              <a:t>-ing</a:t>
            </a:r>
            <a:r>
              <a:rPr sz="1500" b="0">
                <a:solidFill>
                  <a:srgbClr val="1E2A38"/>
                </a:solidFill>
                <a:latin typeface="Arial"/>
              </a:rPr>
              <a:t>: </a:t>
            </a:r>
            <a:r>
              <a:rPr sz="1500" b="1">
                <a:solidFill>
                  <a:srgbClr val="1E2A38"/>
                </a:solidFill>
                <a:latin typeface="Arial"/>
              </a:rPr>
              <a:t>look forward to joining</a:t>
            </a:r>
            <a:r>
              <a:rPr sz="1500" b="0">
                <a:solidFill>
                  <a:srgbClr val="1E2A38"/>
                </a:solidFill>
                <a:latin typeface="Arial"/>
              </a:rPr>
              <a:t>, object </a:t>
            </a:r>
            <a:r>
              <a:rPr sz="1500" b="1">
                <a:solidFill>
                  <a:srgbClr val="1E2A38"/>
                </a:solidFill>
                <a:latin typeface="Arial"/>
              </a:rPr>
              <a:t>to playing</a:t>
            </a:r>
            <a:r>
              <a:rPr sz="15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Free-time activities and clubs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 music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tinglamoq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my free time I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 to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and read books.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cinema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kinoga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we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the cinema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guitar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gitara chalmoq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play the guitar</a:t>
            </a:r>
            <a:r>
              <a:rPr sz="1400" b="0">
                <a:solidFill>
                  <a:srgbClr val="5A6572"/>
                </a:solidFill>
                <a:latin typeface="Arial"/>
              </a:rPr>
              <a:t> in a band.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🪈️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flute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fleyta chalmoq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Nilufar is learning to </a:t>
            </a:r>
            <a:r>
              <a:rPr sz="1400" b="1">
                <a:solidFill>
                  <a:srgbClr val="5A6572"/>
                </a:solidFill>
                <a:latin typeface="Arial"/>
              </a:rPr>
              <a:t>play the flute</a:t>
            </a:r>
            <a:r>
              <a:rPr sz="1400" b="0">
                <a:solidFill>
                  <a:srgbClr val="5A6572"/>
                </a:solidFill>
                <a:latin typeface="Arial"/>
              </a:rPr>
              <a:t> at music school.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Free-time activities and clubs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after-school 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darsdan keyingi to‘garak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has </a:t>
            </a:r>
            <a:r>
              <a:rPr sz="1400" b="1">
                <a:solidFill>
                  <a:srgbClr val="5A6572"/>
                </a:solidFill>
                <a:latin typeface="Arial"/>
              </a:rPr>
              <a:t>an after-school club</a:t>
            </a:r>
            <a:r>
              <a:rPr sz="1400" b="0">
                <a:solidFill>
                  <a:srgbClr val="5A6572"/>
                </a:solidFill>
                <a:latin typeface="Arial"/>
              </a:rPr>
              <a:t> for chess and drama.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chess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shaxmat to‘garagi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 to </a:t>
            </a:r>
            <a:r>
              <a:rPr sz="1400" b="1">
                <a:solidFill>
                  <a:srgbClr val="5A6572"/>
                </a:solidFill>
                <a:latin typeface="Arial"/>
              </a:rPr>
              <a:t>the chess club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Wednesday after lessons.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ballet lessons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balet darslari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has </a:t>
            </a:r>
            <a:r>
              <a:rPr sz="1400" b="1">
                <a:solidFill>
                  <a:srgbClr val="5A6572"/>
                </a:solidFill>
                <a:latin typeface="Arial"/>
              </a:rPr>
              <a:t>ballet lessons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a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hang-gliding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deltaplanda uchish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goes </a:t>
            </a:r>
            <a:r>
              <a:rPr sz="1400" b="1">
                <a:solidFill>
                  <a:srgbClr val="5A6572"/>
                </a:solidFill>
                <a:latin typeface="Arial"/>
              </a:rPr>
              <a:t>hang-gliding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hills every Saturday.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Free-time activities and clubs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karaoke competition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karaoke tanlovi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Dave is taking part in </a:t>
            </a:r>
            <a:r>
              <a:rPr sz="1400" b="1">
                <a:solidFill>
                  <a:srgbClr val="5A6572"/>
                </a:solidFill>
                <a:latin typeface="Arial"/>
              </a:rPr>
              <a:t>a karaoke competition</a:t>
            </a:r>
            <a:r>
              <a:rPr sz="1400" b="0">
                <a:solidFill>
                  <a:srgbClr val="5A6572"/>
                </a:solidFill>
                <a:latin typeface="Arial"/>
              </a:rPr>
              <a:t> on Friday.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🏉️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rugby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regbi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Sarah plays </a:t>
            </a:r>
            <a:r>
              <a:rPr sz="1400" b="1">
                <a:solidFill>
                  <a:srgbClr val="5A6572"/>
                </a:solidFill>
                <a:latin typeface="Arial"/>
              </a:rPr>
              <a:t>rugby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school team.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local basketball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mahalliy basketbol jamoasi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Timur plays for </a:t>
            </a:r>
            <a:r>
              <a:rPr sz="1400" b="1">
                <a:solidFill>
                  <a:srgbClr val="5A6572"/>
                </a:solidFill>
                <a:latin typeface="Arial"/>
              </a:rPr>
              <a:t>a local basketball team</a:t>
            </a:r>
            <a:r>
              <a:rPr sz="1400" b="0">
                <a:solidFill>
                  <a:srgbClr val="5A6572"/>
                </a:solidFill>
                <a:latin typeface="Arial"/>
              </a:rPr>
              <a:t> in Chilonzor.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weekend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 kunlari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play football in the park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weekend</a:t>
            </a:r>
            <a:r>
              <a:rPr sz="1400" b="0">
                <a:solidFill>
                  <a:srgbClr val="5A6572"/>
                </a:solidFill>
                <a:latin typeface="Arial"/>
              </a:rPr>
              <a:t> with friends.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Arts and media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trumpet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truba (cholg‘u)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gave up </a:t>
            </a:r>
            <a:r>
              <a:rPr sz="1400" b="1">
                <a:solidFill>
                  <a:srgbClr val="5A6572"/>
                </a:solidFill>
                <a:latin typeface="Arial"/>
              </a:rPr>
              <a:t>the trumpet</a:t>
            </a:r>
            <a:r>
              <a:rPr sz="1400" b="0">
                <a:solidFill>
                  <a:srgbClr val="5A6572"/>
                </a:solidFill>
                <a:latin typeface="Arial"/>
              </a:rPr>
              <a:t> when he was twelve.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comedies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komediyalar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</a:t>
            </a:r>
            <a:r>
              <a:rPr sz="1400" b="1">
                <a:solidFill>
                  <a:srgbClr val="5A6572"/>
                </a:solidFill>
                <a:latin typeface="Arial"/>
              </a:rPr>
              <a:t>comedies</a:t>
            </a:r>
            <a:r>
              <a:rPr sz="1400" b="0">
                <a:solidFill>
                  <a:srgbClr val="5A6572"/>
                </a:solidFill>
                <a:latin typeface="Arial"/>
              </a:rPr>
              <a:t> more than horror films.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drawing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chizish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hobby is </a:t>
            </a:r>
            <a:r>
              <a:rPr sz="1400" b="1">
                <a:solidFill>
                  <a:srgbClr val="5A6572"/>
                </a:solidFill>
                <a:latin typeface="Arial"/>
              </a:rPr>
              <a:t>drawing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I’d like to study art.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Arts and media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artist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rassom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grow up, I’d like to be </a:t>
            </a:r>
            <a:r>
              <a:rPr sz="1400" b="1">
                <a:solidFill>
                  <a:srgbClr val="5A6572"/>
                </a:solidFill>
                <a:latin typeface="Arial"/>
              </a:rPr>
              <a:t>an artist</a:t>
            </a:r>
            <a:r>
              <a:rPr sz="1400" b="0">
                <a:solidFill>
                  <a:srgbClr val="5A6572"/>
                </a:solidFill>
                <a:latin typeface="Arial"/>
              </a:rPr>
              <a:t> like my uncle.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television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great music show </a:t>
            </a:r>
            <a:r>
              <a:rPr sz="1400" b="1">
                <a:solidFill>
                  <a:srgbClr val="5A6572"/>
                </a:solidFill>
                <a:latin typeface="Arial"/>
              </a:rPr>
              <a:t>on television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radio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always listens to football matches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radio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car.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Places: the or no article?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English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La-Mansh bo‘g‘ozi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Jenny would like to swim </a:t>
            </a:r>
            <a:r>
              <a:rPr sz="1400" b="1">
                <a:solidFill>
                  <a:srgbClr val="5A6572"/>
                </a:solidFill>
                <a:latin typeface="Arial"/>
              </a:rPr>
              <a:t>the English Channel</a:t>
            </a:r>
            <a:r>
              <a:rPr sz="1400" b="0">
                <a:solidFill>
                  <a:srgbClr val="5A6572"/>
                </a:solidFill>
                <a:latin typeface="Arial"/>
              </a:rPr>
              <a:t> one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Grand Canyon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Kanyon (AQShda)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Grand Canyon</a:t>
            </a:r>
            <a:r>
              <a:rPr sz="1400" b="0">
                <a:solidFill>
                  <a:srgbClr val="5A6572"/>
                </a:solidFill>
                <a:latin typeface="Arial"/>
              </a:rPr>
              <a:t> is one of the most famous sights in America.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🗿️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Mount Rushmore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Rashmor tog‘i (AQShda)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Mount Rushmore</a:t>
            </a:r>
            <a:r>
              <a:rPr sz="1400" b="0">
                <a:solidFill>
                  <a:srgbClr val="5A6572"/>
                </a:solidFill>
                <a:latin typeface="Arial"/>
              </a:rPr>
              <a:t> has the faces of four American presidents.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Places: the or no article?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Alps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Alp tog‘lari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went hang-gliding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Alps</a:t>
            </a:r>
            <a:r>
              <a:rPr sz="1400" b="0">
                <a:solidFill>
                  <a:srgbClr val="5A6572"/>
                </a:solidFill>
                <a:latin typeface="Arial"/>
              </a:rPr>
              <a:t> last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hills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tepaliklar, adirlar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no mountains near our town, only </a:t>
            </a:r>
            <a:r>
              <a:rPr sz="1400" b="1">
                <a:solidFill>
                  <a:srgbClr val="5A6572"/>
                </a:solidFill>
                <a:latin typeface="Arial"/>
              </a:rPr>
              <a:t>hills</a:t>
            </a:r>
            <a:r>
              <a:rPr sz="1400" b="0">
                <a:solidFill>
                  <a:srgbClr val="5A6572"/>
                </a:solidFill>
                <a:latin typeface="Arial"/>
              </a:rPr>
              <a:t> and fields.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USA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AQSh (Amerika Qo‘shma Shtatlari)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lives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USA</a:t>
            </a:r>
            <a:r>
              <a:rPr sz="1400" b="0">
                <a:solidFill>
                  <a:srgbClr val="5A6572"/>
                </a:solidFill>
                <a:latin typeface="Arial"/>
              </a:rPr>
              <a:t>, not in Canada.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Synonyms (ex. 3)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regret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afsuslanmoq, pushaymon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regret</a:t>
            </a:r>
            <a:r>
              <a:rPr sz="1400" b="0">
                <a:solidFill>
                  <a:srgbClr val="5A6572"/>
                </a:solidFill>
                <a:latin typeface="Arial"/>
              </a:rPr>
              <a:t> selling the old guitar to a friend.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feel like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narsa qilgisi)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feel like</a:t>
            </a:r>
            <a:r>
              <a:rPr sz="1400" b="0">
                <a:solidFill>
                  <a:srgbClr val="5A6572"/>
                </a:solidFill>
                <a:latin typeface="Arial"/>
              </a:rPr>
              <a:t> going to the cinema tonight.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wait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intiqlik bilan kutmoq, sabri chidamaslik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can’t wait</a:t>
            </a:r>
            <a:r>
              <a:rPr sz="1400" b="0">
                <a:solidFill>
                  <a:srgbClr val="5A6572"/>
                </a:solidFill>
                <a:latin typeface="Arial"/>
              </a:rPr>
              <a:t> to see the new film at the cinema.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Synonyms (ex. 3)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object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qarshi bo‘lmoq, e’tiroz bildirmoq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object to</a:t>
            </a:r>
            <a:r>
              <a:rPr sz="1400" b="0">
                <a:solidFill>
                  <a:srgbClr val="5A6572"/>
                </a:solidFill>
                <a:latin typeface="Arial"/>
              </a:rPr>
              <a:t> me playing games late at 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approve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ma’qullamoq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doesn’t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approve of</a:t>
            </a:r>
            <a:r>
              <a:rPr sz="1400" b="0">
                <a:solidFill>
                  <a:srgbClr val="5A6572"/>
                </a:solidFill>
                <a:latin typeface="Arial"/>
              </a:rPr>
              <a:t> my uncle’s hobby.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disapprove of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ma’qullamaslik, norozi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teachers </a:t>
            </a:r>
            <a:r>
              <a:rPr sz="1400" b="1">
                <a:solidFill>
                  <a:srgbClr val="5A6572"/>
                </a:solidFill>
                <a:latin typeface="Arial"/>
              </a:rPr>
              <a:t>disapprove of</a:t>
            </a:r>
            <a:r>
              <a:rPr sz="1400" b="0">
                <a:solidFill>
                  <a:srgbClr val="5A6572"/>
                </a:solidFill>
                <a:latin typeface="Arial"/>
              </a:rPr>
              <a:t> phones in the classroom.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Weak forms: a, an and the are short and unstressed. the = /ðə/ before a consonant, /ði/ before a vowel sound: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cinema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radio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Alps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English Channel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/ði/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 after-school club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USA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/ðə/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 artist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karaoke competition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 fast: I’d like to be an /ən/ artist. · We swam in the /ði/ English Channel.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listen to the news on ________ radio every morning.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wants to be ________ engineer.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went to the USA and saw ________ Grand Canyon.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Oscar had ________ lot of time to start new hobbies.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Hang-gliding needs hills or even ________ mountain nearby.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takes ________ hour to get there by train. (a / an)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regret giving up the trumpet. = I wish I ________ given up the trumpet.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want to go out. = I feel like ________ out. (go)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looking forward to joining the team. = I can’t ________ to join the team.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 doesn’t approve of my hobby. = My mum objects ________ my hobby.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Pairs: tell your partner three things you feel like doing this weekend and one thing you can’t wait to do this year.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something you regret. Your partner repeats it with I wish you hadn’t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there anything your parents object to or don’t approve of? Use the -ing form after to and of.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hobby with a view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uncle Rustam is an engineer, but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weekend</a:t>
            </a:r>
            <a:r>
              <a:rPr sz="1600" b="0">
                <a:solidFill>
                  <a:srgbClr val="1E2A38"/>
                </a:solidFill>
                <a:latin typeface="Arial"/>
              </a:rPr>
              <a:t> he has a very different life: he goes </a:t>
            </a:r>
            <a:r>
              <a:rPr sz="1600" b="1">
                <a:solidFill>
                  <a:srgbClr val="1E2A38"/>
                </a:solidFill>
                <a:latin typeface="Arial"/>
              </a:rPr>
              <a:t>hang-gliding</a:t>
            </a:r>
            <a:r>
              <a:rPr sz="1600" b="0">
                <a:solidFill>
                  <a:srgbClr val="1E2A38"/>
                </a:solidFill>
                <a:latin typeface="Arial"/>
              </a:rPr>
              <a:t>. He took it up three years ago, after a holiday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Alps</a:t>
            </a:r>
            <a:r>
              <a:rPr sz="1600" b="0">
                <a:solidFill>
                  <a:srgbClr val="1E2A38"/>
                </a:solidFill>
                <a:latin typeface="Arial"/>
              </a:rPr>
              <a:t>. He says he </a:t>
            </a:r>
            <a:r>
              <a:rPr sz="1600" b="1">
                <a:solidFill>
                  <a:srgbClr val="1E2A38"/>
                </a:solidFill>
                <a:latin typeface="Arial"/>
              </a:rPr>
              <a:t>regrets</a:t>
            </a:r>
            <a:r>
              <a:rPr sz="1600" b="0">
                <a:solidFill>
                  <a:srgbClr val="1E2A38"/>
                </a:solidFill>
                <a:latin typeface="Arial"/>
              </a:rPr>
              <a:t> only one thing — he wishes he hadn’t waited so long!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There are no mountains near our town, so every Saturday he drives for an hour to the </a:t>
            </a:r>
            <a:r>
              <a:rPr sz="1600" b="1">
                <a:solidFill>
                  <a:srgbClr val="1E2A38"/>
                </a:solidFill>
                <a:latin typeface="Arial"/>
              </a:rPr>
              <a:t>hills</a:t>
            </a:r>
            <a:r>
              <a:rPr sz="1600" b="0">
                <a:solidFill>
                  <a:srgbClr val="1E2A38"/>
                </a:solidFill>
                <a:latin typeface="Arial"/>
              </a:rPr>
              <a:t>. My grandma doesn’t </a:t>
            </a:r>
            <a:r>
              <a:rPr sz="1600" b="1">
                <a:solidFill>
                  <a:srgbClr val="1E2A38"/>
                </a:solidFill>
                <a:latin typeface="Arial"/>
              </a:rPr>
              <a:t>approve of</a:t>
            </a:r>
            <a:r>
              <a:rPr sz="1600" b="0">
                <a:solidFill>
                  <a:srgbClr val="1E2A38"/>
                </a:solidFill>
                <a:latin typeface="Arial"/>
              </a:rPr>
              <a:t> his hobby. "Why can’t you just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 to music</a:t>
            </a:r>
            <a:r>
              <a:rPr sz="1600" b="0">
                <a:solidFill>
                  <a:srgbClr val="1E2A38"/>
                </a:solidFill>
                <a:latin typeface="Arial"/>
              </a:rPr>
              <a:t> or watch television like everybody else?" she asks.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hobby with a view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But my uncle </a:t>
            </a:r>
            <a:r>
              <a:rPr sz="1600" b="1">
                <a:solidFill>
                  <a:srgbClr val="1E2A38"/>
                </a:solidFill>
                <a:latin typeface="Arial"/>
              </a:rPr>
              <a:t>can’t wait</a:t>
            </a:r>
            <a:r>
              <a:rPr sz="1600" b="0">
                <a:solidFill>
                  <a:srgbClr val="1E2A38"/>
                </a:solidFill>
                <a:latin typeface="Arial"/>
              </a:rPr>
              <a:t> to fly again every week. Next summer he’s going to the UK to fly over the sea, and I’m looking forward to seeing the photos. Maybe one day I’ll </a:t>
            </a:r>
            <a:r>
              <a:rPr sz="1600" b="1">
                <a:solidFill>
                  <a:srgbClr val="1E2A38"/>
                </a:solidFill>
                <a:latin typeface="Arial"/>
              </a:rPr>
              <a:t>feel like</a:t>
            </a:r>
            <a:r>
              <a:rPr sz="1600" b="0">
                <a:solidFill>
                  <a:srgbClr val="1E2A38"/>
                </a:solidFill>
                <a:latin typeface="Arial"/>
              </a:rPr>
              <a:t> trying it too.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there ‘an’ before ‘engineer’?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there ‘the’ before ‘Alps’ and ‘UK’, but no article before ‘music’?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the uncle regret?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doesn’t approve of his hobby?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 phrase that means the same as ‘is looking forward to’.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say it another 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aytaman, siz qavsdagi so‘z bilan bir xil ma’noda qaytarasiz.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want to go swimming. (feel)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regret telling him. (wish)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I’m looking forward to the party. (wait)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Dad doesn’t approve of my hair. (object)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or no article? — ___ Alps · ___ Mount Rushmore · ___ USA · ___ rugby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 tilida artikl yo‘q, shuning uchun eng ko‘p xato — </a:t>
            </a:r>
            <a:r>
              <a:rPr sz="1600" b="1">
                <a:solidFill>
                  <a:srgbClr val="1E2A38"/>
                </a:solidFill>
                <a:latin typeface="Arial"/>
              </a:rPr>
              <a:t>ortiqcha the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the music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the swimming</a:t>
            </a:r>
            <a:r>
              <a:rPr sz="1600" b="0">
                <a:solidFill>
                  <a:srgbClr val="1E2A38"/>
                </a:solidFill>
                <a:latin typeface="Arial"/>
              </a:rPr>
              <a:t>) yoki </a:t>
            </a:r>
            <a:r>
              <a:rPr sz="1600" b="1">
                <a:solidFill>
                  <a:srgbClr val="1E2A38"/>
                </a:solidFill>
                <a:latin typeface="Arial"/>
              </a:rPr>
              <a:t>tushib qolgan a / an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I’m student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Kasb doim </a:t>
            </a:r>
            <a:r>
              <a:rPr sz="1600" b="1">
                <a:solidFill>
                  <a:srgbClr val="1E2A38"/>
                </a:solidFill>
                <a:latin typeface="Arial"/>
              </a:rPr>
              <a:t>a / an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She’s an</a:t>
            </a:r>
            <a:r>
              <a:rPr sz="1600" b="0">
                <a:solidFill>
                  <a:srgbClr val="1E2A38"/>
                </a:solidFill>
                <a:latin typeface="Arial"/>
              </a:rPr>
              <a:t> engineer. I want to be </a:t>
            </a:r>
            <a:r>
              <a:rPr sz="1600" b="1">
                <a:solidFill>
                  <a:srgbClr val="1E2A38"/>
                </a:solidFill>
                <a:latin typeface="Arial"/>
              </a:rPr>
              <a:t>a</a:t>
            </a:r>
            <a:r>
              <a:rPr sz="1600" b="0">
                <a:solidFill>
                  <a:srgbClr val="1E2A38"/>
                </a:solidFill>
                <a:latin typeface="Arial"/>
              </a:rPr>
              <a:t> pilot.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«o‘sha, hammaga ma’lum, yagona»: </a:t>
            </a:r>
            <a:r>
              <a:rPr sz="1600" b="1">
                <a:solidFill>
                  <a:srgbClr val="1E2A38"/>
                </a:solidFill>
                <a:latin typeface="Arial"/>
              </a:rPr>
              <a:t>the Moon, the radio, the police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regret doing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wish + had done</a:t>
            </a:r>
            <a:r>
              <a:rPr sz="1600" b="0">
                <a:solidFill>
                  <a:srgbClr val="1E2A38"/>
                </a:solidFill>
                <a:latin typeface="Arial"/>
              </a:rPr>
              <a:t>: o‘tmishdagi ishdan afsus — «…masam bo‘lardi».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 forward to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object to</a:t>
            </a:r>
            <a:r>
              <a:rPr sz="1600" b="0">
                <a:solidFill>
                  <a:srgbClr val="1E2A38"/>
                </a:solidFill>
                <a:latin typeface="Arial"/>
              </a:rPr>
              <a:t> da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predlog, shuning uchun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keladi.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21,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sozlar.com/vocab/cards/?set=grade10-lesson22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your free time: two with the, two with no article, one with feel like and one with can’t wait to.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Jordan Fischer from Chicago · CC BY 2.0 · https://commons.wikimedia.org/w/index.php?curid=2766891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