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Unit 4. Reading: Linton School Website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4-bo‘lim. O‘qish: Linton maktabi sayti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4. Reading: Linton school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260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52519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KAB2013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Tick the words they know and learn the rest: magazine, review, blog, postcard … (Get ready!)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the Linton School website and decide if five sentences are true or false (p. 32 ex. 1)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six questions with answers and complete a summary with nine words (p. 33 ex. 2–3)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six definitions (Wordpower) and say what they like about the website (ex. 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 4 · Get ready! — Laser A1+, p. 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Read All About It! Tick (✔) the words you know. Cross (✘) the ones you don’t know. Be honest!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article · book · email · letter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magazine · newspaper · poem · review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story · website · blog · postcard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Pairs: compare. Explain one word your partner doesn’t know — in English or with a picture.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A1+, p. 32, ex.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Read the Linton School website (Home page).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First look at the tabs: </a:t>
            </a:r>
            <a:r>
              <a:rPr sz="1600" b="1">
                <a:solidFill>
                  <a:srgbClr val="1E2A38"/>
                </a:solidFill>
                <a:latin typeface="Arial"/>
              </a:rPr>
              <a:t>News · Sport · Calendar · Short stories and poems · Links</a:t>
            </a:r>
            <a:r>
              <a:rPr sz="1600" b="0">
                <a:solidFill>
                  <a:srgbClr val="1E2A38"/>
                </a:solidFill>
                <a:latin typeface="Arial"/>
              </a:rPr>
              <a:t>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Read fast once — do not stop at new words.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Decide if the five sentences are true (T) or false (F).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Underline the line in the text that gives you the answer.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One word can make a sentence false: </a:t>
            </a:r>
            <a:r>
              <a:rPr sz="1600" b="1">
                <a:solidFill>
                  <a:srgbClr val="1E2A38"/>
                </a:solidFill>
                <a:latin typeface="Arial"/>
              </a:rPr>
              <a:t>a teacher</a:t>
            </a:r>
            <a:r>
              <a:rPr sz="1600" b="0">
                <a:solidFill>
                  <a:srgbClr val="1E2A38"/>
                </a:solidFill>
                <a:latin typeface="Arial"/>
              </a:rPr>
              <a:t> ≠ </a:t>
            </a:r>
            <a:r>
              <a:rPr sz="1600" b="1">
                <a:solidFill>
                  <a:srgbClr val="1E2A38"/>
                </a:solidFill>
                <a:latin typeface="Arial"/>
              </a:rPr>
              <a:t>a pupil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9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Now read the welcome poem and the box about Mr Jennings too.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Match each question (1–6) with an answer (a–f).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Write a word from the box in each gap (nine gaps).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Wordpower!</a:t>
            </a:r>
            <a:r>
              <a:rPr sz="1600" b="0">
                <a:solidFill>
                  <a:srgbClr val="1E2A38"/>
                </a:solidFill>
                <a:latin typeface="Arial"/>
              </a:rPr>
              <a:t> — Write one letter in each gap to complete the six words.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Fast finishers: find three more words from the Get ready! box on the website.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pp. 32–33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T · 2 F (she’s a pupil, the editor) · 3 F (no teachers work on the site) · 4 T · 5 F (Mr Jennings is the Head; he answers the questions)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c · 2 e · 3 a · 4 b · 5 f · 6 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website · 2 newspaper · 3 links · 4 welcome · 5 editor · 6 sections · 7 calendar · 8 poem · 9 interview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Wordpower</a:t>
            </a:r>
            <a:r>
              <a:rPr sz="1600" b="0">
                <a:solidFill>
                  <a:srgbClr val="1E2A38"/>
                </a:solidFill>
                <a:latin typeface="Arial"/>
              </a:rPr>
              <a:t>  1 editor · 2 reporter · 3 calendar · 4 opinion / view · 5 programme · 6 review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WHERE: students read out the line from the text for each answer.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Things we read (Get ready!)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letter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still writes me </a:t>
            </a:r>
            <a:r>
              <a:rPr sz="1400" b="1">
                <a:solidFill>
                  <a:srgbClr val="5A6572"/>
                </a:solidFill>
                <a:latin typeface="Arial"/>
              </a:rPr>
              <a:t>a letter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month.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magazine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jurnal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buys a fashion </a:t>
            </a:r>
            <a:r>
              <a:rPr sz="1400" b="1">
                <a:solidFill>
                  <a:srgbClr val="5A6572"/>
                </a:solidFill>
                <a:latin typeface="Arial"/>
              </a:rPr>
              <a:t>magazine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week.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🗞️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newspaper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gazeta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reads the </a:t>
            </a:r>
            <a:r>
              <a:rPr sz="1400" b="1">
                <a:solidFill>
                  <a:srgbClr val="5A6572"/>
                </a:solidFill>
                <a:latin typeface="Arial"/>
              </a:rPr>
              <a:t>newspaper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his morning tea.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📜️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poem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she’r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We’re learning a </a:t>
            </a:r>
            <a:r>
              <a:rPr sz="1400" b="1">
                <a:solidFill>
                  <a:srgbClr val="5A6572"/>
                </a:solidFill>
                <a:latin typeface="Arial"/>
              </a:rPr>
              <a:t>poem</a:t>
            </a:r>
            <a:r>
              <a:rPr sz="1400" b="0">
                <a:solidFill>
                  <a:srgbClr val="5A6572"/>
                </a:solidFill>
                <a:latin typeface="Arial"/>
              </a:rPr>
              <a:t> by heart for the spring concert.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⭐️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review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taqriz (film, kitob haqida fikr)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always read a </a:t>
            </a:r>
            <a:r>
              <a:rPr sz="1400" b="1">
                <a:solidFill>
                  <a:srgbClr val="5A6572"/>
                </a:solidFill>
                <a:latin typeface="Arial"/>
              </a:rPr>
              <a:t>review</a:t>
            </a:r>
            <a:r>
              <a:rPr sz="1400" b="0">
                <a:solidFill>
                  <a:srgbClr val="5A6572"/>
                </a:solidFill>
                <a:latin typeface="Arial"/>
              </a:rPr>
              <a:t> of a film before I watch 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Things we read (Get ready!)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📗️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short story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qisqa hikoya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reads us a </a:t>
            </a:r>
            <a:r>
              <a:rPr sz="1400" b="1">
                <a:solidFill>
                  <a:srgbClr val="5A6572"/>
                </a:solidFill>
                <a:latin typeface="Arial"/>
              </a:rPr>
              <a:t>short story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Friday.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website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veb-sayt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find the bus times on the city </a:t>
            </a:r>
            <a:r>
              <a:rPr sz="1400" b="1">
                <a:solidFill>
                  <a:srgbClr val="5A6572"/>
                </a:solidFill>
                <a:latin typeface="Arial"/>
              </a:rPr>
              <a:t>website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💻️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blog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blog (internetdagi kundalik)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writes a cooking </a:t>
            </a:r>
            <a:r>
              <a:rPr sz="1400" b="1">
                <a:solidFill>
                  <a:srgbClr val="5A6572"/>
                </a:solidFill>
                <a:latin typeface="Arial"/>
              </a:rPr>
              <a:t>blog</a:t>
            </a:r>
            <a:r>
              <a:rPr sz="1400" b="0">
                <a:solidFill>
                  <a:srgbClr val="5A6572"/>
                </a:solidFill>
                <a:latin typeface="Arial"/>
              </a:rPr>
              <a:t> with lots of photos.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📮️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postcard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ochiq xat, otkritka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always send Grandma a </a:t>
            </a:r>
            <a:r>
              <a:rPr sz="1400" b="1">
                <a:solidFill>
                  <a:srgbClr val="5A6572"/>
                </a:solidFill>
                <a:latin typeface="Arial"/>
              </a:rPr>
              <a:t>postcard</a:t>
            </a:r>
            <a:r>
              <a:rPr sz="1400" b="0">
                <a:solidFill>
                  <a:srgbClr val="5A6572"/>
                </a:solidFill>
                <a:latin typeface="Arial"/>
              </a:rPr>
              <a:t> from our holiday.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The school website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🧒️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pupil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o‘quvchisi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eight hundred </a:t>
            </a:r>
            <a:r>
              <a:rPr sz="1400" b="1">
                <a:solidFill>
                  <a:srgbClr val="5A6572"/>
                </a:solidFill>
                <a:latin typeface="Arial"/>
              </a:rPr>
              <a:t>pupils</a:t>
            </a:r>
            <a:r>
              <a:rPr sz="1400" b="0">
                <a:solidFill>
                  <a:srgbClr val="5A6572"/>
                </a:solidFill>
                <a:latin typeface="Arial"/>
              </a:rPr>
              <a:t> at our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editor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muharrir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editor</a:t>
            </a:r>
            <a:r>
              <a:rPr sz="1400" b="0">
                <a:solidFill>
                  <a:srgbClr val="5A6572"/>
                </a:solidFill>
                <a:latin typeface="Arial"/>
              </a:rPr>
              <a:t> chooses the best articles for the magazine.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reporter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muxbir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reporter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local TV is at our school today.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📶️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online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onlayn, internetda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does all her shopping </a:t>
            </a:r>
            <a:r>
              <a:rPr sz="1400" b="1">
                <a:solidFill>
                  <a:srgbClr val="5A6572"/>
                </a:solidFill>
                <a:latin typeface="Arial"/>
              </a:rPr>
              <a:t>online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The school website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latest news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so‘nggi yangiliklar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check my phone for </a:t>
            </a:r>
            <a:r>
              <a:rPr sz="1400" b="1">
                <a:solidFill>
                  <a:srgbClr val="5A6572"/>
                </a:solidFill>
                <a:latin typeface="Arial"/>
              </a:rPr>
              <a:t>the latest news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bo‘lim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sports </a:t>
            </a:r>
            <a:r>
              <a:rPr sz="1400" b="1">
                <a:solidFill>
                  <a:srgbClr val="5A6572"/>
                </a:solidFill>
                <a:latin typeface="Arial"/>
              </a:rPr>
              <a:t>section</a:t>
            </a:r>
            <a:r>
              <a:rPr sz="1400" b="0">
                <a:solidFill>
                  <a:srgbClr val="5A6572"/>
                </a:solidFill>
                <a:latin typeface="Arial"/>
              </a:rPr>
              <a:t> is at the back of the newspaper.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click on a link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havolani bosmoq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click on the link</a:t>
            </a:r>
            <a:r>
              <a:rPr sz="1400" b="0">
                <a:solidFill>
                  <a:srgbClr val="5A6572"/>
                </a:solidFill>
                <a:latin typeface="Arial"/>
              </a:rPr>
              <a:t>, and the photos open.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home page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bosh sahifa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see all the sections on </a:t>
            </a:r>
            <a:r>
              <a:rPr sz="1400" b="1">
                <a:solidFill>
                  <a:srgbClr val="5A6572"/>
                </a:solidFill>
                <a:latin typeface="Arial"/>
              </a:rPr>
              <a:t>the home page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website.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School events and people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📆️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this term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shu chorakda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got three English tests </a:t>
            </a:r>
            <a:r>
              <a:rPr sz="1400" b="1">
                <a:solidFill>
                  <a:srgbClr val="5A6572"/>
                </a:solidFill>
                <a:latin typeface="Arial"/>
              </a:rPr>
              <a:t>this term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event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tadbiri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Navruz party is the biggest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event</a:t>
            </a:r>
            <a:r>
              <a:rPr sz="1400" b="0">
                <a:solidFill>
                  <a:srgbClr val="5A6572"/>
                </a:solidFill>
                <a:latin typeface="Arial"/>
              </a:rPr>
              <a:t> in spring.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concert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konsert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sings in the school </a:t>
            </a:r>
            <a:r>
              <a:rPr sz="1400" b="1">
                <a:solidFill>
                  <a:srgbClr val="5A6572"/>
                </a:solidFill>
                <a:latin typeface="Arial"/>
              </a:rPr>
              <a:t>concert</a:t>
            </a:r>
            <a:r>
              <a:rPr sz="1400" b="0">
                <a:solidFill>
                  <a:srgbClr val="5A6572"/>
                </a:solidFill>
                <a:latin typeface="Arial"/>
              </a:rPr>
              <a:t> on Friday.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play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spektakli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is the king in our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play</a:t>
            </a:r>
            <a:r>
              <a:rPr sz="1400" b="0">
                <a:solidFill>
                  <a:srgbClr val="5A6572"/>
                </a:solidFill>
                <a:latin typeface="Arial"/>
              </a:rPr>
              <a:t> this year.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sports match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sport musobaqasi, o‘yin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sports match</a:t>
            </a:r>
            <a:r>
              <a:rPr sz="1400" b="0">
                <a:solidFill>
                  <a:srgbClr val="5A6572"/>
                </a:solidFill>
                <a:latin typeface="Arial"/>
              </a:rPr>
              <a:t> at our school on Saturday.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School events and people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🏆️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team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jamoasi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team</a:t>
            </a:r>
            <a:r>
              <a:rPr sz="1400" b="0">
                <a:solidFill>
                  <a:srgbClr val="5A6572"/>
                </a:solidFill>
                <a:latin typeface="Arial"/>
              </a:rPr>
              <a:t> is playing in the final on Saturday.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🗓️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calendar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taqvim; tadbirlar jadvali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calendar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wall of our classroom.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🎙️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interview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intervyu, suhbat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famous footballer gives an </a:t>
            </a:r>
            <a:r>
              <a:rPr sz="1400" b="1">
                <a:solidFill>
                  <a:srgbClr val="5A6572"/>
                </a:solidFill>
                <a:latin typeface="Arial"/>
              </a:rPr>
              <a:t>interview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the match.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Head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direktori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Head</a:t>
            </a:r>
            <a:r>
              <a:rPr sz="1400" b="0">
                <a:solidFill>
                  <a:srgbClr val="5A6572"/>
                </a:solidFill>
                <a:latin typeface="Arial"/>
              </a:rPr>
              <a:t> talks to all the pupils on Monday morning.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Opinions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opinion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fikr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my </a:t>
            </a:r>
            <a:r>
              <a:rPr sz="1400" b="1">
                <a:solidFill>
                  <a:srgbClr val="5A6572"/>
                </a:solidFill>
                <a:latin typeface="Arial"/>
              </a:rPr>
              <a:t>opinion</a:t>
            </a:r>
            <a:r>
              <a:rPr sz="1400" b="0">
                <a:solidFill>
                  <a:srgbClr val="5A6572"/>
                </a:solidFill>
                <a:latin typeface="Arial"/>
              </a:rPr>
              <a:t>, this film is too long.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fikr, qarash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What’s your </a:t>
            </a:r>
            <a:r>
              <a:rPr sz="1400" b="1">
                <a:solidFill>
                  <a:srgbClr val="5A6572"/>
                </a:solidFill>
                <a:latin typeface="Arial"/>
              </a:rPr>
              <a:t>view</a:t>
            </a:r>
            <a:r>
              <a:rPr sz="1400" b="0">
                <a:solidFill>
                  <a:srgbClr val="5A6572"/>
                </a:solidFill>
                <a:latin typeface="Arial"/>
              </a:rPr>
              <a:t> on homework at the weekend?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programme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(tele/radio) ko‘rsatuv, dastur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favourite TV </a:t>
            </a:r>
            <a:r>
              <a:rPr sz="1400" b="1">
                <a:solidFill>
                  <a:srgbClr val="5A6572"/>
                </a:solidFill>
                <a:latin typeface="Arial"/>
              </a:rPr>
              <a:t>programme</a:t>
            </a:r>
            <a:r>
              <a:rPr sz="1400" b="0">
                <a:solidFill>
                  <a:srgbClr val="5A6572"/>
                </a:solidFill>
                <a:latin typeface="Arial"/>
              </a:rPr>
              <a:t> is about wild animals.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share your opinion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 fikri bilan o‘rtoqlashmoq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like to </a:t>
            </a:r>
            <a:r>
              <a:rPr sz="1400" b="1">
                <a:solidFill>
                  <a:srgbClr val="5A6572"/>
                </a:solidFill>
                <a:latin typeface="Arial"/>
              </a:rPr>
              <a:t>share my opinion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friends.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Opinions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qo‘pol, odobsiz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rude</a:t>
            </a:r>
            <a:r>
              <a:rPr sz="1400" b="0">
                <a:solidFill>
                  <a:srgbClr val="5A6572"/>
                </a:solidFill>
                <a:latin typeface="Arial"/>
              </a:rPr>
              <a:t> to talk on your phone at the dinner table.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nasty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yomon, haqoratli (gap, izoh)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Some people write </a:t>
            </a:r>
            <a:r>
              <a:rPr sz="1400" b="1">
                <a:solidFill>
                  <a:srgbClr val="5A6572"/>
                </a:solidFill>
                <a:latin typeface="Arial"/>
              </a:rPr>
              <a:t>nasty</a:t>
            </a:r>
            <a:r>
              <a:rPr sz="1400" b="0">
                <a:solidFill>
                  <a:srgbClr val="5A6572"/>
                </a:solidFill>
                <a:latin typeface="Arial"/>
              </a:rPr>
              <a:t> comments under videos.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rhyme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qofiyadosh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‘Cat’ and ‘hat’ </a:t>
            </a:r>
            <a:r>
              <a:rPr sz="1400" b="1">
                <a:solidFill>
                  <a:srgbClr val="5A6572"/>
                </a:solidFill>
                <a:latin typeface="Arial"/>
              </a:rPr>
              <a:t>rhyme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Reading a web page — find it fast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Avval </a:t>
            </a:r>
            <a:r>
              <a:rPr sz="1800" b="1">
                <a:solidFill>
                  <a:srgbClr val="1E2A38"/>
                </a:solidFill>
                <a:latin typeface="Arial"/>
              </a:rPr>
              <a:t>yorliqlarga</a:t>
            </a:r>
            <a:r>
              <a:rPr sz="1800" b="0">
                <a:solidFill>
                  <a:srgbClr val="1E2A38"/>
                </a:solidFill>
                <a:latin typeface="Arial"/>
              </a:rPr>
              <a:t> (</a:t>
            </a:r>
            <a:r>
              <a:rPr sz="1800" b="1">
                <a:solidFill>
                  <a:srgbClr val="1E2A38"/>
                </a:solidFill>
                <a:latin typeface="Arial"/>
              </a:rPr>
              <a:t>tabs</a:t>
            </a:r>
            <a:r>
              <a:rPr sz="1800" b="0">
                <a:solidFill>
                  <a:srgbClr val="1E2A38"/>
                </a:solidFill>
                <a:latin typeface="Arial"/>
              </a:rPr>
              <a:t>) qarang: </a:t>
            </a:r>
            <a:r>
              <a:rPr sz="1800" b="1">
                <a:solidFill>
                  <a:srgbClr val="1E2A38"/>
                </a:solidFill>
                <a:latin typeface="Arial"/>
              </a:rPr>
              <a:t>News, Sport, Calendar, Links</a:t>
            </a:r>
            <a:r>
              <a:rPr sz="1800" b="0">
                <a:solidFill>
                  <a:srgbClr val="1E2A38"/>
                </a:solidFill>
                <a:latin typeface="Arial"/>
              </a:rPr>
              <a:t> — ma’lumot qaysi bo‘limda ekanini aytadi.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Kim kim? </a:t>
            </a:r>
            <a:r>
              <a:rPr sz="1800" b="1">
                <a:solidFill>
                  <a:srgbClr val="1E2A38"/>
                </a:solidFill>
                <a:latin typeface="Arial"/>
              </a:rPr>
              <a:t>Angela Barker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the editor</a:t>
            </a:r>
            <a:r>
              <a:rPr sz="1800" b="0">
                <a:solidFill>
                  <a:srgbClr val="1E2A38"/>
                </a:solidFill>
                <a:latin typeface="Arial"/>
              </a:rPr>
              <a:t> (o‘quvchi!), </a:t>
            </a:r>
            <a:r>
              <a:rPr sz="1800" b="1">
                <a:solidFill>
                  <a:srgbClr val="1E2A38"/>
                </a:solidFill>
                <a:latin typeface="Arial"/>
              </a:rPr>
              <a:t>Tony, Tariq, Paula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reporters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Mr Jennings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the Head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T/F: matndan o‘sha gapni toping va so‘zma-so‘z solishtiring — bitta so‘z gapni F qiladi (</a:t>
            </a:r>
            <a:r>
              <a:rPr sz="1800" b="1">
                <a:solidFill>
                  <a:srgbClr val="1E2A38"/>
                </a:solidFill>
                <a:latin typeface="Arial"/>
              </a:rPr>
              <a:t>a teacher</a:t>
            </a:r>
            <a:r>
              <a:rPr sz="1800" b="0">
                <a:solidFill>
                  <a:srgbClr val="1E2A38"/>
                </a:solidFill>
                <a:latin typeface="Arial"/>
              </a:rPr>
              <a:t> ≠ </a:t>
            </a:r>
            <a:r>
              <a:rPr sz="1800" b="1">
                <a:solidFill>
                  <a:srgbClr val="1E2A38"/>
                </a:solidFill>
                <a:latin typeface="Arial"/>
              </a:rPr>
              <a:t>a pupil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Fikr aytish: </a:t>
            </a:r>
            <a:r>
              <a:rPr sz="1800" b="1">
                <a:solidFill>
                  <a:srgbClr val="1E2A38"/>
                </a:solidFill>
                <a:latin typeface="Arial"/>
              </a:rPr>
              <a:t>In my opinion</a:t>
            </a:r>
            <a:r>
              <a:rPr sz="1800" b="0">
                <a:solidFill>
                  <a:srgbClr val="1E2A38"/>
                </a:solidFill>
                <a:latin typeface="Arial"/>
              </a:rPr>
              <a:t>, … · </a:t>
            </a:r>
            <a:r>
              <a:rPr sz="1800" b="1">
                <a:solidFill>
                  <a:srgbClr val="1E2A38"/>
                </a:solidFill>
                <a:latin typeface="Arial"/>
              </a:rPr>
              <a:t>My view</a:t>
            </a:r>
            <a:r>
              <a:rPr sz="1800" b="0">
                <a:solidFill>
                  <a:srgbClr val="1E2A38"/>
                </a:solidFill>
                <a:latin typeface="Arial"/>
              </a:rPr>
              <a:t> is … · </a:t>
            </a:r>
            <a:r>
              <a:rPr sz="1800" b="1">
                <a:solidFill>
                  <a:srgbClr val="1E2A38"/>
                </a:solidFill>
                <a:latin typeface="Arial"/>
              </a:rPr>
              <a:t>I like the</a:t>
            </a:r>
            <a:r>
              <a:rPr sz="1800" b="0">
                <a:solidFill>
                  <a:srgbClr val="1E2A38"/>
                </a:solidFill>
                <a:latin typeface="Arial"/>
              </a:rPr>
              <a:t> poem </a:t>
            </a:r>
            <a:r>
              <a:rPr sz="1800" b="1">
                <a:solidFill>
                  <a:srgbClr val="1E2A38"/>
                </a:solidFill>
                <a:latin typeface="Arial"/>
              </a:rPr>
              <a:t>because</a:t>
            </a:r>
            <a:r>
              <a:rPr sz="1800" b="0">
                <a:solidFill>
                  <a:srgbClr val="1E2A38"/>
                </a:solidFill>
                <a:latin typeface="Arial"/>
              </a:rPr>
              <a:t> it rhymes.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like</a:t>
            </a:r>
            <a:r>
              <a:rPr sz="1800" b="0">
                <a:solidFill>
                  <a:srgbClr val="1E2A38"/>
                </a:solidFill>
                <a:latin typeface="Arial"/>
              </a:rPr>
              <a:t> = «…ga o‘xshaydi»: </a:t>
            </a:r>
            <a:r>
              <a:rPr sz="1800" b="1">
                <a:solidFill>
                  <a:srgbClr val="1E2A38"/>
                </a:solidFill>
                <a:latin typeface="Arial"/>
              </a:rPr>
              <a:t>It’s like</a:t>
            </a:r>
            <a:r>
              <a:rPr sz="1800" b="0">
                <a:solidFill>
                  <a:srgbClr val="1E2A38"/>
                </a:solidFill>
                <a:latin typeface="Arial"/>
              </a:rPr>
              <a:t> a school newspaper, but it’s online.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Word stress: say each word and clap on the BIG syllable.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magaZINE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/ˌmæɡəˈziːn/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NEWSpaper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/ˈnjuːzpeɪpə/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EDitor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/ˈedɪtə/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rePORter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/rɪˈpɔːtə/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CALendar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/ˈkælɪndə/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INterview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/ˈɪntəvjuː/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reVIEW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/rɪˈvjuː/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oPINion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/əˈpɪnjən/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interview and review end the same, but the stress is different: IN-ter-view, re-VIEW.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Jasur chooses the best articles for our school website. He’s the ________. (e…)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________ from the newspaper is asking the players some questions. (r…)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 at the ________ on the website — the concert is on 15 May. (c…)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school magazine isn’t on paper. We read it ________. (o…)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think pizza is better than plov — that’s my ________. (o…)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There’s a good cooking ________ on TV tonight. (p…)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‘Moon’ and ‘soon’ ________. (r…)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pupils are actors in the school ________ on Friday. (p…)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read a ________ of the new book. The writer says it’s great. (r…)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‘Sport’ ________ of the website has got all the match results. (s…)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Ex.4: What do you like about the Linton School website? Tell your partner two things and say why: I like the welcome poem because it rhymes.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Our school website: which sections do you want on it? News, Sport, Calendar … Agree on four sections for the home page with your partner.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partner: What do you read — magazines, blogs, newspapers or websites? Which one is your favourite?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Welcome to the Bilim School website!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Hello, and welcome to the new </a:t>
            </a:r>
            <a:r>
              <a:rPr sz="1600" b="1">
                <a:solidFill>
                  <a:srgbClr val="1E2A38"/>
                </a:solidFill>
                <a:latin typeface="Arial"/>
              </a:rPr>
              <a:t>website</a:t>
            </a:r>
            <a:r>
              <a:rPr sz="1600" b="0">
                <a:solidFill>
                  <a:srgbClr val="1E2A38"/>
                </a:solidFill>
                <a:latin typeface="Arial"/>
              </a:rPr>
              <a:t> for all </a:t>
            </a:r>
            <a:r>
              <a:rPr sz="1600" b="1">
                <a:solidFill>
                  <a:srgbClr val="1E2A38"/>
                </a:solidFill>
                <a:latin typeface="Arial"/>
              </a:rPr>
              <a:t>pupils</a:t>
            </a:r>
            <a:r>
              <a:rPr sz="1600" b="0">
                <a:solidFill>
                  <a:srgbClr val="1E2A38"/>
                </a:solidFill>
                <a:latin typeface="Arial"/>
              </a:rPr>
              <a:t> at Bilim School in Samarkand! My name’s Jasur. I’m thirteen, and I’m </a:t>
            </a:r>
            <a:r>
              <a:rPr sz="1600" b="1">
                <a:solidFill>
                  <a:srgbClr val="1E2A38"/>
                </a:solidFill>
                <a:latin typeface="Arial"/>
              </a:rPr>
              <a:t>the editor</a:t>
            </a:r>
            <a:r>
              <a:rPr sz="1600" b="0">
                <a:solidFill>
                  <a:srgbClr val="1E2A38"/>
                </a:solidFill>
                <a:latin typeface="Arial"/>
              </a:rPr>
              <a:t>. Two other pupils, Malika and Sardor, are our </a:t>
            </a:r>
            <a:r>
              <a:rPr sz="1600" b="1">
                <a:solidFill>
                  <a:srgbClr val="1E2A38"/>
                </a:solidFill>
                <a:latin typeface="Arial"/>
              </a:rPr>
              <a:t>reporters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Our site is like a school </a:t>
            </a:r>
            <a:r>
              <a:rPr sz="1600" b="1">
                <a:solidFill>
                  <a:srgbClr val="1E2A38"/>
                </a:solidFill>
                <a:latin typeface="Arial"/>
              </a:rPr>
              <a:t>newspaper</a:t>
            </a:r>
            <a:r>
              <a:rPr sz="1600" b="0">
                <a:solidFill>
                  <a:srgbClr val="1E2A38"/>
                </a:solidFill>
                <a:latin typeface="Arial"/>
              </a:rPr>
              <a:t>, but it’s </a:t>
            </a:r>
            <a:r>
              <a:rPr sz="1600" b="1">
                <a:solidFill>
                  <a:srgbClr val="1E2A38"/>
                </a:solidFill>
                <a:latin typeface="Arial"/>
              </a:rPr>
              <a:t>online</a:t>
            </a:r>
            <a:r>
              <a:rPr sz="1600" b="0">
                <a:solidFill>
                  <a:srgbClr val="1E2A38"/>
                </a:solidFill>
                <a:latin typeface="Arial"/>
              </a:rPr>
              <a:t>, so your parents can read it too. You can </a:t>
            </a:r>
            <a:r>
              <a:rPr sz="1600" b="1">
                <a:solidFill>
                  <a:srgbClr val="1E2A38"/>
                </a:solidFill>
                <a:latin typeface="Arial"/>
              </a:rPr>
              <a:t>click on</a:t>
            </a:r>
            <a:r>
              <a:rPr sz="1600" b="0">
                <a:solidFill>
                  <a:srgbClr val="1E2A38"/>
                </a:solidFill>
                <a:latin typeface="Arial"/>
              </a:rPr>
              <a:t> the ‘News’ </a:t>
            </a:r>
            <a:r>
              <a:rPr sz="1600" b="1">
                <a:solidFill>
                  <a:srgbClr val="1E2A38"/>
                </a:solidFill>
                <a:latin typeface="Arial"/>
              </a:rPr>
              <a:t>link</a:t>
            </a:r>
            <a:r>
              <a:rPr sz="1600" b="0">
                <a:solidFill>
                  <a:srgbClr val="1E2A38"/>
                </a:solidFill>
                <a:latin typeface="Arial"/>
              </a:rPr>
              <a:t> for </a:t>
            </a:r>
            <a:r>
              <a:rPr sz="1600" b="1">
                <a:solidFill>
                  <a:srgbClr val="1E2A38"/>
                </a:solidFill>
                <a:latin typeface="Arial"/>
              </a:rPr>
              <a:t>the latest news</a:t>
            </a:r>
            <a:r>
              <a:rPr sz="1600" b="0">
                <a:solidFill>
                  <a:srgbClr val="1E2A38"/>
                </a:solidFill>
                <a:latin typeface="Arial"/>
              </a:rPr>
              <a:t>. The ‘Calendar’ </a:t>
            </a:r>
            <a:r>
              <a:rPr sz="1600" b="1">
                <a:solidFill>
                  <a:srgbClr val="1E2A38"/>
                </a:solidFill>
                <a:latin typeface="Arial"/>
              </a:rPr>
              <a:t>section</a:t>
            </a:r>
            <a:r>
              <a:rPr sz="1600" b="0">
                <a:solidFill>
                  <a:srgbClr val="1E2A38"/>
                </a:solidFill>
                <a:latin typeface="Arial"/>
              </a:rPr>
              <a:t> has got all the </a:t>
            </a:r>
            <a:r>
              <a:rPr sz="1600" b="1">
                <a:solidFill>
                  <a:srgbClr val="1E2A38"/>
                </a:solidFill>
                <a:latin typeface="Arial"/>
              </a:rPr>
              <a:t>school events</a:t>
            </a:r>
            <a:r>
              <a:rPr sz="1600" b="0">
                <a:solidFill>
                  <a:srgbClr val="1E2A38"/>
                </a:solidFill>
                <a:latin typeface="Arial"/>
              </a:rPr>
              <a:t> for </a:t>
            </a:r>
            <a:r>
              <a:rPr sz="1600" b="1">
                <a:solidFill>
                  <a:srgbClr val="1E2A38"/>
                </a:solidFill>
                <a:latin typeface="Arial"/>
              </a:rPr>
              <a:t>this term</a:t>
            </a:r>
            <a:r>
              <a:rPr sz="1600" b="0">
                <a:solidFill>
                  <a:srgbClr val="1E2A38"/>
                </a:solidFill>
                <a:latin typeface="Arial"/>
              </a:rPr>
              <a:t> — the Navruz </a:t>
            </a:r>
            <a:r>
              <a:rPr sz="1600" b="1">
                <a:solidFill>
                  <a:srgbClr val="1E2A38"/>
                </a:solidFill>
                <a:latin typeface="Arial"/>
              </a:rPr>
              <a:t>concert</a:t>
            </a:r>
            <a:r>
              <a:rPr sz="1600" b="0">
                <a:solidFill>
                  <a:srgbClr val="1E2A38"/>
                </a:solidFill>
                <a:latin typeface="Arial"/>
              </a:rPr>
              <a:t>, the football matches and the </a:t>
            </a:r>
            <a:r>
              <a:rPr sz="1600" b="1">
                <a:solidFill>
                  <a:srgbClr val="1E2A38"/>
                </a:solidFill>
                <a:latin typeface="Arial"/>
              </a:rPr>
              <a:t>school play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Welcome to the Bilim School website!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week Malika has got an </a:t>
            </a:r>
            <a:r>
              <a:rPr sz="1600" b="1">
                <a:solidFill>
                  <a:srgbClr val="1E2A38"/>
                </a:solidFill>
                <a:latin typeface="Arial"/>
              </a:rPr>
              <a:t>interview</a:t>
            </a:r>
            <a:r>
              <a:rPr sz="1600" b="0">
                <a:solidFill>
                  <a:srgbClr val="1E2A38"/>
                </a:solidFill>
                <a:latin typeface="Arial"/>
              </a:rPr>
              <a:t> with our </a:t>
            </a:r>
            <a:r>
              <a:rPr sz="1600" b="1">
                <a:solidFill>
                  <a:srgbClr val="1E2A38"/>
                </a:solidFill>
                <a:latin typeface="Arial"/>
              </a:rPr>
              <a:t>Head</a:t>
            </a:r>
            <a:r>
              <a:rPr sz="1600" b="0">
                <a:solidFill>
                  <a:srgbClr val="1E2A38"/>
                </a:solidFill>
                <a:latin typeface="Arial"/>
              </a:rPr>
              <a:t>, Mrs Rahimova. She talks about her favourite books and her free time. Sardor has got a </a:t>
            </a:r>
            <a:r>
              <a:rPr sz="1600" b="1">
                <a:solidFill>
                  <a:srgbClr val="1E2A38"/>
                </a:solidFill>
                <a:latin typeface="Arial"/>
              </a:rPr>
              <a:t>review</a:t>
            </a:r>
            <a:r>
              <a:rPr sz="1600" b="0">
                <a:solidFill>
                  <a:srgbClr val="1E2A38"/>
                </a:solidFill>
                <a:latin typeface="Arial"/>
              </a:rPr>
              <a:t> of the new film ‘Sky Riders’. In his </a:t>
            </a:r>
            <a:r>
              <a:rPr sz="1600" b="1">
                <a:solidFill>
                  <a:srgbClr val="1E2A38"/>
                </a:solidFill>
                <a:latin typeface="Arial"/>
              </a:rPr>
              <a:t>opinion</a:t>
            </a:r>
            <a:r>
              <a:rPr sz="1600" b="0">
                <a:solidFill>
                  <a:srgbClr val="1E2A38"/>
                </a:solidFill>
                <a:latin typeface="Arial"/>
              </a:rPr>
              <a:t>, it’s brilliant!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want your articles, </a:t>
            </a:r>
            <a:r>
              <a:rPr sz="1600" b="1">
                <a:solidFill>
                  <a:srgbClr val="1E2A38"/>
                </a:solidFill>
                <a:latin typeface="Arial"/>
              </a:rPr>
              <a:t>short stories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poems</a:t>
            </a:r>
            <a:r>
              <a:rPr sz="1600" b="0">
                <a:solidFill>
                  <a:srgbClr val="1E2A38"/>
                </a:solidFill>
                <a:latin typeface="Arial"/>
              </a:rPr>
              <a:t> too. You can send them to us by email. And if you’ve got a </a:t>
            </a:r>
            <a:r>
              <a:rPr sz="1600" b="1">
                <a:solidFill>
                  <a:srgbClr val="1E2A38"/>
                </a:solidFill>
                <a:latin typeface="Arial"/>
              </a:rPr>
              <a:t>view</a:t>
            </a:r>
            <a:r>
              <a:rPr sz="1600" b="0">
                <a:solidFill>
                  <a:srgbClr val="1E2A38"/>
                </a:solidFill>
                <a:latin typeface="Arial"/>
              </a:rPr>
              <a:t> about something, you can </a:t>
            </a:r>
            <a:r>
              <a:rPr sz="1600" b="1">
                <a:solidFill>
                  <a:srgbClr val="1E2A38"/>
                </a:solidFill>
                <a:latin typeface="Arial"/>
              </a:rPr>
              <a:t>share</a:t>
            </a:r>
            <a:r>
              <a:rPr sz="1600" b="0">
                <a:solidFill>
                  <a:srgbClr val="1E2A38"/>
                </a:solidFill>
                <a:latin typeface="Arial"/>
              </a:rPr>
              <a:t> it with the whole school. But no </a:t>
            </a:r>
            <a:r>
              <a:rPr sz="1600" b="1">
                <a:solidFill>
                  <a:srgbClr val="1E2A38"/>
                </a:solidFill>
                <a:latin typeface="Arial"/>
              </a:rPr>
              <a:t>rude</a:t>
            </a:r>
            <a:r>
              <a:rPr sz="1600" b="0">
                <a:solidFill>
                  <a:srgbClr val="1E2A38"/>
                </a:solidFill>
                <a:latin typeface="Arial"/>
              </a:rPr>
              <a:t> or </a:t>
            </a:r>
            <a:r>
              <a:rPr sz="1600" b="1">
                <a:solidFill>
                  <a:srgbClr val="1E2A38"/>
                </a:solidFill>
                <a:latin typeface="Arial"/>
              </a:rPr>
              <a:t>nasty</a:t>
            </a:r>
            <a:r>
              <a:rPr sz="1600" b="0">
                <a:solidFill>
                  <a:srgbClr val="1E2A38"/>
                </a:solidFill>
                <a:latin typeface="Arial"/>
              </a:rPr>
              <a:t> words, please! — Jasur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the editor of the Bilim School website?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can parents read the website too?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can you find the school events for this term?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Malika’s interview with?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Sardor’s opinion of the film ‘Sky Riders’?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can pupils send to the website?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who or what is it?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ta’rifni aytaman, siz so‘zni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person who asks questions and writes news stories → a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page with all the dates of school events → the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you think about something → an … / a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film or book report: good or bad? → a 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Four things you can read: a m…, a n…, a p…, a b…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editor</a:t>
            </a:r>
            <a:r>
              <a:rPr sz="1600" b="0">
                <a:solidFill>
                  <a:srgbClr val="1E2A38"/>
                </a:solidFill>
                <a:latin typeface="Arial"/>
              </a:rPr>
              <a:t> — muharrir (gazeta, jurnal yoki saytni boshqaradi); </a:t>
            </a:r>
            <a:r>
              <a:rPr sz="1600" b="1">
                <a:solidFill>
                  <a:srgbClr val="1E2A38"/>
                </a:solidFill>
                <a:latin typeface="Arial"/>
              </a:rPr>
              <a:t>reporter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muxbir (yangilik yozadi, savol beradi).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opinion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view</a:t>
            </a:r>
            <a:r>
              <a:rPr sz="1600" b="0">
                <a:solidFill>
                  <a:srgbClr val="1E2A38"/>
                </a:solidFill>
                <a:latin typeface="Arial"/>
              </a:rPr>
              <a:t> — ikkalasi ham «fikr»: </a:t>
            </a:r>
            <a:r>
              <a:rPr sz="1600" b="1">
                <a:solidFill>
                  <a:srgbClr val="1E2A38"/>
                </a:solidFill>
                <a:latin typeface="Arial"/>
              </a:rPr>
              <a:t>In my opinion, … · What’s your view?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Head</a:t>
            </a:r>
            <a:r>
              <a:rPr sz="1600" b="0">
                <a:solidFill>
                  <a:srgbClr val="1E2A38"/>
                </a:solidFill>
                <a:latin typeface="Arial"/>
              </a:rPr>
              <a:t> — Britaniyada maktab direktori (</a:t>
            </a:r>
            <a:r>
              <a:rPr sz="1600" b="1">
                <a:solidFill>
                  <a:srgbClr val="1E2A38"/>
                </a:solidFill>
                <a:latin typeface="Arial"/>
              </a:rPr>
              <a:t>head teacher</a:t>
            </a:r>
            <a:r>
              <a:rPr sz="1600" b="0">
                <a:solidFill>
                  <a:srgbClr val="1E2A38"/>
                </a:solidFill>
                <a:latin typeface="Arial"/>
              </a:rPr>
              <a:t>). </a:t>
            </a:r>
            <a:r>
              <a:rPr sz="1600" b="1">
                <a:solidFill>
                  <a:srgbClr val="1E2A38"/>
                </a:solidFill>
                <a:latin typeface="Arial"/>
              </a:rPr>
              <a:t>pupil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maktab o‘quvchisi.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term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o‘quv choragi: Britaniya maktablarida o‘quv yili uch </a:t>
            </a:r>
            <a:r>
              <a:rPr sz="1600" b="1">
                <a:solidFill>
                  <a:srgbClr val="1E2A38"/>
                </a:solidFill>
                <a:latin typeface="Arial"/>
              </a:rPr>
              <a:t>term</a:t>
            </a:r>
            <a:r>
              <a:rPr sz="1600" b="0">
                <a:solidFill>
                  <a:srgbClr val="1E2A38"/>
                </a:solidFill>
                <a:latin typeface="Arial"/>
              </a:rPr>
              <a:t>ga bo‘linadi.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review</a:t>
            </a:r>
            <a:r>
              <a:rPr sz="1600" b="0">
                <a:solidFill>
                  <a:srgbClr val="1E2A38"/>
                </a:solidFill>
                <a:latin typeface="Arial"/>
              </a:rPr>
              <a:t> — film, kitob yoki konsert haqida fikr (yaxshimi, yomonmi); </a:t>
            </a:r>
            <a:r>
              <a:rPr sz="1600" b="1">
                <a:solidFill>
                  <a:srgbClr val="1E2A38"/>
                </a:solidFill>
                <a:latin typeface="Arial"/>
              </a:rPr>
              <a:t>interview</a:t>
            </a:r>
            <a:r>
              <a:rPr sz="1600" b="0">
                <a:solidFill>
                  <a:srgbClr val="1E2A38"/>
                </a:solidFill>
                <a:latin typeface="Arial"/>
              </a:rPr>
              <a:t> — savol-javob suhbati.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pp. 23–24, ex. 1–4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33 items with the flashcards: sozlar.com/vocab/cards/?set=grade7-lesson22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Read the Bilim School text again with the audio and answer the six questions.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KAB2013 · CC BY-SA 3.0 · https://commons.wikimedia.org/wiki/File:Globaloria_student_at_computer.jpg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