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Project: My 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Loyiha: Mening hikoyam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Project work: My 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260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52519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BRAHIM DJELLOUL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a story and complete the four-paragraph planner (ex. 1–2)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a first draft and tick the five checklist statements (ex. 3)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their draft and plan the final version and picture (ex. 4–5)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Present the story to a partner and give one positive comment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Plan your project! Use your notes from lessons 20 and 21.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p.28 dagi hikoyangizmi (ko‘proq ma’lumot bilan) yoki yangi hikoyami? Belgilang.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PLANNER: Title · Paragraph 1 (When? Where? Who? What were you doing? Why?)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Paragraph 2 (What happened first? Did anyone say anything?)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Paragraph 3 (What happened next? Why?) · Paragraph 4 (What happened at the end?)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birinchi qoralamani yozing va beshta bandni belgilang (✓).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ex.4–6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xatosiz qayta yozing, rasm qo‘shing, kartonga yopishtiring — devorga osamiz!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and checking (ex. 3–4)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underline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tagiga chizmoq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Underline</a:t>
            </a:r>
            <a:r>
              <a:rPr sz="1400" b="0">
                <a:solidFill>
                  <a:srgbClr val="5A6572"/>
                </a:solidFill>
                <a:latin typeface="Arial"/>
              </a:rPr>
              <a:t> the most important words in red.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least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kamida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Your story should be </a:t>
            </a:r>
            <a:r>
              <a:rPr sz="1400" b="1">
                <a:solidFill>
                  <a:srgbClr val="5A6572"/>
                </a:solidFill>
                <a:latin typeface="Arial"/>
              </a:rPr>
              <a:t>at least</a:t>
            </a:r>
            <a:r>
              <a:rPr sz="1400" b="0">
                <a:solidFill>
                  <a:srgbClr val="5A6572"/>
                </a:solidFill>
                <a:latin typeface="Arial"/>
              </a:rPr>
              <a:t> eighty words long.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direct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ko‘chirma gap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Use </a:t>
            </a:r>
            <a:r>
              <a:rPr sz="1400" b="1">
                <a:solidFill>
                  <a:srgbClr val="5A6572"/>
                </a:solidFill>
                <a:latin typeface="Arial"/>
              </a:rPr>
              <a:t>direct speech</a:t>
            </a:r>
            <a:r>
              <a:rPr sz="1400" b="0">
                <a:solidFill>
                  <a:srgbClr val="5A6572"/>
                </a:solidFill>
                <a:latin typeface="Arial"/>
              </a:rPr>
              <a:t> to show what people said.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capital letter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 harf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Start every sentence with </a:t>
            </a:r>
            <a:r>
              <a:rPr sz="1400" b="1">
                <a:solidFill>
                  <a:srgbClr val="5A6572"/>
                </a:solidFill>
                <a:latin typeface="Arial"/>
              </a:rPr>
              <a:t>a capital letter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⏺️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full stop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nuqta (tinish belgisi)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Put </a:t>
            </a:r>
            <a:r>
              <a:rPr sz="1400" b="1">
                <a:solidFill>
                  <a:srgbClr val="5A6572"/>
                </a:solidFill>
                <a:latin typeface="Arial"/>
              </a:rPr>
              <a:t>a full stop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end of every sentence.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and checking (ex. 3–4)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comma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vergul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forget </a:t>
            </a:r>
            <a:r>
              <a:rPr sz="1400" b="1">
                <a:solidFill>
                  <a:srgbClr val="5A6572"/>
                </a:solidFill>
                <a:latin typeface="Arial"/>
              </a:rPr>
              <a:t>a comma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’In the end’ at the start of a sentence.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punctuation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tinish belgilari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Check the </a:t>
            </a:r>
            <a:r>
              <a:rPr sz="1400" b="1">
                <a:solidFill>
                  <a:srgbClr val="5A6572"/>
                </a:solidFill>
                <a:latin typeface="Arial"/>
              </a:rPr>
              <a:t>punctuation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you give your work to the teacher.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rub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(o‘chirg‘ich bilan) o‘chirmoq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Use an eraser to </a:t>
            </a:r>
            <a:r>
              <a:rPr sz="1400" b="1">
                <a:solidFill>
                  <a:srgbClr val="5A6572"/>
                </a:solidFill>
                <a:latin typeface="Arial"/>
              </a:rPr>
              <a:t>rub 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wrong letters.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cross 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ustidan chizib tashlamoq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Cross 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wrong word and write the right one.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💯️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without mistakes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xatosiz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your story again </a:t>
            </a:r>
            <a:r>
              <a:rPr sz="1400" b="1">
                <a:solidFill>
                  <a:srgbClr val="5A6572"/>
                </a:solidFill>
                <a:latin typeface="Arial"/>
              </a:rPr>
              <a:t>without mistakes</a:t>
            </a:r>
            <a:r>
              <a:rPr sz="1400" b="0">
                <a:solidFill>
                  <a:srgbClr val="5A6572"/>
                </a:solidFill>
                <a:latin typeface="Arial"/>
              </a:rPr>
              <a:t> on clean paper.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and checking (ex. 3–4)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copy 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(toza varaqqa) ko‘chirib yozmoq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Copy out</a:t>
            </a:r>
            <a:r>
              <a:rPr sz="1400" b="0">
                <a:solidFill>
                  <a:srgbClr val="5A6572"/>
                </a:solidFill>
                <a:latin typeface="Arial"/>
              </a:rPr>
              <a:t> your story on a new page of your notebook.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neatly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toza, chiroyli qilib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write </a:t>
            </a:r>
            <a:r>
              <a:rPr sz="1400" b="1">
                <a:solidFill>
                  <a:srgbClr val="5A6572"/>
                </a:solidFill>
                <a:latin typeface="Arial"/>
              </a:rPr>
              <a:t>neatly</a:t>
            </a:r>
            <a:r>
              <a:rPr sz="1400" b="0">
                <a:solidFill>
                  <a:srgbClr val="5A6572"/>
                </a:solidFill>
                <a:latin typeface="Arial"/>
              </a:rPr>
              <a:t> so that everybody can read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final version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yakuniy variant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to give </a:t>
            </a:r>
            <a:r>
              <a:rPr sz="1400" b="1">
                <a:solidFill>
                  <a:srgbClr val="5A6572"/>
                </a:solidFill>
                <a:latin typeface="Arial"/>
              </a:rPr>
              <a:t>the final version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teacher on Monday.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Making the project (ex. 5–6)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draw a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 chizmoq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Draw a picture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funniest moment in your story.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connected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bog‘liq, …ga aloqador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picture should be </a:t>
            </a:r>
            <a:r>
              <a:rPr sz="1400" b="1">
                <a:solidFill>
                  <a:srgbClr val="5A6572"/>
                </a:solidFill>
                <a:latin typeface="Arial"/>
              </a:rPr>
              <a:t>connected to</a:t>
            </a:r>
            <a:r>
              <a:rPr sz="1400" b="0">
                <a:solidFill>
                  <a:srgbClr val="5A6572"/>
                </a:solidFill>
                <a:latin typeface="Arial"/>
              </a:rPr>
              <a:t> the story in some way.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felt-tip pens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flomasterlar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the title with bright </a:t>
            </a:r>
            <a:r>
              <a:rPr sz="1400" b="1">
                <a:solidFill>
                  <a:srgbClr val="5A6572"/>
                </a:solidFill>
                <a:latin typeface="Arial"/>
              </a:rPr>
              <a:t>felt-tip pens</a:t>
            </a:r>
            <a:r>
              <a:rPr sz="1400" b="0">
                <a:solidFill>
                  <a:srgbClr val="5A6572"/>
                </a:solidFill>
                <a:latin typeface="Arial"/>
              </a:rPr>
              <a:t> so that everybody can see 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piece of card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varaq karton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gave each of us </a:t>
            </a:r>
            <a:r>
              <a:rPr sz="1400" b="1">
                <a:solidFill>
                  <a:srgbClr val="5A6572"/>
                </a:solidFill>
                <a:latin typeface="Arial"/>
              </a:rPr>
              <a:t>a piece of card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project.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Making the project (ex. 5–6)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🧴️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yelim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Put some </a:t>
            </a:r>
            <a:r>
              <a:rPr sz="1400" b="1">
                <a:solidFill>
                  <a:srgbClr val="5A6572"/>
                </a:solidFill>
                <a:latin typeface="Arial"/>
              </a:rPr>
              <a:t>glue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back of the photo.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scissors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qaychi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 careful with the </a:t>
            </a:r>
            <a:r>
              <a:rPr sz="1400" b="1">
                <a:solidFill>
                  <a:srgbClr val="5A6572"/>
                </a:solidFill>
                <a:latin typeface="Arial"/>
              </a:rPr>
              <a:t>scissors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they are very sharp.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cut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qirqib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Cut 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photo and put it next to your story.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coloured pencils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rangli qalamlar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Colour your picture with </a:t>
            </a:r>
            <a:r>
              <a:rPr sz="1400" b="1">
                <a:solidFill>
                  <a:srgbClr val="5A6572"/>
                </a:solidFill>
                <a:latin typeface="Arial"/>
              </a:rPr>
              <a:t>coloured pencils</a:t>
            </a:r>
            <a:r>
              <a:rPr sz="1400" b="0">
                <a:solidFill>
                  <a:srgbClr val="5A6572"/>
                </a:solidFill>
                <a:latin typeface="Arial"/>
              </a:rPr>
              <a:t>, not paints.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Making the project (ex. 5–6)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sticky tape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yopishqoq lenta, skotch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used </a:t>
            </a:r>
            <a:r>
              <a:rPr sz="1400" b="1">
                <a:solidFill>
                  <a:srgbClr val="5A6572"/>
                </a:solidFill>
                <a:latin typeface="Arial"/>
              </a:rPr>
              <a:t>sticky tape</a:t>
            </a:r>
            <a:r>
              <a:rPr sz="1400" b="0">
                <a:solidFill>
                  <a:srgbClr val="5A6572"/>
                </a:solidFill>
                <a:latin typeface="Arial"/>
              </a:rPr>
              <a:t> to put the poster on the wall.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⬇️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bottom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pastki qismida, pastida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is a small photo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bottom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page.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top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yuqori qismida, tepasida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the title in big letters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top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card.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poster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plakat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made </a:t>
            </a:r>
            <a:r>
              <a:rPr sz="1400" b="1">
                <a:solidFill>
                  <a:srgbClr val="5A6572"/>
                </a:solidFill>
                <a:latin typeface="Arial"/>
              </a:rPr>
              <a:t>a poster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our favourite stories.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Showing the project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put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(devorga) osib qo‘ymoq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put up</a:t>
            </a:r>
            <a:r>
              <a:rPr sz="1400" b="0">
                <a:solidFill>
                  <a:srgbClr val="5A6572"/>
                </a:solidFill>
                <a:latin typeface="Arial"/>
              </a:rPr>
              <a:t> our stories on the classroom wall.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 aloud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ovoz chiqarib o‘qimoq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stood up and </a:t>
            </a:r>
            <a:r>
              <a:rPr sz="1400" b="1">
                <a:solidFill>
                  <a:srgbClr val="5A6572"/>
                </a:solidFill>
                <a:latin typeface="Arial"/>
              </a:rPr>
              <a:t>read aloud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whole class.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taqdim 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Tomorrow we will </a:t>
            </a:r>
            <a:r>
              <a:rPr sz="1400" b="1">
                <a:solidFill>
                  <a:srgbClr val="5A6572"/>
                </a:solidFill>
                <a:latin typeface="Arial"/>
              </a:rPr>
              <a:t>present</a:t>
            </a:r>
            <a:r>
              <a:rPr sz="1400" b="0">
                <a:solidFill>
                  <a:srgbClr val="5A6572"/>
                </a:solidFill>
                <a:latin typeface="Arial"/>
              </a:rPr>
              <a:t> our projects to the parents.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vote for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ovoz bermoq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class </a:t>
            </a:r>
            <a:r>
              <a:rPr sz="1400" b="1">
                <a:solidFill>
                  <a:srgbClr val="5A6572"/>
                </a:solidFill>
                <a:latin typeface="Arial"/>
              </a:rPr>
              <a:t>voted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funniest story.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👏️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clap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qarsak chalmoq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clapped</a:t>
            </a:r>
            <a:r>
              <a:rPr sz="1400" b="0">
                <a:solidFill>
                  <a:srgbClr val="5A6572"/>
                </a:solidFill>
                <a:latin typeface="Arial"/>
              </a:rPr>
              <a:t> when Aziz finished his story.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GOAT THAT CAME TO SCHOOL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spring, on a sunny Monday morning, I was sitting in my English lesson with my friend Bobur. The windows were open because it was very hot.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First, we heard a strange noise outside. Then a white goat put its head through the window! 'Don't move!' our teacher said quietly.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Suddenly, the goat jumped into the classroom and started eating Bobur's homework. Everybody was laughing, and Bobur shouted, 'Stop! That's my project!'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GOAT THAT CAME TO SCHOOL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end, the school guard came and took the goat back to its farm. Bobur had to </a:t>
            </a:r>
            <a:r>
              <a:rPr sz="1600" b="1">
                <a:solidFill>
                  <a:srgbClr val="1E2A38"/>
                </a:solidFill>
                <a:latin typeface="Arial"/>
              </a:rPr>
              <a:t>copy out</a:t>
            </a:r>
            <a:r>
              <a:rPr sz="1600" b="0">
                <a:solidFill>
                  <a:srgbClr val="1E2A38"/>
                </a:solidFill>
                <a:latin typeface="Arial"/>
              </a:rPr>
              <a:t> his homework </a:t>
            </a:r>
            <a:r>
              <a:rPr sz="1600" b="1">
                <a:solidFill>
                  <a:srgbClr val="1E2A38"/>
                </a:solidFill>
                <a:latin typeface="Arial"/>
              </a:rPr>
              <a:t>neatly</a:t>
            </a:r>
            <a:r>
              <a:rPr sz="1600" b="0">
                <a:solidFill>
                  <a:srgbClr val="1E2A38"/>
                </a:solidFill>
                <a:latin typeface="Arial"/>
              </a:rPr>
              <a:t> again, but our class </a:t>
            </a:r>
            <a:r>
              <a:rPr sz="1600" b="1">
                <a:solidFill>
                  <a:srgbClr val="1E2A38"/>
                </a:solidFill>
                <a:latin typeface="Arial"/>
              </a:rPr>
              <a:t>voted for</a:t>
            </a:r>
            <a:r>
              <a:rPr sz="1600" b="0">
                <a:solidFill>
                  <a:srgbClr val="1E2A38"/>
                </a:solidFill>
                <a:latin typeface="Arial"/>
              </a:rPr>
              <a:t> this story as the funniest, and now it's on </a:t>
            </a:r>
            <a:r>
              <a:rPr sz="1600" b="1">
                <a:solidFill>
                  <a:srgbClr val="1E2A38"/>
                </a:solidFill>
                <a:latin typeface="Arial"/>
              </a:rPr>
              <a:t>a poster</a:t>
            </a:r>
            <a:r>
              <a:rPr sz="1600" b="0">
                <a:solidFill>
                  <a:srgbClr val="1E2A38"/>
                </a:solidFill>
                <a:latin typeface="Arial"/>
              </a:rPr>
              <a:t> on the classroom wall.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the story have a title? What is it?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paragraphs are there?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 example of the past continuous.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direct speech in the story.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were the windows open?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what do you need?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vaziyatni aytaman, siz kerakli so‘z yoki narsani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 want to stick the photo on the card.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 want to cut out the picture.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There is a wrong word in your draft.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Every sentence starts with …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class chooses the funniest story.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Topshirishdan oldin — beshta tekshiruv (p. 31 ex.3)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Sarlavha bormi?</a:t>
            </a:r>
            <a:r>
              <a:rPr sz="1800" b="0">
                <a:solidFill>
                  <a:srgbClr val="1E2A38"/>
                </a:solidFill>
                <a:latin typeface="Arial"/>
              </a:rPr>
              <a:t> Qisqa va qiziq bo‘lsin.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Kamida to‘rtta 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har biri planner’dagi bitta qatorga mos.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Past simple + past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 — fon (was/were + -ing) va voqea (-ed / noto‘g‘ri fe’l).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Ko‘chirma gap</a:t>
            </a:r>
            <a:r>
              <a:rPr sz="1800" b="0">
                <a:solidFill>
                  <a:srgbClr val="1E2A38"/>
                </a:solidFill>
                <a:latin typeface="Arial"/>
              </a:rPr>
              <a:t> — qo‘shtirnoq ichida: </a:t>
            </a:r>
            <a:r>
              <a:rPr sz="1800" b="1">
                <a:solidFill>
                  <a:srgbClr val="1E2A38"/>
                </a:solidFill>
                <a:latin typeface="Arial"/>
              </a:rPr>
              <a:t>'Don’t move!' the teacher said.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bilan kamida bitta sabab.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Taqdimotda aniq aytilishi kerak bo‘lgan so‘zlar: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punctuation /ˌpʌŋktʃuˈeɪʃn/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scissors /ˈsɪzəz/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neatly /ˈniːtli/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glue /ɡluː/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felt-tip pens /ˈfelt tɪp penz/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connected to /kəˈnektɪd tə/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read aloud /riːd əˈlaʊd/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piece of card /ə piːs əv kɑːd/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wrote it in pencil, so I can ________ out the mistake with my eraser.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Names of people and cities always start with a capital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need some ________ to cut out the photos for our poster.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story has ________ least four paragraphs.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'Help!' she shouted. — This is direct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the teacher has seen your story, write it again ________ mistakes.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Stick your story and your picture on a piece of c________.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Write your name at the b________ of the card.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Planner’ni juftingizga og‘zaki aytib bering — u «What happened next?» deb so‘raydi.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Qoralamani almashtiring: juftingiz beshta bandni va tinish belgilarini (a capital letter, a full stop, a comma) tekshirib, bitta tuzatish taklif qiladi.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Hikoyangizni taqdimot iboralari bilan taqdim eting: My story is called … It's a … story about 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final version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«toza nusxa»; </a:t>
            </a:r>
            <a:r>
              <a:rPr sz="1600" b="1">
                <a:solidFill>
                  <a:srgbClr val="1E2A38"/>
                </a:solidFill>
                <a:latin typeface="Arial"/>
              </a:rPr>
              <a:t>copy out</a:t>
            </a:r>
            <a:r>
              <a:rPr sz="1600" b="0">
                <a:solidFill>
                  <a:srgbClr val="1E2A38"/>
                </a:solidFill>
                <a:latin typeface="Arial"/>
              </a:rPr>
              <a:t> — qoralamani toza varaqqa ko‘chirib yozmoq.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direct speech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«ko‘chirma gap»: kimningdir aynan so‘zlari qo‘shtirnoq ichida.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glue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«yelim», </a:t>
            </a:r>
            <a:r>
              <a:rPr sz="1600" b="1">
                <a:solidFill>
                  <a:srgbClr val="1E2A38"/>
                </a:solidFill>
                <a:latin typeface="Arial"/>
              </a:rPr>
              <a:t>sticky tape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«skotch»; </a:t>
            </a:r>
            <a:r>
              <a:rPr sz="1600" b="1">
                <a:solidFill>
                  <a:srgbClr val="1E2A38"/>
                </a:solidFill>
                <a:latin typeface="Arial"/>
              </a:rPr>
              <a:t>scissors</a:t>
            </a:r>
            <a:r>
              <a:rPr sz="1600" b="0">
                <a:solidFill>
                  <a:srgbClr val="1E2A38"/>
                </a:solidFill>
                <a:latin typeface="Arial"/>
              </a:rPr>
              <a:t> doim ko‘plikda: </a:t>
            </a:r>
            <a:r>
              <a:rPr sz="1600" b="1">
                <a:solidFill>
                  <a:srgbClr val="1E2A38"/>
                </a:solidFill>
                <a:latin typeface="Arial"/>
              </a:rPr>
              <a:t>The scissors are</a:t>
            </a:r>
            <a:r>
              <a:rPr sz="1600" b="0">
                <a:solidFill>
                  <a:srgbClr val="1E2A38"/>
                </a:solidFill>
                <a:latin typeface="Arial"/>
              </a:rPr>
              <a:t> sharp.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put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«devorga osib qo‘ymoq»: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put up our projects on the wall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rub out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o‘chirg‘ich bilan o‘chirmoq; </a:t>
            </a:r>
            <a:r>
              <a:rPr sz="1600" b="1">
                <a:solidFill>
                  <a:srgbClr val="1E2A38"/>
                </a:solidFill>
                <a:latin typeface="Arial"/>
              </a:rPr>
              <a:t>cross out</a:t>
            </a:r>
            <a:r>
              <a:rPr sz="1600" b="0">
                <a:solidFill>
                  <a:srgbClr val="1E2A38"/>
                </a:solidFill>
                <a:latin typeface="Arial"/>
              </a:rPr>
              <a:t> — ustidan chizib tashlamoq.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Project: finish your story and add pictures — final version on a piece of card, your name at the bottom.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sozlar.com/vocab/cards/?set=grade8-lesson22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BRAHIM DJELLOUL · CC BY-SA 4.0 · https://commons.wikimedia.org/wiki/File:ATELIER_DE_DESSIN_A_TIMIMOUN_010.jpg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