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 a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Hikoya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 a 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3207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74723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Moonsun1981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the five parts of the model story in order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Compare it with the p.28 story and find the extra information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and underline examples of the five Language Lab features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opening paragraph of their own story using the past continuous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Work alone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o‘qing va beshta qismni (a–e) to‘g‘ri tartibga qo‘ying: Part 1 … Part 5.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p.28 dagi hikoya bilan solishtiring: qaysi bet? uzunroqmi yoki qisqaroq?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qaysi qahramon faqat shu hikoyada bor? Qanday qo‘shimcha ma’lumotlar bor?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600" b="0">
                <a:solidFill>
                  <a:srgbClr val="1E2A38"/>
                </a:solidFill>
                <a:latin typeface="Arial"/>
              </a:rPr>
              <a:t> — beshta qoidaning har biriga hikoyadan misol topib, tagiga chizing.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Part 1 b · Part 2 e · Part 3 a · Part 4 c · Part 5 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page 28 · 2 longer · 3 their mother (and the brother has a name — Greg)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 (4)</a:t>
            </a:r>
            <a:r>
              <a:rPr sz="1600" b="0">
                <a:solidFill>
                  <a:srgbClr val="1E2A38"/>
                </a:solidFill>
                <a:latin typeface="Arial"/>
              </a:rPr>
              <a:t>  the title · Saturday · it was raining · Greg's words · I fell off my chair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 (4)</a:t>
            </a:r>
            <a:r>
              <a:rPr sz="1600" b="0">
                <a:solidFill>
                  <a:srgbClr val="1E2A38"/>
                </a:solidFill>
                <a:latin typeface="Arial"/>
              </a:rPr>
              <a:t>  'Stop!' · what fell (chess, juice, phones) · Mum came in · they both stood there laughing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Lab 1–3</a:t>
            </a:r>
            <a:r>
              <a:rPr sz="1600" b="0">
                <a:solidFill>
                  <a:srgbClr val="1E2A38"/>
                </a:solidFill>
                <a:latin typeface="Arial"/>
              </a:rPr>
              <a:t>  A GAME, A JOKE AND A TERRIBLE MESS! · we were playing chess / I was still laughing · 'Stop!'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Lab 4–5</a:t>
            </a:r>
            <a:r>
              <a:rPr sz="1600" b="0">
                <a:solidFill>
                  <a:srgbClr val="1E2A38"/>
                </a:solidFill>
                <a:latin typeface="Arial"/>
              </a:rPr>
              <a:t>  because it was raining / because I was laughing so much · 'I heard a great joke …' / 'Stop!'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Parts of a story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sarlavha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Think of a short, funny </a:t>
            </a:r>
            <a:r>
              <a:rPr sz="1400" b="1">
                <a:solidFill>
                  <a:srgbClr val="5A6572"/>
                </a:solidFill>
                <a:latin typeface="Arial"/>
              </a:rPr>
              <a:t>title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your story.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quote marks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qo‘shtirnoq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Put the words people say in </a:t>
            </a:r>
            <a:r>
              <a:rPr sz="1400" b="1">
                <a:solidFill>
                  <a:srgbClr val="5A6572"/>
                </a:solidFill>
                <a:latin typeface="Arial"/>
              </a:rPr>
              <a:t>quote marks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beginning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boshlanishi, boshi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beginning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story, two boys are playing chess.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ending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yakuni, oxiri (hikoya, film)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didn’t like </a:t>
            </a:r>
            <a:r>
              <a:rPr sz="1400" b="1">
                <a:solidFill>
                  <a:srgbClr val="5A6572"/>
                </a:solidFill>
                <a:latin typeface="Arial"/>
              </a:rPr>
              <a:t>the ending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film — it was too sad.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Parts of a story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happy ending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baxtli yakun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Most children’s stories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happy ending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reader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o‘quvchi, kitobxon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good title makes </a:t>
            </a:r>
            <a:r>
              <a:rPr sz="1400" b="1">
                <a:solidFill>
                  <a:srgbClr val="5A6572"/>
                </a:solidFill>
                <a:latin typeface="Arial"/>
              </a:rPr>
              <a:t>the reader</a:t>
            </a:r>
            <a:r>
              <a:rPr sz="1400" b="0">
                <a:solidFill>
                  <a:srgbClr val="5A6572"/>
                </a:solidFill>
                <a:latin typeface="Arial"/>
              </a:rPr>
              <a:t> want to read the story.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extra information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qo‘shimcha ma’lumot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Add some </a:t>
            </a:r>
            <a:r>
              <a:rPr sz="1400" b="1">
                <a:solidFill>
                  <a:srgbClr val="5A6572"/>
                </a:solidFill>
                <a:latin typeface="Arial"/>
              </a:rPr>
              <a:t>extra information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weather and the place.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similar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o‘xshash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story is </a:t>
            </a:r>
            <a:r>
              <a:rPr sz="1400" b="1">
                <a:solidFill>
                  <a:srgbClr val="5A6572"/>
                </a:solidFill>
                <a:latin typeface="Arial"/>
              </a:rPr>
              <a:t>similar</a:t>
            </a:r>
            <a:r>
              <a:rPr sz="1400" b="0">
                <a:solidFill>
                  <a:srgbClr val="5A6572"/>
                </a:solidFill>
                <a:latin typeface="Arial"/>
              </a:rPr>
              <a:t> to yours — my cat broke a cup too.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game, a joke and a terrible mess (p. 30)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terrible mess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dahshatli tartibsizlik, ag‘dar-to‘ntar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birthday party, the kitchen was </a:t>
            </a:r>
            <a:r>
              <a:rPr sz="1400" b="1">
                <a:solidFill>
                  <a:srgbClr val="5A6572"/>
                </a:solidFill>
                <a:latin typeface="Arial"/>
              </a:rPr>
              <a:t>a terrible mess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outside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tashqarida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raining </a:t>
            </a:r>
            <a:r>
              <a:rPr sz="1400" b="1">
                <a:solidFill>
                  <a:srgbClr val="5A6572"/>
                </a:solidFill>
                <a:latin typeface="Arial"/>
              </a:rPr>
              <a:t>outside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played board games at home.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middle 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o‘rtasida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lights went out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middle of</a:t>
            </a:r>
            <a:r>
              <a:rPr sz="1400" b="0">
                <a:solidFill>
                  <a:srgbClr val="5A6572"/>
                </a:solidFill>
                <a:latin typeface="Arial"/>
              </a:rPr>
              <a:t> the film.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finish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tugatmoq, (aytib)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he </a:t>
            </a:r>
            <a:r>
              <a:rPr sz="1400" b="1">
                <a:solidFill>
                  <a:srgbClr val="5A6572"/>
                </a:solidFill>
                <a:latin typeface="Arial"/>
              </a:rPr>
              <a:t>finished</a:t>
            </a:r>
            <a:r>
              <a:rPr sz="1400" b="0">
                <a:solidFill>
                  <a:srgbClr val="5A6572"/>
                </a:solidFill>
                <a:latin typeface="Arial"/>
              </a:rPr>
              <a:t> telling the joke, we all laughed.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game, a joke and a terrible mess (p. 30)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🤭️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stop laughing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kulgidan to‘xtay olmaslik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film was so funny that I </a:t>
            </a:r>
            <a:r>
              <a:rPr sz="1400" b="1">
                <a:solidFill>
                  <a:srgbClr val="5A6572"/>
                </a:solidFill>
                <a:latin typeface="Arial"/>
              </a:rPr>
              <a:t>couldn’t stop laughing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off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(stul, velosiped)dan yiqilib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fell off</a:t>
            </a:r>
            <a:r>
              <a:rPr sz="1400" b="0">
                <a:solidFill>
                  <a:srgbClr val="5A6572"/>
                </a:solidFill>
                <a:latin typeface="Arial"/>
              </a:rPr>
              <a:t> his chair during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too 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kech, kech bo‘lib qolgan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ran to the bus stop, but it was </a:t>
            </a:r>
            <a:r>
              <a:rPr sz="1400" b="1">
                <a:solidFill>
                  <a:srgbClr val="5A6572"/>
                </a:solidFill>
                <a:latin typeface="Arial"/>
              </a:rPr>
              <a:t>too late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glass of orange juice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stakan apelsin sharbati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Would you like </a:t>
            </a:r>
            <a:r>
              <a:rPr sz="1400" b="1">
                <a:solidFill>
                  <a:srgbClr val="5A6572"/>
                </a:solidFill>
                <a:latin typeface="Arial"/>
              </a:rPr>
              <a:t>a glass of orange juice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your breakfast?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game, a joke and a terrible mess (p. 30)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kirib kelmoq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Mum </a:t>
            </a:r>
            <a:r>
              <a:rPr sz="1400" b="1">
                <a:solidFill>
                  <a:srgbClr val="5A6572"/>
                </a:solidFill>
                <a:latin typeface="Arial"/>
              </a:rPr>
              <a:t>came in</a:t>
            </a:r>
            <a:r>
              <a:rPr sz="1400" b="0">
                <a:solidFill>
                  <a:srgbClr val="5A6572"/>
                </a:solidFill>
                <a:latin typeface="Arial"/>
              </a:rPr>
              <a:t>, we were still playing on the floor.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still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hali ham, hamon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ten o’clock, but my brother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still</a:t>
            </a:r>
            <a:r>
              <a:rPr sz="1400" b="0">
                <a:solidFill>
                  <a:srgbClr val="5A6572"/>
                </a:solidFill>
                <a:latin typeface="Arial"/>
              </a:rPr>
              <a:t> sleeping.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stand there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(o‘sha yerda) turib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just </a:t>
            </a:r>
            <a:r>
              <a:rPr sz="1400" b="1">
                <a:solidFill>
                  <a:srgbClr val="5A6572"/>
                </a:solidFill>
                <a:latin typeface="Arial"/>
              </a:rPr>
              <a:t>stood there</a:t>
            </a:r>
            <a:r>
              <a:rPr sz="1400" b="0">
                <a:solidFill>
                  <a:srgbClr val="5A6572"/>
                </a:solidFill>
                <a:latin typeface="Arial"/>
              </a:rPr>
              <a:t> and didn’t know what to say.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Story linking words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1️⃣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avval, birinchidan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First</a:t>
            </a:r>
            <a:r>
              <a:rPr sz="1400" b="0">
                <a:solidFill>
                  <a:srgbClr val="5A6572"/>
                </a:solidFill>
                <a:latin typeface="Arial"/>
              </a:rPr>
              <a:t>, I opened the box very carefully.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2️⃣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keyin, so‘ngra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Then</a:t>
            </a:r>
            <a:r>
              <a:rPr sz="1400" b="0">
                <a:solidFill>
                  <a:srgbClr val="5A6572"/>
                </a:solidFill>
                <a:latin typeface="Arial"/>
              </a:rPr>
              <a:t> I saw a little kitten inside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3️⃣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after that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shundan keyin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After that</a:t>
            </a:r>
            <a:r>
              <a:rPr sz="1400" b="0">
                <a:solidFill>
                  <a:srgbClr val="5A6572"/>
                </a:solidFill>
                <a:latin typeface="Arial"/>
              </a:rPr>
              <a:t>, we took the kitten to the vet.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suddenly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to‘satdan, birdan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Suddenly</a:t>
            </a:r>
            <a:r>
              <a:rPr sz="1400" b="0">
                <a:solidFill>
                  <a:srgbClr val="5A6572"/>
                </a:solidFill>
                <a:latin typeface="Arial"/>
              </a:rPr>
              <a:t>, the lights went out and everybody screamed.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Story linking words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avvaliga, dastlab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first</a:t>
            </a:r>
            <a:r>
              <a:rPr sz="1400" b="0">
                <a:solidFill>
                  <a:srgbClr val="5A6572"/>
                </a:solidFill>
                <a:latin typeface="Arial"/>
              </a:rPr>
              <a:t>, I was scared, but then I started laughing.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keyinroq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Two hours </a:t>
            </a:r>
            <a:r>
              <a:rPr sz="1400" b="1">
                <a:solidFill>
                  <a:srgbClr val="5A6572"/>
                </a:solidFill>
                <a:latin typeface="Arial"/>
              </a:rPr>
              <a:t>later</a:t>
            </a:r>
            <a:r>
              <a:rPr sz="1400" b="0">
                <a:solidFill>
                  <a:srgbClr val="5A6572"/>
                </a:solidFill>
                <a:latin typeface="Arial"/>
              </a:rPr>
              <a:t>, Dad came home with a big pizza.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that moment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o‘sha paytda, shu payt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that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, the door opened and Grandma walked 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finally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nihoyat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looked everywhere and </a:t>
            </a:r>
            <a:r>
              <a:rPr sz="1400" b="1">
                <a:solidFill>
                  <a:srgbClr val="5A6572"/>
                </a:solidFill>
                <a:latin typeface="Arial"/>
              </a:rPr>
              <a:t>finally</a:t>
            </a:r>
            <a:r>
              <a:rPr sz="1400" b="0">
                <a:solidFill>
                  <a:srgbClr val="5A6572"/>
                </a:solidFill>
                <a:latin typeface="Arial"/>
              </a:rPr>
              <a:t> found the keys under the sofa.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Story linking words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oxir-oqibat, oxirida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end</a:t>
            </a:r>
            <a:r>
              <a:rPr sz="1400" b="0">
                <a:solidFill>
                  <a:srgbClr val="5A6572"/>
                </a:solidFill>
                <a:latin typeface="Arial"/>
              </a:rPr>
              <a:t>, everybody laughed and the evening was great.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luckily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xayriyatki, baxtimizga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glass fell on the floor. </a:t>
            </a:r>
            <a:r>
              <a:rPr sz="1400" b="1">
                <a:solidFill>
                  <a:srgbClr val="5A6572"/>
                </a:solidFill>
                <a:latin typeface="Arial"/>
              </a:rPr>
              <a:t>Luckily</a:t>
            </a:r>
            <a:r>
              <a:rPr sz="1400" b="0">
                <a:solidFill>
                  <a:srgbClr val="5A6572"/>
                </a:solidFill>
                <a:latin typeface="Arial"/>
              </a:rPr>
              <a:t>, it didn’t break.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next 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ertasi kuni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next day</a:t>
            </a:r>
            <a:r>
              <a:rPr sz="1400" b="0">
                <a:solidFill>
                  <a:srgbClr val="5A6572"/>
                </a:solidFill>
                <a:latin typeface="Arial"/>
              </a:rPr>
              <a:t>, we told the whole class about our adventure.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CAKE, THE CAT AND A BIG SURPRISE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Friday it was my grandmother's birthday. It was raining </a:t>
            </a:r>
            <a:r>
              <a:rPr sz="1600" b="1">
                <a:solidFill>
                  <a:srgbClr val="1E2A38"/>
                </a:solidFill>
                <a:latin typeface="Arial"/>
              </a:rPr>
              <a:t>outside</a:t>
            </a:r>
            <a:r>
              <a:rPr sz="1600" b="0">
                <a:solidFill>
                  <a:srgbClr val="1E2A38"/>
                </a:solidFill>
                <a:latin typeface="Arial"/>
              </a:rPr>
              <a:t>, so the whole family was at home. Mum was making a big chocolate cake and I was helping her.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First</a:t>
            </a:r>
            <a:r>
              <a:rPr sz="1600" b="0">
                <a:solidFill>
                  <a:srgbClr val="1E2A38"/>
                </a:solidFill>
                <a:latin typeface="Arial"/>
              </a:rPr>
              <a:t>, we put the cake on the kitchen table. </a:t>
            </a:r>
            <a:r>
              <a:rPr sz="1600" b="1">
                <a:solidFill>
                  <a:srgbClr val="1E2A38"/>
                </a:solidFill>
                <a:latin typeface="Arial"/>
              </a:rPr>
              <a:t>Then</a:t>
            </a:r>
            <a:r>
              <a:rPr sz="1600" b="0">
                <a:solidFill>
                  <a:srgbClr val="1E2A38"/>
                </a:solidFill>
                <a:latin typeface="Arial"/>
              </a:rPr>
              <a:t> Mum said, 'Watch the cake, please! Don't let the cat in!' and she went to answer the phone.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was sitting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middle of</a:t>
            </a:r>
            <a:r>
              <a:rPr sz="1600" b="0">
                <a:solidFill>
                  <a:srgbClr val="1E2A38"/>
                </a:solidFill>
                <a:latin typeface="Arial"/>
              </a:rPr>
              <a:t> the kitchen floor, reading a comic, when </a:t>
            </a:r>
            <a:r>
              <a:rPr sz="1600" b="1">
                <a:solidFill>
                  <a:srgbClr val="1E2A38"/>
                </a:solidFill>
                <a:latin typeface="Arial"/>
              </a:rPr>
              <a:t>suddenly</a:t>
            </a:r>
            <a:r>
              <a:rPr sz="1600" b="0">
                <a:solidFill>
                  <a:srgbClr val="1E2A38"/>
                </a:solidFill>
                <a:latin typeface="Arial"/>
              </a:rPr>
              <a:t> our cat, Momo, jumped onto the table. 'Stop!' I shouted, but it was </a:t>
            </a:r>
            <a:r>
              <a:rPr sz="1600" b="1">
                <a:solidFill>
                  <a:srgbClr val="1E2A38"/>
                </a:solidFill>
                <a:latin typeface="Arial"/>
              </a:rPr>
              <a:t>too late</a:t>
            </a:r>
            <a:r>
              <a:rPr sz="1600" b="0">
                <a:solidFill>
                  <a:srgbClr val="1E2A38"/>
                </a:solidFill>
                <a:latin typeface="Arial"/>
              </a:rPr>
              <a:t>. The cake fell on the floor. It was terrible!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CAKE, THE CAT AND A BIG SURPRISE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When Mum </a:t>
            </a:r>
            <a:r>
              <a:rPr sz="1600" b="1">
                <a:solidFill>
                  <a:srgbClr val="1E2A38"/>
                </a:solidFill>
                <a:latin typeface="Arial"/>
              </a:rPr>
              <a:t>came in</a:t>
            </a:r>
            <a:r>
              <a:rPr sz="1600" b="0">
                <a:solidFill>
                  <a:srgbClr val="1E2A38"/>
                </a:solidFill>
                <a:latin typeface="Arial"/>
              </a:rPr>
              <a:t>, we both just </a:t>
            </a:r>
            <a:r>
              <a:rPr sz="1600" b="1">
                <a:solidFill>
                  <a:srgbClr val="1E2A38"/>
                </a:solidFill>
                <a:latin typeface="Arial"/>
              </a:rPr>
              <a:t>stood there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end</a:t>
            </a:r>
            <a:r>
              <a:rPr sz="1600" b="0">
                <a:solidFill>
                  <a:srgbClr val="1E2A38"/>
                </a:solidFill>
                <a:latin typeface="Arial"/>
              </a:rPr>
              <a:t>, Grandma laughed because Momo had chocolate on his nose, and we bought a new cake from the shop.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was the family at home?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example of the past continuous.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an imperative in the story.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exact words the writer shouted?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Grandma laugh?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feature?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o‘qiyman, siz Language Lab dagi qaysi qoida ekanini ayting (1–5).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'Luckily, it didn't break!' she said.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 was raining outside.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TERRIBLE MESS IN THE KITCHEN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the end, we laughed because the cat had cake on its nose.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Come in and sit down! → 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Yaxshi hikoyaning beshta belgisi (Language Lab)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Sarlavha</a:t>
            </a:r>
            <a:r>
              <a:rPr sz="1800" b="0">
                <a:solidFill>
                  <a:srgbClr val="1E2A38"/>
                </a:solidFill>
                <a:latin typeface="Arial"/>
              </a:rPr>
              <a:t> — qisqa va qiziq: </a:t>
            </a:r>
            <a:r>
              <a:rPr sz="1800" b="1">
                <a:solidFill>
                  <a:srgbClr val="1E2A38"/>
                </a:solidFill>
                <a:latin typeface="Arial"/>
              </a:rPr>
              <a:t>The Cake, the Cat and a Big Surprise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Past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— fon: </a:t>
            </a:r>
            <a:r>
              <a:rPr sz="1800" b="1">
                <a:solidFill>
                  <a:srgbClr val="1E2A38"/>
                </a:solidFill>
                <a:latin typeface="Arial"/>
              </a:rPr>
              <a:t>It was raining</a:t>
            </a:r>
            <a:r>
              <a:rPr sz="1800" b="0">
                <a:solidFill>
                  <a:srgbClr val="1E2A38"/>
                </a:solidFill>
                <a:latin typeface="Arial"/>
              </a:rPr>
              <a:t>. Mum </a:t>
            </a:r>
            <a:r>
              <a:rPr sz="1800" b="1">
                <a:solidFill>
                  <a:srgbClr val="1E2A38"/>
                </a:solidFill>
                <a:latin typeface="Arial"/>
              </a:rPr>
              <a:t>was making</a:t>
            </a:r>
            <a:r>
              <a:rPr sz="1800" b="0">
                <a:solidFill>
                  <a:srgbClr val="1E2A38"/>
                </a:solidFill>
                <a:latin typeface="Arial"/>
              </a:rPr>
              <a:t> a cake. Voqea esa past simple: </a:t>
            </a:r>
            <a:r>
              <a:rPr sz="1800" b="1">
                <a:solidFill>
                  <a:srgbClr val="1E2A38"/>
                </a:solidFill>
                <a:latin typeface="Arial"/>
              </a:rPr>
              <a:t>The cat jumped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Imperative</a:t>
            </a:r>
            <a:r>
              <a:rPr sz="1800" b="0">
                <a:solidFill>
                  <a:srgbClr val="1E2A38"/>
                </a:solidFill>
                <a:latin typeface="Arial"/>
              </a:rPr>
              <a:t> — qahramon buyruq beradi: </a:t>
            </a:r>
            <a:r>
              <a:rPr sz="1800" b="1">
                <a:solidFill>
                  <a:srgbClr val="1E2A38"/>
                </a:solidFill>
                <a:latin typeface="Arial"/>
              </a:rPr>
              <a:t>'Don’t</a:t>
            </a:r>
            <a:r>
              <a:rPr sz="1800" b="0">
                <a:solidFill>
                  <a:srgbClr val="1E2A38"/>
                </a:solidFill>
                <a:latin typeface="Arial"/>
              </a:rPr>
              <a:t> let the cat in!'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— sabab: </a:t>
            </a:r>
            <a:r>
              <a:rPr sz="1800" b="1">
                <a:solidFill>
                  <a:srgbClr val="1E2A38"/>
                </a:solidFill>
                <a:latin typeface="Arial"/>
              </a:rPr>
              <a:t>Grandma laughed 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Qo‘shtirnoq</a:t>
            </a:r>
            <a:r>
              <a:rPr sz="1800" b="0">
                <a:solidFill>
                  <a:srgbClr val="1E2A38"/>
                </a:solidFill>
                <a:latin typeface="Arial"/>
              </a:rPr>
              <a:t> — aynan aytilgan so‘z: </a:t>
            </a:r>
            <a:r>
              <a:rPr sz="1800" b="1">
                <a:solidFill>
                  <a:srgbClr val="1E2A38"/>
                </a:solidFill>
                <a:latin typeface="Arial"/>
              </a:rPr>
              <a:t>'Stop!' I shouted.</a:t>
            </a:r>
            <a:r>
              <a:rPr sz="1800" b="0">
                <a:solidFill>
                  <a:srgbClr val="1E2A38"/>
                </a:solidFill>
                <a:latin typeface="Arial"/>
              </a:rPr>
              <a:t> Vergul va nuqta qo‘shtirnoq ICHIDA.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Kartadagi so‘zlar — urg‘u va talaffuz: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suddenly /ˈsʌdənli/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finally /ˈfaɪnəli/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luckily /ˈlʌkɪli/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quote marks /ˈkwəʊt mɑːks/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extra information /ˌekstrə ˌɪnfəˈmeɪʃn/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similar /ˈsɪmələ/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terrible mess /ə ˈterəbl mes/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the reader /ðə ˈriːdə/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-ly qo‘shilganda urg‘u o‘zgarmaydi: SUDden → SUDdenly, FInal → FInally, LUCKy → LUCKily.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friend told a joke and we couldn't ________ laughing for five minutes.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usually give a story a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use quote ________ to show what people said.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got to the cinema at nine, but it was too ________ — the film was over.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S________, there was a loud noise and everybody screamed.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my dad came ________, we were still playing.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'I was reading when the phone rang.' 'Was reading' is the past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fell off my bike. L________, I didn't hurt myself.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Juftlikda: p.28 dagi og‘zaki hikoya va p.30 dagi yozma hikoyaning uchta farqini ayting (the title, the ending, extra information).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20-darsdagi eslatmalaringizdan hikoyangizga sarlavha o‘ylab toping va juftingizga ayting.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Juftingizga birinchi xatboshini og‘zaki ayting: When? Where? Who? What were you doing?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(was/were + -ing) — hikoyaning FONI: «… qilayotgan edi».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fon ustida bo‘lgan VOQEA: </a:t>
            </a:r>
            <a:r>
              <a:rPr sz="1600" b="1">
                <a:solidFill>
                  <a:srgbClr val="1E2A38"/>
                </a:solidFill>
                <a:latin typeface="Arial"/>
              </a:rPr>
              <a:t>I was reading when the cat jumped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 the end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«oxir-oqibat»;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end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«oxirida» (joy/vaqt nuqtasi).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Inglizcha qo‘shtirnoq: </a:t>
            </a:r>
            <a:r>
              <a:rPr sz="1600" b="1">
                <a:solidFill>
                  <a:srgbClr val="1E2A38"/>
                </a:solidFill>
                <a:latin typeface="Arial"/>
              </a:rPr>
              <a:t>'Stop!'</a:t>
            </a:r>
            <a:r>
              <a:rPr sz="1600" b="0">
                <a:solidFill>
                  <a:srgbClr val="1E2A38"/>
                </a:solidFill>
                <a:latin typeface="Arial"/>
              </a:rPr>
              <a:t> yoki </a:t>
            </a:r>
            <a:r>
              <a:rPr sz="1600" b="1">
                <a:solidFill>
                  <a:srgbClr val="1E2A38"/>
                </a:solidFill>
                <a:latin typeface="Arial"/>
              </a:rPr>
              <a:t>“Stop!”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o‘zbekchadagi «…» o‘rniga.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At first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«avvaliga» (keyin vaziyat o‘zgaradi); </a:t>
            </a:r>
            <a:r>
              <a:rPr sz="1600" b="1">
                <a:solidFill>
                  <a:srgbClr val="1E2A38"/>
                </a:solidFill>
                <a:latin typeface="Arial"/>
              </a:rPr>
              <a:t>First,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«avval» (voqealar ketma-ketligida birinchi qadam).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story of 80–100 words: 'An unforgettable day'. Use a title, the past continuous, because and some direct speech.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sozlar.com/vocab/cards/?set=grade8-lesson21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Moonsun1981 · CC BY-SA 3.0 · https://commons.wikimedia.org/wiki/File:Az-Writing_boy_e-citizen.jpg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