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Plan Your 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Loyihani rejalashtirish: yozgi rasm tavsifi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Plan your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6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25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Enric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 few things that are happening in the summer picture (p. 31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Answer the ten questions with short notes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the planner for paragraphs 1–4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first two paragraphs of the description (ex. 4) and plan the town project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A1+, p. 31, ex.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The same shopping centre — but now it is summer. Describe a few things that are happening.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Namuna: </a:t>
            </a:r>
            <a:r>
              <a:rPr sz="1600" b="1">
                <a:solidFill>
                  <a:srgbClr val="1E2A38"/>
                </a:solidFill>
                <a:latin typeface="Arial"/>
              </a:rPr>
              <a:t>A man is carrying a girl on his shoulders.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is different from the winter picture on p. 30?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Find: a boy on a bike · a police officer · a baby in a pram · a man with something to read.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Say four sentences with </a:t>
            </a:r>
            <a:r>
              <a:rPr sz="1600" b="1">
                <a:solidFill>
                  <a:srgbClr val="1E2A38"/>
                </a:solidFill>
                <a:latin typeface="Arial"/>
              </a:rPr>
              <a:t>is / are + -ing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Planning a description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notes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qisqa qaydlar yozmoq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Before you start writing, </a:t>
            </a:r>
            <a:r>
              <a:rPr sz="1400" b="1">
                <a:solidFill>
                  <a:srgbClr val="5A6572"/>
                </a:solidFill>
                <a:latin typeface="Arial"/>
              </a:rPr>
              <a:t>make notes</a:t>
            </a:r>
            <a:r>
              <a:rPr sz="1400" b="0">
                <a:solidFill>
                  <a:srgbClr val="5A6572"/>
                </a:solidFill>
                <a:latin typeface="Arial"/>
              </a:rPr>
              <a:t> in your planner.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planner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reja jadvali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planner</a:t>
            </a:r>
            <a:r>
              <a:rPr sz="1400" b="0">
                <a:solidFill>
                  <a:srgbClr val="5A6572"/>
                </a:solidFill>
                <a:latin typeface="Arial"/>
              </a:rPr>
              <a:t> has got four parts, one for each paragraph.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description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tasvir, tavsif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is writing </a:t>
            </a:r>
            <a:r>
              <a:rPr sz="1400" b="1">
                <a:solidFill>
                  <a:srgbClr val="5A6572"/>
                </a:solidFill>
                <a:latin typeface="Arial"/>
              </a:rPr>
              <a:t>a description</a:t>
            </a:r>
            <a:r>
              <a:rPr sz="1400" b="0">
                <a:solidFill>
                  <a:srgbClr val="5A6572"/>
                </a:solidFill>
                <a:latin typeface="Arial"/>
              </a:rPr>
              <a:t> of a photo from her holiday.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🖼️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describe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tasvirlamoq, ta’riflamoq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describe</a:t>
            </a:r>
            <a:r>
              <a:rPr sz="1400" b="0">
                <a:solidFill>
                  <a:srgbClr val="5A6572"/>
                </a:solidFill>
                <a:latin typeface="Arial"/>
              </a:rPr>
              <a:t> the people in this picture?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The summer picture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☀️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sunny 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quyoshli kun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a sunny day</a:t>
            </a:r>
            <a:r>
              <a:rPr sz="1400" b="0">
                <a:solidFill>
                  <a:srgbClr val="5A6572"/>
                </a:solidFill>
                <a:latin typeface="Arial"/>
              </a:rPr>
              <a:t>, so lots of people are walking in the park.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summer clothes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yozgi kiyim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July everyone is wearing light </a:t>
            </a:r>
            <a:r>
              <a:rPr sz="1400" b="1">
                <a:solidFill>
                  <a:srgbClr val="5A6572"/>
                </a:solidFill>
                <a:latin typeface="Arial"/>
              </a:rPr>
              <a:t>summer clothes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🩳️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shorts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kalta shim, shorti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is wearing blue </a:t>
            </a:r>
            <a:r>
              <a:rPr sz="1400" b="1">
                <a:solidFill>
                  <a:srgbClr val="5A6572"/>
                </a:solidFill>
                <a:latin typeface="Arial"/>
              </a:rPr>
              <a:t>shorts</a:t>
            </a:r>
            <a:r>
              <a:rPr sz="1400" b="0">
                <a:solidFill>
                  <a:srgbClr val="5A6572"/>
                </a:solidFill>
                <a:latin typeface="Arial"/>
              </a:rPr>
              <a:t> and a white cap.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jeans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jinsi shim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girl in the shop is wearing </a:t>
            </a:r>
            <a:r>
              <a:rPr sz="1400" b="1">
                <a:solidFill>
                  <a:srgbClr val="5A6572"/>
                </a:solidFill>
                <a:latin typeface="Arial"/>
              </a:rPr>
              <a:t>jeans</a:t>
            </a:r>
            <a:r>
              <a:rPr sz="1400" b="0">
                <a:solidFill>
                  <a:srgbClr val="5A6572"/>
                </a:solidFill>
                <a:latin typeface="Arial"/>
              </a:rPr>
              <a:t> and a yellow top.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The summer picture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ko‘ylak (ayollar ko‘ylagi)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wearing a long green </a:t>
            </a:r>
            <a:r>
              <a:rPr sz="1400" b="1">
                <a:solidFill>
                  <a:srgbClr val="5A6572"/>
                </a:solidFill>
                <a:latin typeface="Arial"/>
              </a:rPr>
              <a:t>dress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wedding.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👚️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skirt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yubka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woman in </a:t>
            </a:r>
            <a:r>
              <a:rPr sz="1400" b="1">
                <a:solidFill>
                  <a:srgbClr val="5A6572"/>
                </a:solidFill>
                <a:latin typeface="Arial"/>
              </a:rPr>
              <a:t>a skirt</a:t>
            </a:r>
            <a:r>
              <a:rPr sz="1400" b="0">
                <a:solidFill>
                  <a:srgbClr val="5A6572"/>
                </a:solidFill>
                <a:latin typeface="Arial"/>
              </a:rPr>
              <a:t> is reading a magazine as she walks.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🩴️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sandals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sandal (yozgi oyoq kiyim)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feet are hot, so I’m wearing </a:t>
            </a:r>
            <a:r>
              <a:rPr sz="1400" b="1">
                <a:solidFill>
                  <a:srgbClr val="5A6572"/>
                </a:solidFill>
                <a:latin typeface="Arial"/>
              </a:rPr>
              <a:t>sandals</a:t>
            </a:r>
            <a:r>
              <a:rPr sz="1400" b="0">
                <a:solidFill>
                  <a:srgbClr val="5A6572"/>
                </a:solidFill>
                <a:latin typeface="Arial"/>
              </a:rPr>
              <a:t> today.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👮️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police officer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politsiyachi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 police officer</a:t>
            </a:r>
            <a:r>
              <a:rPr sz="1400" b="0">
                <a:solidFill>
                  <a:srgbClr val="5A6572"/>
                </a:solidFill>
                <a:latin typeface="Arial"/>
              </a:rPr>
              <a:t> is helping an old woman cross the road.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The summer picture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ride a bike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 haydamoq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Look! That girl is </a:t>
            </a:r>
            <a:r>
              <a:rPr sz="1400" b="1">
                <a:solidFill>
                  <a:srgbClr val="5A6572"/>
                </a:solidFill>
                <a:latin typeface="Arial"/>
              </a:rPr>
              <a:t>riding a bike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her little dog.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🍼️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push a pram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bolalar aravachasini itarmoq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is </a:t>
            </a:r>
            <a:r>
              <a:rPr sz="1400" b="1">
                <a:solidFill>
                  <a:srgbClr val="5A6572"/>
                </a:solidFill>
                <a:latin typeface="Arial"/>
              </a:rPr>
              <a:t>pushing a pram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walk and read at the same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yurib ketayotib o‘qimoq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man is </a:t>
            </a:r>
            <a:r>
              <a:rPr sz="1400" b="1">
                <a:solidFill>
                  <a:srgbClr val="5A6572"/>
                </a:solidFill>
                <a:latin typeface="Arial"/>
              </a:rPr>
              <a:t>walking and reading at the same time</a:t>
            </a:r>
            <a:r>
              <a:rPr sz="1400" b="0">
                <a:solidFill>
                  <a:srgbClr val="5A6572"/>
                </a:solidFill>
                <a:latin typeface="Arial"/>
              </a:rPr>
              <a:t>. Be careful!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outside the building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bino tashqarisida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Outside the building</a:t>
            </a:r>
            <a:r>
              <a:rPr sz="1400" b="0">
                <a:solidFill>
                  <a:srgbClr val="5A6572"/>
                </a:solidFill>
                <a:latin typeface="Arial"/>
              </a:rPr>
              <a:t>, some children are playing with a ball.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How do they feel?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excited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hayajonlangan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look </a:t>
            </a:r>
            <a:r>
              <a:rPr sz="1400" b="1">
                <a:solidFill>
                  <a:srgbClr val="5A6572"/>
                </a:solidFill>
                <a:latin typeface="Arial"/>
              </a:rPr>
              <a:t>excited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it’s the first day of the holidays.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worried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xavotirda, tashvishlangan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looks </a:t>
            </a:r>
            <a:r>
              <a:rPr sz="1400" b="1">
                <a:solidFill>
                  <a:srgbClr val="5A6572"/>
                </a:solidFill>
                <a:latin typeface="Arial"/>
              </a:rPr>
              <a:t>worried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my little brother is very late.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😮️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surprised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hayron qolgan, ajablangan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is </a:t>
            </a:r>
            <a:r>
              <a:rPr sz="1400" b="1">
                <a:solidFill>
                  <a:srgbClr val="5A6572"/>
                </a:solidFill>
                <a:latin typeface="Arial"/>
              </a:rPr>
              <a:t>surprised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there’s a cake with his name on it!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How do they feel?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scared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qo‘rqib ketgan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little girl is </a:t>
            </a:r>
            <a:r>
              <a:rPr sz="1400" b="1">
                <a:solidFill>
                  <a:srgbClr val="5A6572"/>
                </a:solidFill>
                <a:latin typeface="Arial"/>
              </a:rPr>
              <a:t>scared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big dog.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relaxed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xotirjam, bemalol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is sitting in the garden and he looks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relaxed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a hurry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shoshilib, shoshib turgan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Sorry, I can’t talk now — I’m </a:t>
            </a:r>
            <a:r>
              <a:rPr sz="1400" b="1">
                <a:solidFill>
                  <a:srgbClr val="5A6572"/>
                </a:solidFill>
                <a:latin typeface="Arial"/>
              </a:rPr>
              <a:t>in a hurry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Shopping in my town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bazaar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bozor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Sundays my family buys fruit at </a:t>
            </a:r>
            <a:r>
              <a:rPr sz="1400" b="1">
                <a:solidFill>
                  <a:srgbClr val="5A6572"/>
                </a:solidFill>
                <a:latin typeface="Arial"/>
              </a:rPr>
              <a:t>the bazaar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rasta, peshtaxta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man has </a:t>
            </a:r>
            <a:r>
              <a:rPr sz="1400" b="1">
                <a:solidFill>
                  <a:srgbClr val="5A6572"/>
                </a:solidFill>
                <a:latin typeface="Arial"/>
              </a:rPr>
              <a:t>a stall</a:t>
            </a:r>
            <a:r>
              <a:rPr sz="1400" b="0">
                <a:solidFill>
                  <a:srgbClr val="5A6572"/>
                </a:solidFill>
                <a:latin typeface="Arial"/>
              </a:rPr>
              <a:t> with fresh bread.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fresh fruit and vegetables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yangi uzilgan meva va sabzavotlar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buy </a:t>
            </a:r>
            <a:r>
              <a:rPr sz="1400" b="1">
                <a:solidFill>
                  <a:srgbClr val="5A6572"/>
                </a:solidFill>
                <a:latin typeface="Arial"/>
              </a:rPr>
              <a:t>fresh fruit and vegetables</a:t>
            </a:r>
            <a:r>
              <a:rPr sz="1400" b="0">
                <a:solidFill>
                  <a:srgbClr val="5A6572"/>
                </a:solidFill>
                <a:latin typeface="Arial"/>
              </a:rPr>
              <a:t> at our local market.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Shopping in my town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shopping street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savdo ko‘chasi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are lots of cafés on the main </a:t>
            </a:r>
            <a:r>
              <a:rPr sz="1400" b="1">
                <a:solidFill>
                  <a:srgbClr val="5A6572"/>
                </a:solidFill>
                <a:latin typeface="Arial"/>
              </a:rPr>
              <a:t>shopping street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café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kafe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 people are drinking tea at </a:t>
            </a:r>
            <a:r>
              <a:rPr sz="1400" b="1">
                <a:solidFill>
                  <a:srgbClr val="5A6572"/>
                </a:solidFill>
                <a:latin typeface="Arial"/>
              </a:rPr>
              <a:t>a café</a:t>
            </a:r>
            <a:r>
              <a:rPr sz="1400" b="0">
                <a:solidFill>
                  <a:srgbClr val="5A6572"/>
                </a:solidFill>
                <a:latin typeface="Arial"/>
              </a:rPr>
              <a:t> next to the supermarket.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caption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 osti yozuvi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Write </a:t>
            </a:r>
            <a:r>
              <a:rPr sz="1400" b="1">
                <a:solidFill>
                  <a:srgbClr val="5A6572"/>
                </a:solidFill>
                <a:latin typeface="Arial"/>
              </a:rPr>
              <a:t>a caption</a:t>
            </a:r>
            <a:r>
              <a:rPr sz="1400" b="0">
                <a:solidFill>
                  <a:srgbClr val="5A6572"/>
                </a:solidFill>
                <a:latin typeface="Arial"/>
              </a:rPr>
              <a:t> under each photo in your project.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31, ex. 2–3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First make notes (ex. 2), then put them in the planner (ex. 3).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answer questions 1–10 with short notes, not full sentences.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copy the planner: Paragraph 1–4 · Useful information · Your notes.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Use the sentence starters from p. 30: </a:t>
            </a:r>
            <a:r>
              <a:rPr sz="1600" b="1">
                <a:solidFill>
                  <a:srgbClr val="1E2A38"/>
                </a:solidFill>
                <a:latin typeface="Arial"/>
              </a:rPr>
              <a:t>This is a picture of … · Near the door, … · In the middle of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Do NOT copy the winter text — the summer picture is different!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TEACHER · ACCEPT OTHER GOOD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31, ex. 2 (possible notes)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1–2</a:t>
            </a:r>
            <a:r>
              <a:rPr sz="1600" b="0">
                <a:solidFill>
                  <a:srgbClr val="1E2A38"/>
                </a:solidFill>
                <a:latin typeface="Arial"/>
              </a:rPr>
              <a:t>  in a shopping centre · it’s sunny / hot; people are playing outside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3–5</a:t>
            </a:r>
            <a:r>
              <a:rPr sz="1600" b="0">
                <a:solidFill>
                  <a:srgbClr val="1E2A38"/>
                </a:solidFill>
                <a:latin typeface="Arial"/>
              </a:rPr>
              <a:t>  a man in the middle · carrying a girl on his shoulders · happy, having fun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6–8</a:t>
            </a:r>
            <a:r>
              <a:rPr sz="1600" b="0">
                <a:solidFill>
                  <a:srgbClr val="1E2A38"/>
                </a:solidFill>
                <a:latin typeface="Arial"/>
              </a:rPr>
              <a:t>  a boy on a bike, a police officer behind him · riding / running after him · excited / angry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9–10</a:t>
            </a:r>
            <a:r>
              <a:rPr sz="1600" b="0">
                <a:solidFill>
                  <a:srgbClr val="1E2A38"/>
                </a:solidFill>
                <a:latin typeface="Arial"/>
              </a:rPr>
              <a:t>  going in and out of the shops, shopping, talking · relaxed, enjoying themselves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From notes to sentences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Qayd — </a:t>
            </a:r>
            <a:r>
              <a:rPr sz="1800" b="1">
                <a:solidFill>
                  <a:srgbClr val="1E2A38"/>
                </a:solidFill>
                <a:latin typeface="Arial"/>
              </a:rPr>
              <a:t>qisqa</a:t>
            </a:r>
            <a:r>
              <a:rPr sz="1800" b="0">
                <a:solidFill>
                  <a:srgbClr val="1E2A38"/>
                </a:solidFill>
                <a:latin typeface="Arial"/>
              </a:rPr>
              <a:t>, gap emas: </a:t>
            </a:r>
            <a:r>
              <a:rPr sz="1800" b="1">
                <a:solidFill>
                  <a:srgbClr val="1E2A38"/>
                </a:solidFill>
                <a:latin typeface="Arial"/>
              </a:rPr>
              <a:t>shopping centre · sunny · summer clothes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Qaydni gapga aylantiring: </a:t>
            </a:r>
            <a:r>
              <a:rPr sz="1800" b="1">
                <a:solidFill>
                  <a:srgbClr val="1E2A38"/>
                </a:solidFill>
                <a:latin typeface="Arial"/>
              </a:rPr>
              <a:t>sunny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It’s a sunny day</a:t>
            </a:r>
            <a:r>
              <a:rPr sz="1800" b="0">
                <a:solidFill>
                  <a:srgbClr val="1E2A38"/>
                </a:solidFill>
                <a:latin typeface="Arial"/>
              </a:rPr>
              <a:t> outside.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Harakat —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boy — bike</a:t>
            </a:r>
            <a:r>
              <a:rPr sz="1800" b="0">
                <a:solidFill>
                  <a:srgbClr val="1E2A38"/>
                </a:solidFill>
                <a:latin typeface="Arial"/>
              </a:rPr>
              <a:t> → </a:t>
            </a:r>
            <a:r>
              <a:rPr sz="1800" b="1">
                <a:solidFill>
                  <a:srgbClr val="1E2A38"/>
                </a:solidFill>
                <a:latin typeface="Arial"/>
              </a:rPr>
              <a:t>A boy is riding</a:t>
            </a:r>
            <a:r>
              <a:rPr sz="1800" b="0">
                <a:solidFill>
                  <a:srgbClr val="1E2A38"/>
                </a:solidFill>
                <a:latin typeface="Arial"/>
              </a:rPr>
              <a:t> a bike.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His-tuyg‘u — </a:t>
            </a:r>
            <a:r>
              <a:rPr sz="1800" b="1">
                <a:solidFill>
                  <a:srgbClr val="1E2A38"/>
                </a:solidFill>
                <a:latin typeface="Arial"/>
              </a:rPr>
              <a:t>I think</a:t>
            </a:r>
            <a:r>
              <a:rPr sz="1800" b="0">
                <a:solidFill>
                  <a:srgbClr val="1E2A38"/>
                </a:solidFill>
                <a:latin typeface="Arial"/>
              </a:rPr>
              <a:t> / </a:t>
            </a:r>
            <a:r>
              <a:rPr sz="1800" b="1">
                <a:solidFill>
                  <a:srgbClr val="1E2A38"/>
                </a:solidFill>
                <a:latin typeface="Arial"/>
              </a:rPr>
              <a:t>looks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I think he’s excited</a:t>
            </a:r>
            <a:r>
              <a:rPr sz="1800" b="0">
                <a:solidFill>
                  <a:srgbClr val="1E2A38"/>
                </a:solidFill>
                <a:latin typeface="Arial"/>
              </a:rPr>
              <a:t>. She </a:t>
            </a:r>
            <a:r>
              <a:rPr sz="1800" b="1">
                <a:solidFill>
                  <a:srgbClr val="1E2A38"/>
                </a:solidFill>
                <a:latin typeface="Arial"/>
              </a:rPr>
              <a:t>looks worried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Har xatboshi — </a:t>
            </a:r>
            <a:r>
              <a:rPr sz="1800" b="1">
                <a:solidFill>
                  <a:srgbClr val="1E2A38"/>
                </a:solidFill>
                <a:latin typeface="Arial"/>
              </a:rPr>
              <a:t>bitta vazifa</a:t>
            </a:r>
            <a:r>
              <a:rPr sz="1800" b="0">
                <a:solidFill>
                  <a:srgbClr val="1E2A38"/>
                </a:solidFill>
                <a:latin typeface="Arial"/>
              </a:rPr>
              <a:t> (Planner: Paragraph 1–4).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Plan your description — the planner (p. 31 ex. 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1:</a:t>
            </a:r>
            <a:r>
              <a:rPr sz="1700" b="0">
                <a:solidFill>
                  <a:srgbClr val="1E2A38"/>
                </a:solidFill>
                <a:latin typeface="Arial"/>
              </a:rPr>
              <a:t> This is a picture of … · It’s … outside · people are wearing … · I think it’s a … day.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2:</a:t>
            </a:r>
            <a:r>
              <a:rPr sz="1700" b="0">
                <a:solidFill>
                  <a:srgbClr val="1E2A38"/>
                </a:solidFill>
                <a:latin typeface="Arial"/>
              </a:rPr>
              <a:t> Near the door, … · Next to them, … · I think 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3:</a:t>
            </a:r>
            <a:r>
              <a:rPr sz="1700" b="0">
                <a:solidFill>
                  <a:srgbClr val="1E2A38"/>
                </a:solidFill>
                <a:latin typeface="Arial"/>
              </a:rPr>
              <a:t> In the middle of the shopping centre, … · It looks … · In front of them, there’s a 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Paragraph 4:</a:t>
            </a:r>
            <a:r>
              <a:rPr sz="1700" b="0">
                <a:solidFill>
                  <a:srgbClr val="1E2A38"/>
                </a:solidFill>
                <a:latin typeface="Arial"/>
              </a:rPr>
              <a:t> Everyone’s … · They’re buying … · It looks like …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Feelings ending in -ed: three different sounds /d/, /t/, /ɪd/ — then two tricky nouns.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worried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/ˈwʌrid/ — /d/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surprised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/səˈpraɪzd/ — /d/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scared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/skeəd/ — /d/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relaxed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/rɪˈlækst/ — /t/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excited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/ɪkˈsaɪtɪd/ — /ɪd/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bazaar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 bəˈzɑː/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café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 ˈkæfeɪ/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Only -t or -d before -ed gives an extra syllable: ex-ci-ted, but re-laxed.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 at the picture first and make short ________ in your planner. (n…)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Read my ________ of the summer picture — it’s got four paragraphs. (d…)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It’s very hot today, so I’m wearing ________ on my feet. (sa…)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 at the photo and ________ what the people are doing. (d…)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It’s hot, so people are wearing ________ clothes. (s…)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boy is ________ a bike in the shopping centre! (ride)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police ________ is running after him. (o…)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woman is ________ a pram next to the shop. (push)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man looks ________ — he’s late for work. (w…)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Under each photo, write a short ________ — one sentence about it. (c…)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and answer the ten questions from ex. 2 about the summer picture. Answer with notes first, then with a full sentence.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Compare your planners: read your paragraph 2 notes; your partner finds the people in the picture.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Project talk: tell your partner two places in our town where people go shopping and what you can buy there.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Shopping in my town (a model project)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Photo 1. This is the </a:t>
            </a:r>
            <a:r>
              <a:rPr sz="1600" b="1">
                <a:solidFill>
                  <a:srgbClr val="1E2A38"/>
                </a:solidFill>
                <a:latin typeface="Arial"/>
              </a:rPr>
              <a:t>bazaar</a:t>
            </a:r>
            <a:r>
              <a:rPr sz="1600" b="0">
                <a:solidFill>
                  <a:srgbClr val="1E2A38"/>
                </a:solidFill>
                <a:latin typeface="Arial"/>
              </a:rPr>
              <a:t> in my town. It’s open every day, but on Sunday mornings there are lots of people. My family usually comes here at nine o’clock.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Photo 2. Here you can buy </a:t>
            </a:r>
            <a:r>
              <a:rPr sz="1600" b="1">
                <a:solidFill>
                  <a:srgbClr val="1E2A38"/>
                </a:solidFill>
                <a:latin typeface="Arial"/>
              </a:rPr>
              <a:t>fresh fruit and vegetables</a:t>
            </a:r>
            <a:r>
              <a:rPr sz="1600" b="0">
                <a:solidFill>
                  <a:srgbClr val="1E2A38"/>
                </a:solidFill>
                <a:latin typeface="Arial"/>
              </a:rPr>
              <a:t>. In this photo, my mum is buying tomatoes and apples. The man at the </a:t>
            </a:r>
            <a:r>
              <a:rPr sz="1600" b="1">
                <a:solidFill>
                  <a:srgbClr val="1E2A38"/>
                </a:solidFill>
                <a:latin typeface="Arial"/>
              </a:rPr>
              <a:t>stall</a:t>
            </a:r>
            <a:r>
              <a:rPr sz="1600" b="0">
                <a:solidFill>
                  <a:srgbClr val="1E2A38"/>
                </a:solidFill>
                <a:latin typeface="Arial"/>
              </a:rPr>
              <a:t> is smiling — I think he’s happy because she’s buying a lot!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Photo 3. This is our main </a:t>
            </a:r>
            <a:r>
              <a:rPr sz="1600" b="1">
                <a:solidFill>
                  <a:srgbClr val="1E2A38"/>
                </a:solidFill>
                <a:latin typeface="Arial"/>
              </a:rPr>
              <a:t>shopping street</a:t>
            </a:r>
            <a:r>
              <a:rPr sz="1600" b="0">
                <a:solidFill>
                  <a:srgbClr val="1E2A38"/>
                </a:solidFill>
                <a:latin typeface="Arial"/>
              </a:rPr>
              <a:t>. There’s a big supermarket, two clothes shops and a bookshop. In this photo, it’s </a:t>
            </a:r>
            <a:r>
              <a:rPr sz="1600" b="1">
                <a:solidFill>
                  <a:srgbClr val="1E2A38"/>
                </a:solidFill>
                <a:latin typeface="Arial"/>
              </a:rPr>
              <a:t>a sunny day</a:t>
            </a:r>
            <a:r>
              <a:rPr sz="1600" b="0">
                <a:solidFill>
                  <a:srgbClr val="1E2A38"/>
                </a:solidFill>
                <a:latin typeface="Arial"/>
              </a:rPr>
              <a:t> and people are wearing </a:t>
            </a:r>
            <a:r>
              <a:rPr sz="1600" b="1">
                <a:solidFill>
                  <a:srgbClr val="1E2A38"/>
                </a:solidFill>
                <a:latin typeface="Arial"/>
              </a:rPr>
              <a:t>summer clothes</a:t>
            </a:r>
            <a:r>
              <a:rPr sz="1600" b="0">
                <a:solidFill>
                  <a:srgbClr val="1E2A38"/>
                </a:solidFill>
                <a:latin typeface="Arial"/>
              </a:rPr>
              <a:t>. My brother is </a:t>
            </a:r>
            <a:r>
              <a:rPr sz="1600" b="1">
                <a:solidFill>
                  <a:srgbClr val="1E2A38"/>
                </a:solidFill>
                <a:latin typeface="Arial"/>
              </a:rPr>
              <a:t>in a hurry</a:t>
            </a:r>
            <a:r>
              <a:rPr sz="1600" b="0">
                <a:solidFill>
                  <a:srgbClr val="1E2A38"/>
                </a:solidFill>
                <a:latin typeface="Arial"/>
              </a:rPr>
              <a:t> because he wants an ice cream!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Shopping in my town (a model project)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Photo 4. Next to the supermarket there’s a small </a:t>
            </a:r>
            <a:r>
              <a:rPr sz="1600" b="1">
                <a:solidFill>
                  <a:srgbClr val="1E2A38"/>
                </a:solidFill>
                <a:latin typeface="Arial"/>
              </a:rPr>
              <a:t>café</a:t>
            </a:r>
            <a:r>
              <a:rPr sz="1600" b="0">
                <a:solidFill>
                  <a:srgbClr val="1E2A38"/>
                </a:solidFill>
                <a:latin typeface="Arial"/>
              </a:rPr>
              <a:t>. Some people are drinking tea and they look very </a:t>
            </a:r>
            <a:r>
              <a:rPr sz="1600" b="1">
                <a:solidFill>
                  <a:srgbClr val="1E2A38"/>
                </a:solidFill>
                <a:latin typeface="Arial"/>
              </a:rPr>
              <a:t>relaxed</a:t>
            </a:r>
            <a:r>
              <a:rPr sz="1600" b="0">
                <a:solidFill>
                  <a:srgbClr val="1E2A38"/>
                </a:solidFill>
                <a:latin typeface="Arial"/>
              </a:rPr>
              <a:t>. I like shopping in my town because everything is near my house. — Diyora,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are there lots of people at the bazaar?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Diyora’s mum buying in photo 2?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Diyora think the man at the stall is happy?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her brother in a hurry?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Diyora like shopping in her town?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notes to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qaydni aytaman, siz uni to‘liq gapga aylantirasiz.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sunny → It’s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boy — bike → A boy is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police officer — running →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woman — pram → 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people — café — relaxed → Some people are 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Qayd (notes)</a:t>
            </a:r>
            <a:r>
              <a:rPr sz="1600" b="0">
                <a:solidFill>
                  <a:srgbClr val="1E2A38"/>
                </a:solidFill>
                <a:latin typeface="Arial"/>
              </a:rPr>
              <a:t> — qisqa so‘zlar: </a:t>
            </a:r>
            <a:r>
              <a:rPr sz="1600" b="1">
                <a:solidFill>
                  <a:srgbClr val="1E2A38"/>
                </a:solidFill>
                <a:latin typeface="Arial"/>
              </a:rPr>
              <a:t>sunny, summer clothes</a:t>
            </a:r>
            <a:r>
              <a:rPr sz="1600" b="0">
                <a:solidFill>
                  <a:srgbClr val="1E2A38"/>
                </a:solidFill>
                <a:latin typeface="Arial"/>
              </a:rPr>
              <a:t>. Matnda esa to‘liq gap yoziladi.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-ed</a:t>
            </a:r>
            <a:r>
              <a:rPr sz="1600" b="0">
                <a:solidFill>
                  <a:srgbClr val="1E2A38"/>
                </a:solidFill>
                <a:latin typeface="Arial"/>
              </a:rPr>
              <a:t> sifatlar odamning his-tuyg‘usini bildiradi: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excited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«hayajondaman»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I’m exciting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look + sifat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She looks worried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«xavotirda ko‘rinadi».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 bazaar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«bozor»; </a:t>
            </a:r>
            <a:r>
              <a:rPr sz="1600" b="1">
                <a:solidFill>
                  <a:srgbClr val="1E2A38"/>
                </a:solidFill>
                <a:latin typeface="Arial"/>
              </a:rPr>
              <a:t>a stall</a:t>
            </a:r>
            <a:r>
              <a:rPr sz="1600" b="0">
                <a:solidFill>
                  <a:srgbClr val="1E2A38"/>
                </a:solidFill>
                <a:latin typeface="Arial"/>
              </a:rPr>
              <a:t> — bozordagi «rasta, peshtaxta».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Loyihada har rasm ostiga </a:t>
            </a:r>
            <a:r>
              <a:rPr sz="1600" b="1">
                <a:solidFill>
                  <a:srgbClr val="1E2A38"/>
                </a:solidFill>
                <a:latin typeface="Arial"/>
              </a:rPr>
              <a:t>caption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bir gaplik izoh yozing: </a:t>
            </a:r>
            <a:r>
              <a:rPr sz="1600" b="1">
                <a:solidFill>
                  <a:srgbClr val="1E2A38"/>
                </a:solidFill>
                <a:latin typeface="Arial"/>
              </a:rPr>
              <a:t>My mum is buying apples.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Project (kalendar reja): 8–10 sentences and pictures about shopping in your town — use the model on the lesson page.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Finish your description of the summer picture (p. 31 ex. 4), paragraphs 3–4.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28 items with the flashcards: sozlar.com/vocab/cards/?set=grade7-lesson21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Enric · CC BY-SA 4.0 · https://commons.wikimedia.org/wiki/File:084_Eski_Juva_Bozori,_mercat_de_Chorsu_(Taixkent),_parada_de_verdures,_pastanagues.jpg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