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Vocabulary Builder: Free Time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Bo‘sh vaqt mashg‘ulotlari: go, do, play; vaqt haqida iboralar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Vocabulary builder: Free time activities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999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226457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Trougnouf (Benoit Brummer) · CC BY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Sort fourteen activities under go, do and play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Correct the wrong verb in six sentences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six time idioms and say what they mean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definitions with phrasal verbs with down (ex. 4) and money words (ex. 5)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p. 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Vocabulary builder. Books open, word list closed — try alone first.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Match 14 free time activities with go, do or play.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Tick (✓) the correct verbs; rewrite the wrong ones.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Idioms: time. Match 1–6 with a–f. What do the idioms mean?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Phrasal verbs with down: complete the five definitions.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Magic metaphors: valuable · save · spend · waste.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27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 go</a:t>
            </a:r>
            <a:r>
              <a:rPr sz="1600" b="0">
                <a:solidFill>
                  <a:srgbClr val="1E2A38"/>
                </a:solidFill>
                <a:latin typeface="Arial"/>
              </a:rPr>
              <a:t>: camping, horse-riding, swimming, skiing, fishing, canoeing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 do</a:t>
            </a:r>
            <a:r>
              <a:rPr sz="1600" b="0">
                <a:solidFill>
                  <a:srgbClr val="1E2A38"/>
                </a:solidFill>
                <a:latin typeface="Arial"/>
              </a:rPr>
              <a:t>: ballet, karate, judo, gymnastics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 play</a:t>
            </a:r>
            <a:r>
              <a:rPr sz="1600" b="0">
                <a:solidFill>
                  <a:srgbClr val="1E2A38"/>
                </a:solidFill>
                <a:latin typeface="Arial"/>
              </a:rPr>
              <a:t>: basketball, video games, volleyball, the piano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doing · 2 correct · 3 correct · 4 playing · 5 do · 6 go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c · 2 e · 3 f · 4 a · 5 b · 6 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turn down · 2 look down on · 3 come down with · 4 puts … down · 5 gets you down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27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 1 save · 2 wasting · 3 spend · 4 valuable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go, do or play? — three rules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•  </a:t>
            </a:r>
            <a:r>
              <a:rPr sz="1600" b="1">
                <a:solidFill>
                  <a:srgbClr val="1E2A38"/>
                </a:solidFill>
                <a:latin typeface="Arial"/>
              </a:rPr>
              <a:t>go</a:t>
            </a:r>
            <a:r>
              <a:rPr sz="1600" b="0">
                <a:solidFill>
                  <a:srgbClr val="1E2A38"/>
                </a:solidFill>
                <a:latin typeface="Arial"/>
              </a:rPr>
              <a:t> + </a:t>
            </a:r>
            <a:r>
              <a:rPr sz="1600" b="1">
                <a:solidFill>
                  <a:srgbClr val="1E2A38"/>
                </a:solidFill>
                <a:latin typeface="Arial"/>
              </a:rPr>
              <a:t>-ing</a:t>
            </a:r>
            <a:r>
              <a:rPr sz="1600" b="0">
                <a:solidFill>
                  <a:srgbClr val="1E2A38"/>
                </a:solidFill>
                <a:latin typeface="Arial"/>
              </a:rPr>
              <a:t> faoliyat: </a:t>
            </a:r>
            <a:r>
              <a:rPr sz="1600" b="1">
                <a:solidFill>
                  <a:srgbClr val="1E2A38"/>
                </a:solidFill>
                <a:latin typeface="Arial"/>
              </a:rPr>
              <a:t>go swimming, go skiing, go camping, go fishing, go horse-riding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•  </a:t>
            </a:r>
            <a:r>
              <a:rPr sz="1600" b="1">
                <a:solidFill>
                  <a:srgbClr val="1E2A38"/>
                </a:solidFill>
                <a:latin typeface="Arial"/>
              </a:rPr>
              <a:t>play</a:t>
            </a:r>
            <a:r>
              <a:rPr sz="1600" b="0">
                <a:solidFill>
                  <a:srgbClr val="1E2A38"/>
                </a:solidFill>
                <a:latin typeface="Arial"/>
              </a:rPr>
              <a:t> + jamoaviy va to‘p o‘yinlari, o‘yinlar, cholg‘u: </a:t>
            </a:r>
            <a:r>
              <a:rPr sz="1600" b="1">
                <a:solidFill>
                  <a:srgbClr val="1E2A38"/>
                </a:solidFill>
                <a:latin typeface="Arial"/>
              </a:rPr>
              <a:t>play volleyball, play chess, play video games, play the</a:t>
            </a:r>
            <a:r>
              <a:rPr sz="1600" b="0">
                <a:solidFill>
                  <a:srgbClr val="1E2A38"/>
                </a:solidFill>
                <a:latin typeface="Arial"/>
              </a:rPr>
              <a:t> piano.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•  </a:t>
            </a:r>
            <a:r>
              <a:rPr sz="1600" b="1">
                <a:solidFill>
                  <a:srgbClr val="1E2A38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 + yakka sport / mashg‘ulot (-ing bilan tugamaydi): </a:t>
            </a:r>
            <a:r>
              <a:rPr sz="1600" b="1">
                <a:solidFill>
                  <a:srgbClr val="1E2A38"/>
                </a:solidFill>
                <a:latin typeface="Arial"/>
              </a:rPr>
              <a:t>do ballet, do karate, do judo, do gymnastics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•  </a:t>
            </a:r>
            <a:r>
              <a:rPr sz="1600" b="1">
                <a:solidFill>
                  <a:srgbClr val="1E2A38"/>
                </a:solidFill>
                <a:latin typeface="Arial"/>
              </a:rPr>
              <a:t>on time</a:t>
            </a:r>
            <a:r>
              <a:rPr sz="1600" b="0">
                <a:solidFill>
                  <a:srgbClr val="1E2A38"/>
                </a:solidFill>
                <a:latin typeface="Arial"/>
              </a:rPr>
              <a:t> = belgilangan vaqtda; </a:t>
            </a:r>
            <a:r>
              <a:rPr sz="1600" b="1">
                <a:solidFill>
                  <a:srgbClr val="1E2A38"/>
                </a:solidFill>
                <a:latin typeface="Arial"/>
              </a:rPr>
              <a:t>in time</a:t>
            </a:r>
            <a:r>
              <a:rPr sz="1600" b="0">
                <a:solidFill>
                  <a:srgbClr val="1E2A38"/>
                </a:solidFill>
                <a:latin typeface="Arial"/>
              </a:rPr>
              <a:t> = ulgurib, kech qolmasdan (</a:t>
            </a:r>
            <a:r>
              <a:rPr sz="1600" b="1">
                <a:solidFill>
                  <a:srgbClr val="1E2A38"/>
                </a:solidFill>
                <a:latin typeface="Arial"/>
              </a:rPr>
              <a:t>just in time to see…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•  </a:t>
            </a:r>
            <a:r>
              <a:rPr sz="1600" b="1">
                <a:solidFill>
                  <a:srgbClr val="1E2A38"/>
                </a:solidFill>
                <a:latin typeface="Arial"/>
              </a:rPr>
              <a:t>down</a:t>
            </a:r>
            <a:r>
              <a:rPr sz="1600" b="0">
                <a:solidFill>
                  <a:srgbClr val="1E2A38"/>
                </a:solidFill>
                <a:latin typeface="Arial"/>
              </a:rPr>
              <a:t> bilan frazal fe’llar ko‘pincha salbiy: </a:t>
            </a:r>
            <a:r>
              <a:rPr sz="1600" b="1">
                <a:solidFill>
                  <a:srgbClr val="1E2A38"/>
                </a:solidFill>
                <a:latin typeface="Arial"/>
              </a:rPr>
              <a:t>turn down, look down on, get sb down, let sb down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•  </a:t>
            </a:r>
            <a:r>
              <a:rPr sz="1600" b="0">
                <a:solidFill>
                  <a:srgbClr val="1E2A38"/>
                </a:solidFill>
                <a:latin typeface="Arial"/>
              </a:rPr>
              <a:t>Ingliz tilida vaqt — pul (</a:t>
            </a:r>
            <a:r>
              <a:rPr sz="1600" b="1">
                <a:solidFill>
                  <a:srgbClr val="1E2A38"/>
                </a:solidFill>
                <a:latin typeface="Arial"/>
              </a:rPr>
              <a:t>Time is money.</a:t>
            </a:r>
            <a:r>
              <a:rPr sz="1600" b="0">
                <a:solidFill>
                  <a:srgbClr val="1E2A38"/>
                </a:solidFill>
                <a:latin typeface="Arial"/>
              </a:rPr>
              <a:t>): </a:t>
            </a:r>
            <a:r>
              <a:rPr sz="1600" b="1">
                <a:solidFill>
                  <a:srgbClr val="1E2A38"/>
                </a:solidFill>
                <a:latin typeface="Arial"/>
              </a:rPr>
              <a:t>spend time, waste time, run out of time</a:t>
            </a:r>
            <a:r>
              <a:rPr sz="1600" b="0">
                <a:solidFill>
                  <a:srgbClr val="1E2A38"/>
                </a:solidFill>
                <a:latin typeface="Arial"/>
              </a:rPr>
              <a:t>; kitobda (ex.5) yana </a:t>
            </a:r>
            <a:r>
              <a:rPr sz="1600" b="1">
                <a:solidFill>
                  <a:srgbClr val="1E2A38"/>
                </a:solidFill>
                <a:latin typeface="Arial"/>
              </a:rPr>
              <a:t>save time, valuable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go, do or play?  (1/4)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camping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chodirda dam olishga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go camping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mountains every summer.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🏇️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horse-riding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 minishga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cousins </a:t>
            </a:r>
            <a:r>
              <a:rPr sz="1400" b="1">
                <a:solidFill>
                  <a:srgbClr val="5A6572"/>
                </a:solidFill>
                <a:latin typeface="Arial"/>
              </a:rPr>
              <a:t>go horse-riding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village every weekend.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swimming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suzishga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</a:t>
            </a:r>
            <a:r>
              <a:rPr sz="1400" b="1">
                <a:solidFill>
                  <a:srgbClr val="5A6572"/>
                </a:solidFill>
                <a:latin typeface="Arial"/>
              </a:rPr>
              <a:t>goes swimming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sports centre on Wednesdays.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⛷️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skiing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chang‘i uchishga bormoq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January we </a:t>
            </a:r>
            <a:r>
              <a:rPr sz="1400" b="1">
                <a:solidFill>
                  <a:srgbClr val="5A6572"/>
                </a:solidFill>
                <a:latin typeface="Arial"/>
              </a:rPr>
              <a:t>went skiing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Chimgan for the first time.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go, do or play?  (2/4)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fishing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baliq oviga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grandad </a:t>
            </a:r>
            <a:r>
              <a:rPr sz="1400" b="1">
                <a:solidFill>
                  <a:srgbClr val="5A6572"/>
                </a:solidFill>
                <a:latin typeface="Arial"/>
              </a:rPr>
              <a:t>goes fishing</a:t>
            </a:r>
            <a:r>
              <a:rPr sz="1400" b="0">
                <a:solidFill>
                  <a:srgbClr val="5A6572"/>
                </a:solidFill>
                <a:latin typeface="Arial"/>
              </a:rPr>
              <a:t> early on Sunday mornings.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canoeing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kanoeda suzishga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went canoeing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lake last August.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bowling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boulingga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 we </a:t>
            </a:r>
            <a:r>
              <a:rPr sz="1400" b="1">
                <a:solidFill>
                  <a:srgbClr val="5A6572"/>
                </a:solidFill>
                <a:latin typeface="Arial"/>
              </a:rPr>
              <a:t>went bowling</a:t>
            </a:r>
            <a:r>
              <a:rPr sz="1400" b="0">
                <a:solidFill>
                  <a:srgbClr val="5A6572"/>
                </a:solidFill>
                <a:latin typeface="Arial"/>
              </a:rPr>
              <a:t> with our cousins.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ballet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balet bilan shug‘ullanmoq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does ballet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music school.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go, do or play?  (3/4)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karate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karate bilan shug‘ullanmoq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Bekzod has been </a:t>
            </a:r>
            <a:r>
              <a:rPr sz="1400" b="1">
                <a:solidFill>
                  <a:srgbClr val="5A6572"/>
                </a:solidFill>
                <a:latin typeface="Arial"/>
              </a:rPr>
              <a:t>doing karate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three years.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🥇️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judo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dzyudo bilan shug‘ullanmoq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does judo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sports centre.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martial arts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yakkakurash bilan shug‘ullanmoq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cousins have been </a:t>
            </a:r>
            <a:r>
              <a:rPr sz="1400" b="1">
                <a:solidFill>
                  <a:srgbClr val="5A6572"/>
                </a:solidFill>
                <a:latin typeface="Arial"/>
              </a:rPr>
              <a:t>doing martial arts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sports centre since last year.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🏀️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basketball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basketbol o‘ynamoq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play basketball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school gym on Fridays.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go, do or play?  (4/4)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volleyball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voleybol o‘ynamoq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summer we </a:t>
            </a:r>
            <a:r>
              <a:rPr sz="1400" b="1">
                <a:solidFill>
                  <a:srgbClr val="5A6572"/>
                </a:solidFill>
                <a:latin typeface="Arial"/>
              </a:rPr>
              <a:t>play volleyball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beach.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🎮️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video games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video o‘yin o‘ynamoq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video games</a:t>
            </a:r>
            <a:r>
              <a:rPr sz="1400" b="0">
                <a:solidFill>
                  <a:srgbClr val="5A6572"/>
                </a:solidFill>
                <a:latin typeface="Arial"/>
              </a:rPr>
              <a:t> only at the weekend.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drama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teatr to‘garagiga qatnashmoq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does drama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youth centre and loves acting.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♟️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chess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shaxmat o‘ynamoq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taught me to </a:t>
            </a:r>
            <a:r>
              <a:rPr sz="1400" b="1">
                <a:solidFill>
                  <a:srgbClr val="5A6572"/>
                </a:solidFill>
                <a:latin typeface="Arial"/>
              </a:rPr>
              <a:t>play chess</a:t>
            </a:r>
            <a:r>
              <a:rPr sz="1400" b="0">
                <a:solidFill>
                  <a:srgbClr val="5A6572"/>
                </a:solidFill>
                <a:latin typeface="Arial"/>
              </a:rPr>
              <a:t> when I was six.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Idioms with time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time on your hands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bo‘sh vaqti ko‘p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holidays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have</a:t>
            </a:r>
            <a:r>
              <a:rPr sz="1400" b="0">
                <a:solidFill>
                  <a:srgbClr val="5A6572"/>
                </a:solidFill>
                <a:latin typeface="Arial"/>
              </a:rPr>
              <a:t> a lot of </a:t>
            </a:r>
            <a:r>
              <a:rPr sz="1400" b="1">
                <a:solidFill>
                  <a:srgbClr val="5A6572"/>
                </a:solidFill>
                <a:latin typeface="Arial"/>
              </a:rPr>
              <a:t>time on my hands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kill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 o‘tkazmoq (zerikmaslik uchun)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played cards to </a:t>
            </a:r>
            <a:r>
              <a:rPr sz="1400" b="1">
                <a:solidFill>
                  <a:srgbClr val="5A6572"/>
                </a:solidFill>
                <a:latin typeface="Arial"/>
              </a:rPr>
              <a:t>kill time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airport.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your 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shoshilmasdan, bemalol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no hurry — </a:t>
            </a:r>
            <a:r>
              <a:rPr sz="1400" b="1">
                <a:solidFill>
                  <a:srgbClr val="5A6572"/>
                </a:solidFill>
                <a:latin typeface="Arial"/>
              </a:rPr>
              <a:t>take your time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the test.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Idioms with time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belgilangan vaqtda, kechikmay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concert started exactly </a:t>
            </a:r>
            <a:r>
              <a:rPr sz="1400" b="1">
                <a:solidFill>
                  <a:srgbClr val="5A6572"/>
                </a:solidFill>
                <a:latin typeface="Arial"/>
              </a:rPr>
              <a:t>on time</a:t>
            </a:r>
            <a:r>
              <a:rPr sz="1400" b="0">
                <a:solidFill>
                  <a:srgbClr val="5A6572"/>
                </a:solidFill>
                <a:latin typeface="Arial"/>
              </a:rPr>
              <a:t>, at seven o’clock.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vaqtida, ulgurib (kech qolmay)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got to the stadium just </a:t>
            </a:r>
            <a:r>
              <a:rPr sz="1400" b="1">
                <a:solidFill>
                  <a:srgbClr val="5A6572"/>
                </a:solidFill>
                <a:latin typeface="Arial"/>
              </a:rPr>
              <a:t>in time</a:t>
            </a:r>
            <a:r>
              <a:rPr sz="1400" b="0">
                <a:solidFill>
                  <a:srgbClr val="5A6572"/>
                </a:solidFill>
                <a:latin typeface="Arial"/>
              </a:rPr>
              <a:t> to see the first goal.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no 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zumda, juda tez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worry — we’ll be there </a:t>
            </a:r>
            <a:r>
              <a:rPr sz="1400" b="1">
                <a:solidFill>
                  <a:srgbClr val="5A6572"/>
                </a:solidFill>
                <a:latin typeface="Arial"/>
              </a:rPr>
              <a:t>in no time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Phrasal verbs with down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down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rad etmoq, qabul qilmaslik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</a:t>
            </a:r>
            <a:r>
              <a:rPr sz="1400" b="1">
                <a:solidFill>
                  <a:srgbClr val="5A6572"/>
                </a:solidFill>
                <a:latin typeface="Arial"/>
              </a:rPr>
              <a:t>turned down</a:t>
            </a:r>
            <a:r>
              <a:rPr sz="1400" b="0">
                <a:solidFill>
                  <a:srgbClr val="5A6572"/>
                </a:solidFill>
                <a:latin typeface="Arial"/>
              </a:rPr>
              <a:t> the offer to join the city team.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down 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mensimaslik, past nazar bilan qaramoq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Good players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look down on</a:t>
            </a:r>
            <a:r>
              <a:rPr sz="1400" b="0">
                <a:solidFill>
                  <a:srgbClr val="5A6572"/>
                </a:solidFill>
                <a:latin typeface="Arial"/>
              </a:rPr>
              <a:t> beginners.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🤧️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down with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(yengil kasallikka) chalinmoq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came down with</a:t>
            </a:r>
            <a:r>
              <a:rPr sz="1400" b="0">
                <a:solidFill>
                  <a:srgbClr val="5A6572"/>
                </a:solidFill>
                <a:latin typeface="Arial"/>
              </a:rPr>
              <a:t> a cold the day before the match.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🐴️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put down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(qari yoki kasal hayvonni) uxlatmoq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vet said the old horse was very ill and had to be </a:t>
            </a:r>
            <a:r>
              <a:rPr sz="1400" b="1">
                <a:solidFill>
                  <a:srgbClr val="5A6572"/>
                </a:solidFill>
                <a:latin typeface="Arial"/>
              </a:rPr>
              <a:t>put down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Phrasal verbs with down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sb down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ruhini tushirmoq, siqmoq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Rainy weather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gets me down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💔️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let sb down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umidini puchga chiqarmoq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let me down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 team needs you on Saturday.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🚗️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break down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buzilib qolmoq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car </a:t>
            </a:r>
            <a:r>
              <a:rPr sz="1400" b="1">
                <a:solidFill>
                  <a:srgbClr val="5A6572"/>
                </a:solidFill>
                <a:latin typeface="Arial"/>
              </a:rPr>
              <a:t>broke down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way to the lake.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Time collocations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free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bo‘sh vaqt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do you like doing in your </a:t>
            </a:r>
            <a:r>
              <a:rPr sz="1400" b="1">
                <a:solidFill>
                  <a:srgbClr val="5A6572"/>
                </a:solidFill>
                <a:latin typeface="Arial"/>
              </a:rPr>
              <a:t>free time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⌚️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 sarflamoq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spend</a:t>
            </a:r>
            <a:r>
              <a:rPr sz="1400" b="0">
                <a:solidFill>
                  <a:srgbClr val="5A6572"/>
                </a:solidFill>
                <a:latin typeface="Arial"/>
              </a:rPr>
              <a:t> a lot of </a:t>
            </a:r>
            <a:r>
              <a:rPr sz="1400" b="1">
                <a:solidFill>
                  <a:srgbClr val="5A6572"/>
                </a:solidFill>
                <a:latin typeface="Arial"/>
              </a:rPr>
              <a:t>time</a:t>
            </a:r>
            <a:r>
              <a:rPr sz="1400" b="0">
                <a:solidFill>
                  <a:srgbClr val="5A6572"/>
                </a:solidFill>
                <a:latin typeface="Arial"/>
              </a:rPr>
              <a:t> practising the guitar.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waste 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vaqtni behuda sarflamoq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waste time</a:t>
            </a:r>
            <a:r>
              <a:rPr sz="1400" b="0">
                <a:solidFill>
                  <a:srgbClr val="5A6572"/>
                </a:solidFill>
                <a:latin typeface="Arial"/>
              </a:rPr>
              <a:t> on your phone — start your homework.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⌛️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run out of time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 yetmay qolmoq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ran out of time</a:t>
            </a:r>
            <a:r>
              <a:rPr sz="1400" b="0">
                <a:solidFill>
                  <a:srgbClr val="5A6572"/>
                </a:solidFill>
                <a:latin typeface="Arial"/>
              </a:rPr>
              <a:t> and didn’t finish the last question.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can’t afford the time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(…ga) vaqt ajrata olmaslik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I’d love to join the club, but I </a:t>
            </a:r>
            <a:r>
              <a:rPr sz="1400" b="1">
                <a:solidFill>
                  <a:srgbClr val="5A6572"/>
                </a:solidFill>
                <a:latin typeface="Arial"/>
              </a:rPr>
              <a:t>can’t afford the time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my exams.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Phrasal verbs: the stress usually falls on the particle (down):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turn DOWN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look DOWN 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come DOWN with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let me DOWN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ballet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/ˈbæleɪ/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karate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/kəˈrɑːti/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judo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/ˈdʒuːdəʊ/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canoeing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/kəˈnuːɪŋ/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In a sentence: It really gets me DOWN. · She turned the offer DOWN.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Let’s ________ horse-riding tomorrow. (go / do / play)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How long have you been ________ karate? (going / doing / playing)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How much time do you spend ________ video games? (going / doing / playing)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ballet twice a week after school. (go / do / play)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Since my mum retired, she’s got a lot of time on her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got to the pool just ________ time to see Robert win the race. (in / on)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If you ________ down an offer, you refuse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If you come down ________ a minor illness, you start suffering from it.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test was long, and we ________ out of time before the last part. (r…)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Hurry up! We mustn’t ________ time — the bus leaves in ten minutes. (w…)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Pairs: What do you do, play or go in your free time? Give one example for each verb.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two idioms from ex.3 and make true sentences about yourself: I killed time by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Discuss: What gets you down? What offer would you never turn down? What do you often waste time on?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cousin never kills time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cousin Dilnoza never </a:t>
            </a:r>
            <a:r>
              <a:rPr sz="1600" b="1">
                <a:solidFill>
                  <a:srgbClr val="1E2A38"/>
                </a:solidFill>
                <a:latin typeface="Arial"/>
              </a:rPr>
              <a:t>kills time</a:t>
            </a:r>
            <a:r>
              <a:rPr sz="1600" b="0">
                <a:solidFill>
                  <a:srgbClr val="1E2A38"/>
                </a:solidFill>
                <a:latin typeface="Arial"/>
              </a:rPr>
              <a:t>. On Mondays she </a:t>
            </a:r>
            <a:r>
              <a:rPr sz="1600" b="1">
                <a:solidFill>
                  <a:srgbClr val="1E2A38"/>
                </a:solidFill>
                <a:latin typeface="Arial"/>
              </a:rPr>
              <a:t>does ballet</a:t>
            </a:r>
            <a:r>
              <a:rPr sz="1600" b="0">
                <a:solidFill>
                  <a:srgbClr val="1E2A38"/>
                </a:solidFill>
                <a:latin typeface="Arial"/>
              </a:rPr>
              <a:t>, on Wednesdays she </a:t>
            </a:r>
            <a:r>
              <a:rPr sz="1600" b="1">
                <a:solidFill>
                  <a:srgbClr val="1E2A38"/>
                </a:solidFill>
                <a:latin typeface="Arial"/>
              </a:rPr>
              <a:t>goes swimming</a:t>
            </a:r>
            <a:r>
              <a:rPr sz="1600" b="0">
                <a:solidFill>
                  <a:srgbClr val="1E2A38"/>
                </a:solidFill>
                <a:latin typeface="Arial"/>
              </a:rPr>
              <a:t>, and at the weekend she </a:t>
            </a:r>
            <a:r>
              <a:rPr sz="1600" b="1">
                <a:solidFill>
                  <a:srgbClr val="1E2A38"/>
                </a:solidFill>
                <a:latin typeface="Arial"/>
              </a:rPr>
              <a:t>plays volleyball</a:t>
            </a:r>
            <a:r>
              <a:rPr sz="1600" b="0">
                <a:solidFill>
                  <a:srgbClr val="1E2A38"/>
                </a:solidFill>
                <a:latin typeface="Arial"/>
              </a:rPr>
              <a:t> with her school team. In the summer the whole family </a:t>
            </a:r>
            <a:r>
              <a:rPr sz="1600" b="1">
                <a:solidFill>
                  <a:srgbClr val="1E2A38"/>
                </a:solidFill>
                <a:latin typeface="Arial"/>
              </a:rPr>
              <a:t>goes camping</a:t>
            </a:r>
            <a:r>
              <a:rPr sz="1600" b="0">
                <a:solidFill>
                  <a:srgbClr val="1E2A38"/>
                </a:solidFill>
                <a:latin typeface="Arial"/>
              </a:rPr>
              <a:t> in the mountains.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month she </a:t>
            </a:r>
            <a:r>
              <a:rPr sz="1600" b="1">
                <a:solidFill>
                  <a:srgbClr val="1E2A38"/>
                </a:solidFill>
                <a:latin typeface="Arial"/>
              </a:rPr>
              <a:t>came down with</a:t>
            </a:r>
            <a:r>
              <a:rPr sz="1600" b="0">
                <a:solidFill>
                  <a:srgbClr val="1E2A38"/>
                </a:solidFill>
                <a:latin typeface="Arial"/>
              </a:rPr>
              <a:t> a cold and had to stay at home. At first she was happy to have </a:t>
            </a:r>
            <a:r>
              <a:rPr sz="1600" b="1">
                <a:solidFill>
                  <a:srgbClr val="1E2A38"/>
                </a:solidFill>
                <a:latin typeface="Arial"/>
              </a:rPr>
              <a:t>time on her hands</a:t>
            </a:r>
            <a:r>
              <a:rPr sz="1600" b="0">
                <a:solidFill>
                  <a:srgbClr val="1E2A38"/>
                </a:solidFill>
                <a:latin typeface="Arial"/>
              </a:rPr>
              <a:t>, but after two days of </a:t>
            </a:r>
            <a:r>
              <a:rPr sz="1600" b="1">
                <a:solidFill>
                  <a:srgbClr val="1E2A38"/>
                </a:solidFill>
                <a:latin typeface="Arial"/>
              </a:rPr>
              <a:t>playing video games</a:t>
            </a:r>
            <a:r>
              <a:rPr sz="1600" b="0">
                <a:solidFill>
                  <a:srgbClr val="1E2A38"/>
                </a:solidFill>
                <a:latin typeface="Arial"/>
              </a:rPr>
              <a:t> the boredom started to </a:t>
            </a:r>
            <a:r>
              <a:rPr sz="1600" b="1">
                <a:solidFill>
                  <a:srgbClr val="1E2A38"/>
                </a:solidFill>
                <a:latin typeface="Arial"/>
              </a:rPr>
              <a:t>get her down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cousin never kills time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Then her coach offered her a place in the city team. Of course, she didn’t </a:t>
            </a:r>
            <a:r>
              <a:rPr sz="1600" b="1">
                <a:solidFill>
                  <a:srgbClr val="1E2A38"/>
                </a:solidFill>
                <a:latin typeface="Arial"/>
              </a:rPr>
              <a:t>turn it down</a:t>
            </a:r>
            <a:r>
              <a:rPr sz="1600" b="0">
                <a:solidFill>
                  <a:srgbClr val="1E2A38"/>
                </a:solidFill>
                <a:latin typeface="Arial"/>
              </a:rPr>
              <a:t>. Now she </a:t>
            </a:r>
            <a:r>
              <a:rPr sz="1600" b="1">
                <a:solidFill>
                  <a:srgbClr val="1E2A38"/>
                </a:solidFill>
                <a:latin typeface="Arial"/>
              </a:rPr>
              <a:t>spends</a:t>
            </a:r>
            <a:r>
              <a:rPr sz="1600" b="0">
                <a:solidFill>
                  <a:srgbClr val="1E2A38"/>
                </a:solidFill>
                <a:latin typeface="Arial"/>
              </a:rPr>
              <a:t> even more time training, so she never </a:t>
            </a:r>
            <a:r>
              <a:rPr sz="1600" b="1">
                <a:solidFill>
                  <a:srgbClr val="1E2A38"/>
                </a:solidFill>
                <a:latin typeface="Arial"/>
              </a:rPr>
              <a:t>wastes</a:t>
            </a:r>
            <a:r>
              <a:rPr sz="1600" b="0">
                <a:solidFill>
                  <a:srgbClr val="1E2A38"/>
                </a:solidFill>
                <a:latin typeface="Arial"/>
              </a:rPr>
              <a:t> a minute: to save time, she does her homework on the bus. Her time is valuable — but she always makes time for 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activities does Dilnoza do, go or play?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happened to her last month?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started to get her down?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did she do when the coach offered her a place in the city team?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does she save time?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go, do or play?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mashg‘ulotni aytaman, siz fe’l bilan to‘liq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karate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fishing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basketball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martial arts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bowling → 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go + -ing</a:t>
            </a:r>
            <a:r>
              <a:rPr sz="1600" b="0">
                <a:solidFill>
                  <a:srgbClr val="1E2A38"/>
                </a:solidFill>
                <a:latin typeface="Arial"/>
              </a:rPr>
              <a:t> (go swimming), </a:t>
            </a:r>
            <a:r>
              <a:rPr sz="1600" b="1">
                <a:solidFill>
                  <a:srgbClr val="1E2A38"/>
                </a:solidFill>
                <a:latin typeface="Arial"/>
              </a:rPr>
              <a:t>play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o‘yin va cholg‘u (play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piano), </a:t>
            </a:r>
            <a:r>
              <a:rPr sz="1600" b="1">
                <a:solidFill>
                  <a:srgbClr val="1E2A38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 — qolgan yakka sport (do karate).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on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«o‘z vaqtida, kechikmay»; </a:t>
            </a:r>
            <a:r>
              <a:rPr sz="1600" b="1">
                <a:solidFill>
                  <a:srgbClr val="1E2A38"/>
                </a:solidFill>
                <a:latin typeface="Arial"/>
              </a:rPr>
              <a:t>in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«ulgurib, kech qolmay».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kill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«vaqt o‘tkazmoq» (zerikib kutganda); </a:t>
            </a:r>
            <a:r>
              <a:rPr sz="1600" b="1">
                <a:solidFill>
                  <a:srgbClr val="1E2A38"/>
                </a:solidFill>
                <a:latin typeface="Arial"/>
              </a:rPr>
              <a:t>take your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«shoshilmasdan, bemalol».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turn down</a:t>
            </a:r>
            <a:r>
              <a:rPr sz="1600" b="0">
                <a:solidFill>
                  <a:srgbClr val="1E2A38"/>
                </a:solidFill>
                <a:latin typeface="Arial"/>
              </a:rPr>
              <a:t> ob’ekt olmoshi bilan: </a:t>
            </a:r>
            <a:r>
              <a:rPr sz="1600" b="1">
                <a:solidFill>
                  <a:srgbClr val="1E2A38"/>
                </a:solidFill>
                <a:latin typeface="Arial"/>
              </a:rPr>
              <a:t>turn it down</a:t>
            </a:r>
            <a:r>
              <a:rPr sz="1600" b="0">
                <a:solidFill>
                  <a:srgbClr val="1E2A38"/>
                </a:solidFill>
                <a:latin typeface="Arial"/>
              </a:rPr>
              <a:t>,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turn down it</a:t>
            </a:r>
            <a:r>
              <a:rPr sz="1600" b="0">
                <a:solidFill>
                  <a:srgbClr val="1E2A38"/>
                </a:solidFill>
                <a:latin typeface="Arial"/>
              </a:rPr>
              <a:t> emas.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Vaqt — pul (</a:t>
            </a:r>
            <a:r>
              <a:rPr sz="1600" b="1">
                <a:solidFill>
                  <a:srgbClr val="1E2A38"/>
                </a:solidFill>
                <a:latin typeface="Arial"/>
              </a:rPr>
              <a:t>Time is money.</a:t>
            </a:r>
            <a:r>
              <a:rPr sz="1600" b="0">
                <a:solidFill>
                  <a:srgbClr val="1E2A38"/>
                </a:solidFill>
                <a:latin typeface="Arial"/>
              </a:rPr>
              <a:t>): </a:t>
            </a:r>
            <a:r>
              <a:rPr sz="1600" b="1">
                <a:solidFill>
                  <a:srgbClr val="1E2A38"/>
                </a:solidFill>
                <a:latin typeface="Arial"/>
              </a:rPr>
              <a:t>spend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«vaqt sarflamoq», </a:t>
            </a:r>
            <a:r>
              <a:rPr sz="1600" b="1">
                <a:solidFill>
                  <a:srgbClr val="1E2A38"/>
                </a:solidFill>
                <a:latin typeface="Arial"/>
              </a:rPr>
              <a:t>waste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«vaqtni behuda o‘tkazmoq», </a:t>
            </a:r>
            <a:r>
              <a:rPr sz="1600" b="1">
                <a:solidFill>
                  <a:srgbClr val="1E2A38"/>
                </a:solidFill>
                <a:latin typeface="Arial"/>
              </a:rPr>
              <a:t>run out of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«vaqt yetmay qolmoq».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p. 21,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34 items with the flashcards: sozlar.com/vocab/cards/?set=grade10-lesson20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eight sentences about your family’s free time: three with go / do / play, three idioms, two phrasal verbs with down.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Trougnouf (Benoit Brummer) · CC BY 4.0 · https://commons.wikimedia.org/wiki/File:Tent_camping_along_the_Sulayr_trail_in_La_Taha,_Sierra_Nevada_National_Park_(DSCF5147).jpg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