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8  ·  LESSON 20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Speaking: Giving Reasons and Telling a Story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Gapirish: sabab ko‘rsatish va voqeani aytib berish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Speaking: Expressing purpose and giving reasons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9266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353116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Unknown author (primeminister.kz) · CC BY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Retell the six p.27 stories from short notes (ex.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notes for their own story in the ex.2 table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the story to a partner and then to the class without notes (ex. 3–4)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which part of a compound noun is stressed: GHOST story (SoundSpot)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A2, p.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p.27 dagi oltita hikoyani eslatmalardan juftlikda qayta ayting.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o‘zingiz bilan bo‘lgan voqea uchun jadvalga eslatma yozing (rost bo‘lmasa — o‘ylab toping!).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namunadan foydalanib, hikoyani juftingizga aytib bering.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kitobni yoping va eslatmasiz sinfga aytib bering.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SoundSpot 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qaysi qism urg‘uli? Avval taxmin qiling, keyin o‘qituvchidan eshiting.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Six stories (ex. 1)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hear a dog bark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itning hurganini eshitmoq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Late at night I </a:t>
            </a:r>
            <a:r>
              <a:rPr sz="1400" b="1">
                <a:solidFill>
                  <a:srgbClr val="5A6572"/>
                </a:solidFill>
                <a:latin typeface="Arial"/>
              </a:rPr>
              <a:t>heard a dog bark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🚪️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walk into the room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xonaga kirib kelmoq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stopped talking when the head teacher </a:t>
            </a:r>
            <a:r>
              <a:rPr sz="1400" b="1">
                <a:solidFill>
                  <a:srgbClr val="5A6572"/>
                </a:solidFill>
                <a:latin typeface="Arial"/>
              </a:rPr>
              <a:t>walked into the room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realise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anglamoq, sezib qolmoq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didn’t </a:t>
            </a:r>
            <a:r>
              <a:rPr sz="1400" b="1">
                <a:solidFill>
                  <a:srgbClr val="5A6572"/>
                </a:solidFill>
                <a:latin typeface="Arial"/>
              </a:rPr>
              <a:t>realise</a:t>
            </a:r>
            <a:r>
              <a:rPr sz="1400" b="0">
                <a:solidFill>
                  <a:srgbClr val="5A6572"/>
                </a:solidFill>
                <a:latin typeface="Arial"/>
              </a:rPr>
              <a:t> that my friend was standing behind 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Six stories (ex. 1)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motorbike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mototsikl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rides a </a:t>
            </a:r>
            <a:r>
              <a:rPr sz="1400" b="1">
                <a:solidFill>
                  <a:srgbClr val="5A6572"/>
                </a:solidFill>
                <a:latin typeface="Arial"/>
              </a:rPr>
              <a:t>motorbike</a:t>
            </a:r>
            <a:r>
              <a:rPr sz="1400" b="0">
                <a:solidFill>
                  <a:srgbClr val="5A6572"/>
                </a:solidFill>
                <a:latin typeface="Arial"/>
              </a:rPr>
              <a:t> to work every day.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🚦️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traffic lights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svetofor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stopped the car because the </a:t>
            </a:r>
            <a:r>
              <a:rPr sz="1400" b="1">
                <a:solidFill>
                  <a:srgbClr val="5A6572"/>
                </a:solidFill>
                <a:latin typeface="Arial"/>
              </a:rPr>
              <a:t>traffic lights</a:t>
            </a:r>
            <a:r>
              <a:rPr sz="1400" b="0">
                <a:solidFill>
                  <a:srgbClr val="5A6572"/>
                </a:solidFill>
                <a:latin typeface="Arial"/>
              </a:rPr>
              <a:t> were red.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yig‘lamoq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little girl was </a:t>
            </a:r>
            <a:r>
              <a:rPr sz="1400" b="1">
                <a:solidFill>
                  <a:srgbClr val="5A6572"/>
                </a:solidFill>
                <a:latin typeface="Arial"/>
              </a:rPr>
              <a:t>crying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she couldn’t find her mum.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My story (ex. 2–3)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true story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haqiqiy voqea, bo‘lgan voqea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is </a:t>
            </a:r>
            <a:r>
              <a:rPr sz="1400" b="1">
                <a:solidFill>
                  <a:srgbClr val="5A6572"/>
                </a:solidFill>
                <a:latin typeface="Arial"/>
              </a:rPr>
              <a:t>a true story</a:t>
            </a:r>
            <a:r>
              <a:rPr sz="1400" b="0">
                <a:solidFill>
                  <a:srgbClr val="5A6572"/>
                </a:solidFill>
                <a:latin typeface="Arial"/>
              </a:rPr>
              <a:t> — it really happened to my grandfather.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happen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(biror kishi) bilan sodir bo‘lmoq, boshidan o‘tmoq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very strange thing </a:t>
            </a:r>
            <a:r>
              <a:rPr sz="1400" b="1">
                <a:solidFill>
                  <a:srgbClr val="5A6572"/>
                </a:solidFill>
                <a:latin typeface="Arial"/>
              </a:rPr>
              <a:t>happened to</a:t>
            </a:r>
            <a:r>
              <a:rPr sz="1400" b="0">
                <a:solidFill>
                  <a:srgbClr val="5A6572"/>
                </a:solidFill>
                <a:latin typeface="Arial"/>
              </a:rPr>
              <a:t> me last week.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living room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mehmonxona (uydagi umumiy xona)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sitting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living room</a:t>
            </a:r>
            <a:r>
              <a:rPr sz="1400" b="0">
                <a:solidFill>
                  <a:srgbClr val="5A6572"/>
                </a:solidFill>
                <a:latin typeface="Arial"/>
              </a:rPr>
              <a:t> and watching TV.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🎒️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drop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tushirib yubormoq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dropped</a:t>
            </a:r>
            <a:r>
              <a:rPr sz="1400" b="0">
                <a:solidFill>
                  <a:srgbClr val="5A6572"/>
                </a:solidFill>
                <a:latin typeface="Arial"/>
              </a:rPr>
              <a:t> my school bag and all my pencils fell out.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My story (ex. 2–3)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a joke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latifa aytib bermoq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dinner Grandpa </a:t>
            </a:r>
            <a:r>
              <a:rPr sz="1400" b="1">
                <a:solidFill>
                  <a:srgbClr val="5A6572"/>
                </a:solidFill>
                <a:latin typeface="Arial"/>
              </a:rPr>
              <a:t>told a joke</a:t>
            </a:r>
            <a:r>
              <a:rPr sz="1400" b="0">
                <a:solidFill>
                  <a:srgbClr val="5A6572"/>
                </a:solidFill>
                <a:latin typeface="Arial"/>
              </a:rPr>
              <a:t> and we all laughed.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start laughing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kulib yubormoq, kula boshlamoq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When the cat jumped on the piano, we all </a:t>
            </a:r>
            <a:r>
              <a:rPr sz="1400" b="1">
                <a:solidFill>
                  <a:srgbClr val="5A6572"/>
                </a:solidFill>
                <a:latin typeface="Arial"/>
              </a:rPr>
              <a:t>started laughing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🤣️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laugh so much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qotib-qotib kulmoq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laughed so much</a:t>
            </a:r>
            <a:r>
              <a:rPr sz="1400" b="0">
                <a:solidFill>
                  <a:srgbClr val="5A6572"/>
                </a:solidFill>
                <a:latin typeface="Arial"/>
              </a:rPr>
              <a:t> that my stomach hurt.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💥️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hit the table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stolga urmoq, stolga urib yubormoq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Bobur </a:t>
            </a:r>
            <a:r>
              <a:rPr sz="1400" b="1">
                <a:solidFill>
                  <a:srgbClr val="5A6572"/>
                </a:solidFill>
                <a:latin typeface="Arial"/>
              </a:rPr>
              <a:t>hit the table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his hand and shouted, ’Stop!’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My story (ex. 2–3)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🔨️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break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sinmoq, sindirmoq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old table </a:t>
            </a:r>
            <a:r>
              <a:rPr sz="1400" b="1">
                <a:solidFill>
                  <a:srgbClr val="5A6572"/>
                </a:solidFill>
                <a:latin typeface="Arial"/>
              </a:rPr>
              <a:t>broke</a:t>
            </a:r>
            <a:r>
              <a:rPr sz="1400" b="0">
                <a:solidFill>
                  <a:srgbClr val="5A6572"/>
                </a:solidFill>
                <a:latin typeface="Arial"/>
              </a:rPr>
              <a:t> when my cousin sat on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on the floor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polga tushib ketmoq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plate </a:t>
            </a:r>
            <a:r>
              <a:rPr sz="1400" b="1">
                <a:solidFill>
                  <a:srgbClr val="5A6572"/>
                </a:solidFill>
                <a:latin typeface="Arial"/>
              </a:rPr>
              <a:t>fell on the floor</a:t>
            </a:r>
            <a:r>
              <a:rPr sz="1400" b="0">
                <a:solidFill>
                  <a:srgbClr val="5A6572"/>
                </a:solidFill>
                <a:latin typeface="Arial"/>
              </a:rPr>
              <a:t> and everybody looked at 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🧃️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spill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to‘kib yubormoq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laughed so much that I </a:t>
            </a:r>
            <a:r>
              <a:rPr sz="1400" b="1">
                <a:solidFill>
                  <a:srgbClr val="5A6572"/>
                </a:solidFill>
                <a:latin typeface="Arial"/>
              </a:rPr>
              <a:t>spilled</a:t>
            </a:r>
            <a:r>
              <a:rPr sz="1400" b="0">
                <a:solidFill>
                  <a:srgbClr val="5A6572"/>
                </a:solidFill>
                <a:latin typeface="Arial"/>
              </a:rPr>
              <a:t> my juice on the table.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Accidents and reasons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🧤️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catch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tutib olmoq, ushlab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boy ran into the garden to </a:t>
            </a:r>
            <a:r>
              <a:rPr sz="1400" b="1">
                <a:solidFill>
                  <a:srgbClr val="5A6572"/>
                </a:solidFill>
                <a:latin typeface="Arial"/>
              </a:rPr>
              <a:t>catch</a:t>
            </a:r>
            <a:r>
              <a:rPr sz="1400" b="0">
                <a:solidFill>
                  <a:srgbClr val="5A6572"/>
                </a:solidFill>
                <a:latin typeface="Arial"/>
              </a:rPr>
              <a:t> his little dog.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🏃️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run after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orqasidan yugurmoq, quvmoq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children </a:t>
            </a:r>
            <a:r>
              <a:rPr sz="1400" b="1">
                <a:solidFill>
                  <a:srgbClr val="5A6572"/>
                </a:solidFill>
                <a:latin typeface="Arial"/>
              </a:rPr>
              <a:t>ran after</a:t>
            </a:r>
            <a:r>
              <a:rPr sz="1400" b="0">
                <a:solidFill>
                  <a:srgbClr val="5A6572"/>
                </a:solidFill>
                <a:latin typeface="Arial"/>
              </a:rPr>
              <a:t> the ball because they wanted to play.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🐈️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trip over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qoqilib ketmoq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</a:t>
            </a:r>
            <a:r>
              <a:rPr sz="1400" b="1">
                <a:solidFill>
                  <a:srgbClr val="5A6572"/>
                </a:solidFill>
                <a:latin typeface="Arial"/>
              </a:rPr>
              <a:t>tripped over</a:t>
            </a:r>
            <a:r>
              <a:rPr sz="1400" b="0">
                <a:solidFill>
                  <a:srgbClr val="5A6572"/>
                </a:solidFill>
                <a:latin typeface="Arial"/>
              </a:rPr>
              <a:t> the cat and fell on the floor.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💧️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slip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toyilib ketmoq, sirg‘alib ketmoq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slipped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wet floor and dropped my books.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Accidents and reasons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🩹️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shikastlamoq, og‘ritib olmoq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Ali fell off his bike and </a:t>
            </a:r>
            <a:r>
              <a:rPr sz="1400" b="1">
                <a:solidFill>
                  <a:srgbClr val="5A6572"/>
                </a:solidFill>
                <a:latin typeface="Arial"/>
              </a:rPr>
              <a:t>hurt</a:t>
            </a:r>
            <a:r>
              <a:rPr sz="1400" b="0">
                <a:solidFill>
                  <a:srgbClr val="5A6572"/>
                </a:solidFill>
                <a:latin typeface="Arial"/>
              </a:rPr>
              <a:t> his knee.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mistake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adashib, bilmasdan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took my sister’s phone </a:t>
            </a:r>
            <a:r>
              <a:rPr sz="1400" b="1">
                <a:solidFill>
                  <a:srgbClr val="5A6572"/>
                </a:solidFill>
                <a:latin typeface="Arial"/>
              </a:rPr>
              <a:t>by mistake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they look the same.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🎯️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purpose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ataylab, qasddan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sorry! I didn’t break your pencil </a:t>
            </a:r>
            <a:r>
              <a:rPr sz="1400" b="1">
                <a:solidFill>
                  <a:srgbClr val="5A6572"/>
                </a:solidFill>
                <a:latin typeface="Arial"/>
              </a:rPr>
              <a:t>on purpose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reason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sabab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 was a good </a:t>
            </a:r>
            <a:r>
              <a:rPr sz="1400" b="1">
                <a:solidFill>
                  <a:srgbClr val="5A6572"/>
                </a:solidFill>
                <a:latin typeface="Arial"/>
              </a:rPr>
              <a:t>reason</a:t>
            </a:r>
            <a:r>
              <a:rPr sz="1400" b="0">
                <a:solidFill>
                  <a:srgbClr val="5A6572"/>
                </a:solidFill>
                <a:latin typeface="Arial"/>
              </a:rPr>
              <a:t> why we were late: the bus broke down.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Feelings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🍅️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red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(yuzi) qizarib ketmoq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face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red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everybody was looking at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shocked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hang-mang bo‘lgan, qattiq hayratda qolgan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</a:t>
            </a:r>
            <a:r>
              <a:rPr sz="1400" b="1">
                <a:solidFill>
                  <a:srgbClr val="5A6572"/>
                </a:solidFill>
                <a:latin typeface="Arial"/>
              </a:rPr>
              <a:t>shocked</a:t>
            </a:r>
            <a:r>
              <a:rPr sz="1400" b="0">
                <a:solidFill>
                  <a:srgbClr val="5A6572"/>
                </a:solidFill>
                <a:latin typeface="Arial"/>
              </a:rPr>
              <a:t> when we saw the broken window.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scared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qo‘rqib ketgan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brother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scared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he heard a strange noise.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annoyed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g‘ashi kelgan, asabiylashgan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was </a:t>
            </a:r>
            <a:r>
              <a:rPr sz="1400" b="1">
                <a:solidFill>
                  <a:srgbClr val="5A6572"/>
                </a:solidFill>
                <a:latin typeface="Arial"/>
              </a:rPr>
              <a:t>annoyed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 took her pen by mistake.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😠️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angry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jahli chiqqan, g‘azablangan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was </a:t>
            </a:r>
            <a:r>
              <a:rPr sz="1400" b="1">
                <a:solidFill>
                  <a:srgbClr val="5A6572"/>
                </a:solidFill>
                <a:latin typeface="Arial"/>
              </a:rPr>
              <a:t>angry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we broke the window with our ball.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day I laughed at the wrong moment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This is a funny story. It happened two weeks ago, at my cousin's birthday party. We were sitting at a long table and my uncle was making a speech.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cousin Jasur was sitting next to me. He </a:t>
            </a:r>
            <a:r>
              <a:rPr sz="1600" b="1">
                <a:solidFill>
                  <a:srgbClr val="1E2A38"/>
                </a:solidFill>
                <a:latin typeface="Arial"/>
              </a:rPr>
              <a:t>told me a joke</a:t>
            </a:r>
            <a:r>
              <a:rPr sz="1600" b="0">
                <a:solidFill>
                  <a:srgbClr val="1E2A38"/>
                </a:solidFill>
                <a:latin typeface="Arial"/>
              </a:rPr>
              <a:t> in a very quiet voice — I can't remember what it was now — and I </a:t>
            </a:r>
            <a:r>
              <a:rPr sz="1600" b="1">
                <a:solidFill>
                  <a:srgbClr val="1E2A38"/>
                </a:solidFill>
                <a:latin typeface="Arial"/>
              </a:rPr>
              <a:t>started laughing</a:t>
            </a:r>
            <a:r>
              <a:rPr sz="1600" b="0">
                <a:solidFill>
                  <a:srgbClr val="1E2A38"/>
                </a:solidFill>
                <a:latin typeface="Arial"/>
              </a:rPr>
              <a:t>. I was </a:t>
            </a:r>
            <a:r>
              <a:rPr sz="1600" b="1">
                <a:solidFill>
                  <a:srgbClr val="1E2A38"/>
                </a:solidFill>
                <a:latin typeface="Arial"/>
              </a:rPr>
              <a:t>laughing so much</a:t>
            </a:r>
            <a:r>
              <a:rPr sz="1600" b="0">
                <a:solidFill>
                  <a:srgbClr val="1E2A38"/>
                </a:solidFill>
                <a:latin typeface="Arial"/>
              </a:rPr>
              <a:t> that I hit my glass </a:t>
            </a:r>
            <a:r>
              <a:rPr sz="1600" b="1">
                <a:solidFill>
                  <a:srgbClr val="1E2A38"/>
                </a:solidFill>
                <a:latin typeface="Arial"/>
              </a:rPr>
              <a:t>by mistake</a:t>
            </a:r>
            <a:r>
              <a:rPr sz="1600" b="0">
                <a:solidFill>
                  <a:srgbClr val="1E2A38"/>
                </a:solidFill>
                <a:latin typeface="Arial"/>
              </a:rPr>
              <a:t>. It </a:t>
            </a:r>
            <a:r>
              <a:rPr sz="1600" b="1">
                <a:solidFill>
                  <a:srgbClr val="1E2A38"/>
                </a:solidFill>
                <a:latin typeface="Arial"/>
              </a:rPr>
              <a:t>fell on the floor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broke</a:t>
            </a:r>
            <a:r>
              <a:rPr sz="1600" b="0">
                <a:solidFill>
                  <a:srgbClr val="1E2A38"/>
                </a:solidFill>
                <a:latin typeface="Arial"/>
              </a:rPr>
              <a:t>, and the juice went everywhere.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day I laughed at the wrong moment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Everybody looked at me. Because of this, my face </a:t>
            </a:r>
            <a:r>
              <a:rPr sz="1600" b="1">
                <a:solidFill>
                  <a:srgbClr val="1E2A38"/>
                </a:solidFill>
                <a:latin typeface="Arial"/>
              </a:rPr>
              <a:t>went red</a:t>
            </a:r>
            <a:r>
              <a:rPr sz="1600" b="0">
                <a:solidFill>
                  <a:srgbClr val="1E2A38"/>
                </a:solidFill>
                <a:latin typeface="Arial"/>
              </a:rPr>
              <a:t>. My uncle stopped his speech and said, 'Is my speech really so funny?' Then everybody laughed too, so it was OK in the end.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this story sad, funny or strange?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and where did it happen?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the writer start laughing?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did the glass fall on the floor?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ways the writer gives a reason in the story.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voqeani aytaman, siz because bilan sababini qo‘shasiz.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face went red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Dad was angry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slipped and hurt her knee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He started laughing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ran after the bus … (to + verb)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Sabab va maqsad — Phrase Bank (p. 28)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+ gap — SABAB: </a:t>
            </a:r>
            <a:r>
              <a:rPr sz="1800" b="1">
                <a:solidFill>
                  <a:srgbClr val="1E2A38"/>
                </a:solidFill>
                <a:latin typeface="Arial"/>
              </a:rPr>
              <a:t>He fell over because</a:t>
            </a:r>
            <a:r>
              <a:rPr sz="1800" b="0">
                <a:solidFill>
                  <a:srgbClr val="1E2A38"/>
                </a:solidFill>
                <a:latin typeface="Arial"/>
              </a:rPr>
              <a:t> the floor was wet.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Because of this, …</a:t>
            </a:r>
            <a:r>
              <a:rPr sz="1800" b="0">
                <a:solidFill>
                  <a:srgbClr val="1E2A38"/>
                </a:solidFill>
                <a:latin typeface="Arial"/>
              </a:rPr>
              <a:t> — sabab oldingi gapda: </a:t>
            </a:r>
            <a:r>
              <a:rPr sz="1800" b="1">
                <a:solidFill>
                  <a:srgbClr val="1E2A38"/>
                </a:solidFill>
                <a:latin typeface="Arial"/>
              </a:rPr>
              <a:t>The road was icy. Because of this</a:t>
            </a:r>
            <a:r>
              <a:rPr sz="1800" b="0">
                <a:solidFill>
                  <a:srgbClr val="1E2A38"/>
                </a:solidFill>
                <a:latin typeface="Arial"/>
              </a:rPr>
              <a:t>, we walked slowly.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so</a:t>
            </a:r>
            <a:r>
              <a:rPr sz="1800" b="0">
                <a:solidFill>
                  <a:srgbClr val="1E2A38"/>
                </a:solidFill>
                <a:latin typeface="Arial"/>
              </a:rPr>
              <a:t> — NATIJA: </a:t>
            </a:r>
            <a:r>
              <a:rPr sz="1800" b="1">
                <a:solidFill>
                  <a:srgbClr val="1E2A38"/>
                </a:solidFill>
                <a:latin typeface="Arial"/>
              </a:rPr>
              <a:t>It was raining, so</a:t>
            </a:r>
            <a:r>
              <a:rPr sz="1800" b="0">
                <a:solidFill>
                  <a:srgbClr val="1E2A38"/>
                </a:solidFill>
                <a:latin typeface="Arial"/>
              </a:rPr>
              <a:t> we stayed in.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to</a:t>
            </a:r>
            <a:r>
              <a:rPr sz="1800" b="0">
                <a:solidFill>
                  <a:srgbClr val="1E2A38"/>
                </a:solidFill>
                <a:latin typeface="Arial"/>
              </a:rPr>
              <a:t> + fe’l — MAQSAD: </a:t>
            </a:r>
            <a:r>
              <a:rPr sz="1800" b="1">
                <a:solidFill>
                  <a:srgbClr val="1E2A38"/>
                </a:solidFill>
                <a:latin typeface="Arial"/>
              </a:rPr>
              <a:t>I went out to buy</a:t>
            </a:r>
            <a:r>
              <a:rPr sz="1800" b="0">
                <a:solidFill>
                  <a:srgbClr val="1E2A38"/>
                </a:solidFill>
                <a:latin typeface="Arial"/>
              </a:rPr>
              <a:t> bread. (✗ </a:t>
            </a:r>
            <a:r>
              <a:rPr sz="1800" b="0" strike="sngStrike">
                <a:solidFill>
                  <a:srgbClr val="1E2A38"/>
                </a:solidFill>
                <a:latin typeface="Arial"/>
              </a:rPr>
              <a:t>for buy</a:t>
            </a:r>
            <a:r>
              <a:rPr sz="1800" b="0">
                <a:solidFill>
                  <a:srgbClr val="1E2A38"/>
                </a:solidFill>
                <a:latin typeface="Arial"/>
              </a:rPr>
              <a:t>)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Hikoyada </a:t>
            </a:r>
            <a:r>
              <a:rPr sz="1800" b="1">
                <a:solidFill>
                  <a:srgbClr val="1E2A38"/>
                </a:solidFill>
                <a:latin typeface="Arial"/>
              </a:rPr>
              <a:t>was/were + -ing</a:t>
            </a:r>
            <a:r>
              <a:rPr sz="1800" b="0">
                <a:solidFill>
                  <a:srgbClr val="1E2A38"/>
                </a:solidFill>
                <a:latin typeface="Arial"/>
              </a:rPr>
              <a:t> — fon (nima bo‘layotgan edi), </a:t>
            </a:r>
            <a:r>
              <a:rPr sz="1800" b="1">
                <a:solidFill>
                  <a:srgbClr val="1E2A38"/>
                </a:solidFill>
                <a:latin typeface="Arial"/>
              </a:rPr>
              <a:t>o‘tgan zamon</a:t>
            </a:r>
            <a:r>
              <a:rPr sz="1800" b="0">
                <a:solidFill>
                  <a:srgbClr val="1E2A38"/>
                </a:solidFill>
                <a:latin typeface="Arial"/>
              </a:rPr>
              <a:t> — voqea.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SoundSpot (p. 28) qoidasi kartalarda ham — qo‘shma otda urg‘u BIRINCHI so‘zda; qolganlari — qiyin so‘zlar: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traffic lights /ˈtræfɪk laɪts/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the living room /ðə ˈlɪvɪŋ ruːm/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motorbike /ə ˈməʊtəbaɪk/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realise /ˈrɪəlaɪz/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annoyed /əˈnɔɪd/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shocked /ʃɒkt/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 reason /ə ˈriːzn/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on purpose /ɒn ˈpɜːpəs/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Qoida: ot + ot birikmasida (qo‘shma otda) urg‘u odatda birinchi otga tushadi: TRAFFIC lights, LIVING room, GHOST story.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SoundSpot, p. 28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1 GHOST story · 2 LOVE story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3 ADventure story · 4 deTECtive story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5 science FICtion story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Qoida: ot + story — urg‘u birinchi qismga; science fiction ichida urg‘u FIC da: science FICtion story.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didn't go to the park ________ it was raining.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bus was late. ________ of this, I missed the first lesson.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little brother ________ over a stone in the park and hurt his knee.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Sorry! I took your book by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went to the market ________ buy some apples.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was very cold, ________ I put on my warm coat.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look at your notes — tell the story from memory!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did it ________? — Last Sunday, in the morning.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OPTIONAL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8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Ex.1: juftlikda p.27 dagi oltita hikoyani eslatmalardan qayta ayting — har biriga 2–3 gap.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Ex.3: o‘z hikoyangizni juftingizga ayting; kamida ikki marta because yoki so va kartalardan ikkita so‘z ishlating (trip over, by mistake, go red …).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Juftingiz hikoyani tinglab, bitta savol beradi: Why …?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because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«chunki»: sabab gapdan KEYIN ham, oldin ham kelishi mumkin.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«shuning uchun»: natijani bildiradi. </a:t>
            </a:r>
            <a:r>
              <a:rPr sz="1600" b="1">
                <a:solidFill>
                  <a:srgbClr val="1E2A38"/>
                </a:solidFill>
                <a:latin typeface="Arial"/>
              </a:rPr>
              <a:t>It was cold, so I stayed 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 + fe’l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«…ish uchun»: </a:t>
            </a:r>
            <a:r>
              <a:rPr sz="1600" b="1">
                <a:solidFill>
                  <a:srgbClr val="1E2A38"/>
                </a:solidFill>
                <a:latin typeface="Arial"/>
              </a:rPr>
              <a:t>I came to help</a:t>
            </a:r>
            <a:r>
              <a:rPr sz="1600" b="0">
                <a:solidFill>
                  <a:srgbClr val="1E2A38"/>
                </a:solidFill>
                <a:latin typeface="Arial"/>
              </a:rPr>
              <a:t> you — «senga yordam berish uchun keldim».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by mistake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«bilmasdan, adashib»; teskarisi </a:t>
            </a:r>
            <a:r>
              <a:rPr sz="1600" b="1">
                <a:solidFill>
                  <a:srgbClr val="1E2A38"/>
                </a:solidFill>
                <a:latin typeface="Arial"/>
              </a:rPr>
              <a:t>on purpose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«ataylab»; </a:t>
            </a:r>
            <a:r>
              <a:rPr sz="1600" b="1">
                <a:solidFill>
                  <a:srgbClr val="1E2A38"/>
                </a:solidFill>
                <a:latin typeface="Arial"/>
              </a:rPr>
              <a:t>make a mistake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«xato qilmoq» (19-dars).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Buyruq: </a:t>
            </a:r>
            <a:r>
              <a:rPr sz="1600" b="1">
                <a:solidFill>
                  <a:srgbClr val="1E2A38"/>
                </a:solidFill>
                <a:latin typeface="Arial"/>
              </a:rPr>
              <a:t>Sit down!</a:t>
            </a:r>
            <a:r>
              <a:rPr sz="1600" b="0">
                <a:solidFill>
                  <a:srgbClr val="1E2A38"/>
                </a:solidFill>
                <a:latin typeface="Arial"/>
              </a:rPr>
              <a:t> — inkori </a:t>
            </a:r>
            <a:r>
              <a:rPr sz="1600" b="1">
                <a:solidFill>
                  <a:srgbClr val="1E2A38"/>
                </a:solidFill>
                <a:latin typeface="Arial"/>
              </a:rPr>
              <a:t>Don’t sit down!</a:t>
            </a:r>
            <a:r>
              <a:rPr sz="1600" b="0">
                <a:solidFill>
                  <a:srgbClr val="1E2A38"/>
                </a:solidFill>
                <a:latin typeface="Arial"/>
              </a:rPr>
              <a:t>; ega (you) aytilmaydi.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Prepare 6 instructions explaining how to play your favourite game — imperative: Take turns. Roll the dice. Don't …!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sozlar.com/vocab/cards/?set=grade8-lesson20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Keep your ex.2 notes — you will write the story in the next lesson.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Unknown author (primeminister.kz) · CC BY 4.0 · https://commons.wikimedia.org/w/index.php?curid=179308087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sozlar.com/vocab/cards/?set=grade8-lesson20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