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C9A35C"/>
                </a:solidFill>
                <a:latin typeface="Arial"/>
              </a:rPr>
              <a:t>GRADE 7  ·  LESSON 20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57400"/>
            <a:ext cx="60350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800" b="1">
                <a:solidFill>
                  <a:srgbClr val="FFFFFF"/>
                </a:solidFill>
                <a:latin typeface="Arial"/>
              </a:rPr>
              <a:t>Describing a Picture of People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60350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Odamlar tasvirlangan rasmni yozma tasvirlash</a:t>
            </a:r>
          </a:p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Writing: description of a picture of people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85216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sozlar.com</a:t>
            </a:r>
          </a:p>
        </p:txBody>
      </p:sp>
      <p:pic>
        <p:nvPicPr>
          <p:cNvPr id="7" name="Picture 6" descr="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371600"/>
            <a:ext cx="4114800" cy="289321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15200" y="4319683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dbking · CC BY 2.0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LESSON AIMS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Bugungi maqsad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57983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93975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Describe a few things that are happening in the picture (p. 30 ex. 1)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90087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273551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209543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Decide if four statements about the model text are true or false (ex. 2)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105655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389119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325111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each paragraph with what it describes (ex. 3)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221223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504687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440679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Find examples of the four Language Lab rules and use them in their own sentences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BOOK TASK · 5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Book task — Laser A1+, p. 30, ex.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Look at the picture. Describe a few things that are happening.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Namuna: </a:t>
            </a:r>
            <a:r>
              <a:rPr sz="1600" b="1">
                <a:solidFill>
                  <a:srgbClr val="1E2A38"/>
                </a:solidFill>
                <a:latin typeface="Arial"/>
              </a:rPr>
              <a:t>A man is carrying a boy on his shoulders.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Who is near the door? What are they doing?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What is the boy in the middle doing? And the man behind him?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Look at the baby. What is she doing?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175504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532180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91640" y="528523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Use: </a:t>
            </a:r>
            <a:r>
              <a:rPr sz="1600" b="1">
                <a:solidFill>
                  <a:srgbClr val="1E2A38"/>
                </a:solidFill>
                <a:latin typeface="Arial"/>
              </a:rPr>
              <a:t>is / are + -ing</a:t>
            </a:r>
            <a:r>
              <a:rPr sz="1600" b="0">
                <a:solidFill>
                  <a:srgbClr val="1E2A38"/>
                </a:solidFill>
                <a:latin typeface="Arial"/>
              </a:rPr>
              <a:t> — present continuous.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Weather and clothes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🌨️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snow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qor yog‘moq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Look out of the window — it’s </a:t>
            </a:r>
            <a:r>
              <a:rPr sz="1400" b="1">
                <a:solidFill>
                  <a:srgbClr val="5A6572"/>
                </a:solidFill>
                <a:latin typeface="Arial"/>
              </a:rPr>
              <a:t>snowing</a:t>
            </a:r>
            <a:r>
              <a:rPr sz="1400" b="0">
                <a:solidFill>
                  <a:srgbClr val="5A6572"/>
                </a:solidFill>
                <a:latin typeface="Arial"/>
              </a:rPr>
              <a:t> again!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🌧️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rain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yomg‘ir yog‘moq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Take an umbrella — it’s </a:t>
            </a:r>
            <a:r>
              <a:rPr sz="1400" b="1">
                <a:solidFill>
                  <a:srgbClr val="5A6572"/>
                </a:solidFill>
                <a:latin typeface="Arial"/>
              </a:rPr>
              <a:t>raining</a:t>
            </a:r>
            <a:r>
              <a:rPr sz="1400" b="0">
                <a:solidFill>
                  <a:srgbClr val="5A6572"/>
                </a:solidFill>
                <a:latin typeface="Arial"/>
              </a:rPr>
              <a:t> outside.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🥶️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cold day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sovuq kun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It’s </a:t>
            </a:r>
            <a:r>
              <a:rPr sz="1400" b="1">
                <a:solidFill>
                  <a:srgbClr val="5A6572"/>
                </a:solidFill>
                <a:latin typeface="Arial"/>
              </a:rPr>
              <a:t>a cold day</a:t>
            </a:r>
            <a:r>
              <a:rPr sz="1400" b="0">
                <a:solidFill>
                  <a:srgbClr val="5A6572"/>
                </a:solidFill>
                <a:latin typeface="Arial"/>
              </a:rPr>
              <a:t>, so the children are wearing hats.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🧶️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winter clothes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qishki kiyim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People in the street are wearing warm </a:t>
            </a:r>
            <a:r>
              <a:rPr sz="1400" b="1">
                <a:solidFill>
                  <a:srgbClr val="5A6572"/>
                </a:solidFill>
                <a:latin typeface="Arial"/>
              </a:rPr>
              <a:t>winter clothes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Weather and clothes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👥️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lots of people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juda ko‘p odam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There are </a:t>
            </a:r>
            <a:r>
              <a:rPr sz="1400" b="1">
                <a:solidFill>
                  <a:srgbClr val="5A6572"/>
                </a:solidFill>
                <a:latin typeface="Arial"/>
              </a:rPr>
              <a:t>lots of people</a:t>
            </a:r>
            <a:r>
              <a:rPr sz="1400" b="0">
                <a:solidFill>
                  <a:srgbClr val="5A6572"/>
                </a:solidFill>
                <a:latin typeface="Arial"/>
              </a:rPr>
              <a:t> at the bus stop this morning.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🧥️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coat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palto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Grandpa is wearing his long brown </a:t>
            </a:r>
            <a:r>
              <a:rPr sz="1400" b="1">
                <a:solidFill>
                  <a:srgbClr val="5A6572"/>
                </a:solidFill>
                <a:latin typeface="Arial"/>
              </a:rPr>
              <a:t>coat</a:t>
            </a:r>
            <a:r>
              <a:rPr sz="1400" b="0">
                <a:solidFill>
                  <a:srgbClr val="5A6572"/>
                </a:solidFill>
                <a:latin typeface="Arial"/>
              </a:rPr>
              <a:t> today.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👒️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hat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shapka, bosh kiyim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little girl is wearing </a:t>
            </a:r>
            <a:r>
              <a:rPr sz="1400" b="1">
                <a:solidFill>
                  <a:srgbClr val="5A6572"/>
                </a:solidFill>
                <a:latin typeface="Arial"/>
              </a:rPr>
              <a:t>a hat</a:t>
            </a:r>
            <a:r>
              <a:rPr sz="1400" b="0">
                <a:solidFill>
                  <a:srgbClr val="5A6572"/>
                </a:solidFill>
                <a:latin typeface="Arial"/>
              </a:rPr>
              <a:t> with a big pom-pom.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👢️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boots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etik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Everyone is wearing </a:t>
            </a:r>
            <a:r>
              <a:rPr sz="1400" b="1">
                <a:solidFill>
                  <a:srgbClr val="5A6572"/>
                </a:solidFill>
                <a:latin typeface="Arial"/>
              </a:rPr>
              <a:t>boots</a:t>
            </a:r>
            <a:r>
              <a:rPr sz="1400" b="0">
                <a:solidFill>
                  <a:srgbClr val="5A6572"/>
                </a:solidFill>
                <a:latin typeface="Arial"/>
              </a:rPr>
              <a:t> because the snow is deep.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Where in the picture?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🚪️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near the door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eshik yonida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Near the door</a:t>
            </a:r>
            <a:r>
              <a:rPr sz="1400" b="0">
                <a:solidFill>
                  <a:srgbClr val="5A6572"/>
                </a:solidFill>
                <a:latin typeface="Arial"/>
              </a:rPr>
              <a:t>, a little boy is waiting for his mum.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↔️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next to them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ularning yonida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Two girls are eating ice cream. </a:t>
            </a:r>
            <a:r>
              <a:rPr sz="1400" b="1">
                <a:solidFill>
                  <a:srgbClr val="5A6572"/>
                </a:solidFill>
                <a:latin typeface="Arial"/>
              </a:rPr>
              <a:t>Next to them</a:t>
            </a:r>
            <a:r>
              <a:rPr sz="1400" b="0">
                <a:solidFill>
                  <a:srgbClr val="5A6572"/>
                </a:solidFill>
                <a:latin typeface="Arial"/>
              </a:rPr>
              <a:t>, a dog is sleeping.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⛲️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in the middle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o‘rtada, o‘rtasida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There’s a big fountain </a:t>
            </a:r>
            <a:r>
              <a:rPr sz="1400" b="1">
                <a:solidFill>
                  <a:srgbClr val="5A6572"/>
                </a:solidFill>
                <a:latin typeface="Arial"/>
              </a:rPr>
              <a:t>in the middle</a:t>
            </a:r>
            <a:r>
              <a:rPr sz="1400" b="0">
                <a:solidFill>
                  <a:srgbClr val="5A6572"/>
                </a:solidFill>
                <a:latin typeface="Arial"/>
              </a:rPr>
              <a:t> of the square.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🚌️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in front of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oldida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 red bus is stopping </a:t>
            </a:r>
            <a:r>
              <a:rPr sz="1400" b="1">
                <a:solidFill>
                  <a:srgbClr val="5A6572"/>
                </a:solidFill>
                <a:latin typeface="Arial"/>
              </a:rPr>
              <a:t>in front of</a:t>
            </a:r>
            <a:r>
              <a:rPr sz="1400" b="0">
                <a:solidFill>
                  <a:srgbClr val="5A6572"/>
                </a:solidFill>
                <a:latin typeface="Arial"/>
              </a:rPr>
              <a:t> our school.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Where in the picture?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🙈️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behind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orqasida, ortida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little sister is hiding </a:t>
            </a:r>
            <a:r>
              <a:rPr sz="1400" b="1">
                <a:solidFill>
                  <a:srgbClr val="5A6572"/>
                </a:solidFill>
                <a:latin typeface="Arial"/>
              </a:rPr>
              <a:t>behind</a:t>
            </a:r>
            <a:r>
              <a:rPr sz="1400" b="0">
                <a:solidFill>
                  <a:srgbClr val="5A6572"/>
                </a:solidFill>
                <a:latin typeface="Arial"/>
              </a:rPr>
              <a:t> a tall man in the photo.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⬅️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on the left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chap tomonda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On the left</a:t>
            </a:r>
            <a:r>
              <a:rPr sz="1400" b="0">
                <a:solidFill>
                  <a:srgbClr val="5A6572"/>
                </a:solidFill>
                <a:latin typeface="Arial"/>
              </a:rPr>
              <a:t>, an old man is reading a newspaper.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➡️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on the right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o‘ng tomonda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On the right</a:t>
            </a:r>
            <a:r>
              <a:rPr sz="1400" b="0">
                <a:solidFill>
                  <a:srgbClr val="5A6572"/>
                </a:solidFill>
                <a:latin typeface="Arial"/>
              </a:rPr>
              <a:t>, two boys are playing football.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What are they doing?  (1/3)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☃️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throw snowballs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qorbo‘ron o‘ynamoq, qor otishmoq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After school the children are </a:t>
            </a:r>
            <a:r>
              <a:rPr sz="1400" b="1">
                <a:solidFill>
                  <a:srgbClr val="5A6572"/>
                </a:solidFill>
                <a:latin typeface="Arial"/>
              </a:rPr>
              <a:t>throwing snowballs</a:t>
            </a:r>
            <a:r>
              <a:rPr sz="1400" b="0">
                <a:solidFill>
                  <a:srgbClr val="5A6572"/>
                </a:solidFill>
                <a:latin typeface="Arial"/>
              </a:rPr>
              <a:t> in the yard.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🎉️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have a lot of fun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rosa maza qilmoq, vaqtni juda yaxshi o‘tkazmoq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children are </a:t>
            </a:r>
            <a:r>
              <a:rPr sz="1400" b="1">
                <a:solidFill>
                  <a:srgbClr val="5A6572"/>
                </a:solidFill>
                <a:latin typeface="Arial"/>
              </a:rPr>
              <a:t>having a lot of fun</a:t>
            </a:r>
            <a:r>
              <a:rPr sz="1400" b="0">
                <a:solidFill>
                  <a:srgbClr val="5A6572"/>
                </a:solidFill>
                <a:latin typeface="Arial"/>
              </a:rPr>
              <a:t> in the park today.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🤧️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sneeze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aksirmoq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Grandpa is </a:t>
            </a:r>
            <a:r>
              <a:rPr sz="1400" b="1">
                <a:solidFill>
                  <a:srgbClr val="5A6572"/>
                </a:solidFill>
                <a:latin typeface="Arial"/>
              </a:rPr>
              <a:t>sneezing</a:t>
            </a:r>
            <a:r>
              <a:rPr sz="1400" b="0">
                <a:solidFill>
                  <a:srgbClr val="5A6572"/>
                </a:solidFill>
                <a:latin typeface="Arial"/>
              </a:rPr>
              <a:t> a lot today. Is he ill?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🤒️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have got a cold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shamollagan bo‘lmoq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Aziz isn’t at school today because he’s </a:t>
            </a:r>
            <a:r>
              <a:rPr sz="1400" b="1">
                <a:solidFill>
                  <a:srgbClr val="5A6572"/>
                </a:solidFill>
                <a:latin typeface="Arial"/>
              </a:rPr>
              <a:t>got a cold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What are they doing?  (2/3)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🧻️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tissue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salfetka (qog‘oz ro‘molcha)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man is sneezing, so his wife is giving him </a:t>
            </a:r>
            <a:r>
              <a:rPr sz="1400" b="1">
                <a:solidFill>
                  <a:srgbClr val="5A6572"/>
                </a:solidFill>
                <a:latin typeface="Arial"/>
              </a:rPr>
              <a:t>a tissue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🛹️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ride a skateboard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skeytbordda uchmoq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 boy is </a:t>
            </a:r>
            <a:r>
              <a:rPr sz="1400" b="1">
                <a:solidFill>
                  <a:srgbClr val="5A6572"/>
                </a:solidFill>
                <a:latin typeface="Arial"/>
              </a:rPr>
              <a:t>riding a skateboard</a:t>
            </a:r>
            <a:r>
              <a:rPr sz="1400" b="0">
                <a:solidFill>
                  <a:srgbClr val="5A6572"/>
                </a:solidFill>
                <a:latin typeface="Arial"/>
              </a:rPr>
              <a:t> down the street very fast.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🏃️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run after somebody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birovning ortidan yugurmoq, quvlamoq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Our puppy is </a:t>
            </a:r>
            <a:r>
              <a:rPr sz="1400" b="1">
                <a:solidFill>
                  <a:srgbClr val="5A6572"/>
                </a:solidFill>
                <a:latin typeface="Arial"/>
              </a:rPr>
              <a:t>running after</a:t>
            </a:r>
            <a:r>
              <a:rPr sz="1400" b="0">
                <a:solidFill>
                  <a:srgbClr val="5A6572"/>
                </a:solidFill>
                <a:latin typeface="Arial"/>
              </a:rPr>
              <a:t> my little brother in the garden.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🤲️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catch somebody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tutib olmoq, ushlamoq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teacher is trying to </a:t>
            </a:r>
            <a:r>
              <a:rPr sz="1400" b="1">
                <a:solidFill>
                  <a:srgbClr val="5A6572"/>
                </a:solidFill>
                <a:latin typeface="Arial"/>
              </a:rPr>
              <a:t>catch</a:t>
            </a:r>
            <a:r>
              <a:rPr sz="1400" b="0">
                <a:solidFill>
                  <a:srgbClr val="5A6572"/>
                </a:solidFill>
                <a:latin typeface="Arial"/>
              </a:rPr>
              <a:t> the boy and stop him.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What are they doing?  (3/3)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👨‍👦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carry somebody on your shoulders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yelkasiga mindirib olmoq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Dad is </a:t>
            </a:r>
            <a:r>
              <a:rPr sz="1400" b="1">
                <a:solidFill>
                  <a:srgbClr val="5A6572"/>
                </a:solidFill>
                <a:latin typeface="Arial"/>
              </a:rPr>
              <a:t>carrying my little brother on his shoulders</a:t>
            </a:r>
            <a:r>
              <a:rPr sz="1400" b="0">
                <a:solidFill>
                  <a:srgbClr val="5A6572"/>
                </a:solidFill>
                <a:latin typeface="Arial"/>
              </a:rPr>
              <a:t> at the bazaar.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🧸️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throw toys on the floor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o‘yinchoqlarni polga otmoq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baby is </a:t>
            </a:r>
            <a:r>
              <a:rPr sz="1400" b="1">
                <a:solidFill>
                  <a:srgbClr val="5A6572"/>
                </a:solidFill>
                <a:latin typeface="Arial"/>
              </a:rPr>
              <a:t>throwing her toys on the floor</a:t>
            </a:r>
            <a:r>
              <a:rPr sz="1400" b="0">
                <a:solidFill>
                  <a:srgbClr val="5A6572"/>
                </a:solidFill>
                <a:latin typeface="Arial"/>
              </a:rPr>
              <a:t> and laughing.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🛍️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go in and out of the shops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do‘konlarga kirib-chiqmoq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On Saturdays people </a:t>
            </a:r>
            <a:r>
              <a:rPr sz="1400" b="1">
                <a:solidFill>
                  <a:srgbClr val="5A6572"/>
                </a:solidFill>
                <a:latin typeface="Arial"/>
              </a:rPr>
              <a:t>go in and out of the shops</a:t>
            </a:r>
            <a:r>
              <a:rPr sz="1400" b="0">
                <a:solidFill>
                  <a:srgbClr val="5A6572"/>
                </a:solidFill>
                <a:latin typeface="Arial"/>
              </a:rPr>
              <a:t> all day.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😂️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laugh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kulmoq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two girls are </a:t>
            </a:r>
            <a:r>
              <a:rPr sz="1400" b="1">
                <a:solidFill>
                  <a:srgbClr val="5A6572"/>
                </a:solidFill>
                <a:latin typeface="Arial"/>
              </a:rPr>
              <a:t>laughing</a:t>
            </a:r>
            <a:r>
              <a:rPr sz="1400" b="0">
                <a:solidFill>
                  <a:srgbClr val="5A6572"/>
                </a:solidFill>
                <a:latin typeface="Arial"/>
              </a:rPr>
              <a:t> at a funny video on the phone.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People and feelings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👶️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baby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chaqaloq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A baby</a:t>
            </a:r>
            <a:r>
              <a:rPr sz="1400" b="0">
                <a:solidFill>
                  <a:srgbClr val="5A6572"/>
                </a:solidFill>
                <a:latin typeface="Arial"/>
              </a:rPr>
              <a:t> is sleeping in the pram next to her mum.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😊️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most people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ko‘pchilik (odamlar)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Most people</a:t>
            </a:r>
            <a:r>
              <a:rPr sz="1400" b="0">
                <a:solidFill>
                  <a:srgbClr val="5A6572"/>
                </a:solidFill>
                <a:latin typeface="Arial"/>
              </a:rPr>
              <a:t> in the picture are smiling and talking.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😠️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angry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jahli chiqqan, achchiqlangan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woman looks </a:t>
            </a:r>
            <a:r>
              <a:rPr sz="1400" b="1">
                <a:solidFill>
                  <a:srgbClr val="5A6572"/>
                </a:solidFill>
                <a:latin typeface="Arial"/>
              </a:rPr>
              <a:t>angry</a:t>
            </a:r>
            <a:r>
              <a:rPr sz="1400" b="0">
                <a:solidFill>
                  <a:srgbClr val="5A6572"/>
                </a:solidFill>
                <a:latin typeface="Arial"/>
              </a:rPr>
              <a:t> because the dog is jumping on her bags.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⚠️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dangerous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xavfli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Riding a bike with no hands is very </a:t>
            </a:r>
            <a:r>
              <a:rPr sz="1400" b="1">
                <a:solidFill>
                  <a:srgbClr val="5A6572"/>
                </a:solidFill>
                <a:latin typeface="Arial"/>
              </a:rPr>
              <a:t>dangerous</a:t>
            </a:r>
            <a:r>
              <a:rPr sz="1400" b="0">
                <a:solidFill>
                  <a:srgbClr val="5A6572"/>
                </a:solidFill>
                <a:latin typeface="Arial"/>
              </a:rPr>
              <a:t>!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BOOK TASK · 7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Book tasks — Laser A1+, p. 30, ex. 2–3 + Language Lab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Read «A busy shopping centre». Work alone, then check with a partner.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</a:t>
            </a:r>
            <a:r>
              <a:rPr sz="1600" b="0">
                <a:solidFill>
                  <a:srgbClr val="1E2A38"/>
                </a:solidFill>
                <a:latin typeface="Arial"/>
              </a:rPr>
              <a:t> — Are the four statements true (T) or false (F)?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ex.3</a:t>
            </a:r>
            <a:r>
              <a:rPr sz="1600" b="0">
                <a:solidFill>
                  <a:srgbClr val="1E2A38"/>
                </a:solidFill>
                <a:latin typeface="Arial"/>
              </a:rPr>
              <a:t> — Match paragraphs 1–4 with a, b, c. One letter is used twice.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Language Lab</a:t>
            </a:r>
            <a:r>
              <a:rPr sz="1600" b="0">
                <a:solidFill>
                  <a:srgbClr val="1E2A38"/>
                </a:solidFill>
                <a:latin typeface="Arial"/>
              </a:rPr>
              <a:t> — find and underline one example of each rule (1–4) in the text.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Fast finishers: find all the verbs in -ing in paragraph 3.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TEACHER · CHECK AFTER EX. 2–3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Answer key — Laser A1+, p. 30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20823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1640" y="1984247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</a:t>
            </a:r>
            <a:r>
              <a:rPr sz="1600" b="0">
                <a:solidFill>
                  <a:srgbClr val="1E2A38"/>
                </a:solidFill>
                <a:latin typeface="Arial"/>
              </a:rPr>
              <a:t>  1 F (it’s snowing — a cold day) · 2 F (she’s angry) · 3 T · 4 F (a baby girl — she’s wearing pink)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42615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88919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91640" y="2752343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ex.3</a:t>
            </a:r>
            <a:r>
              <a:rPr sz="1600" b="0">
                <a:solidFill>
                  <a:srgbClr val="1E2A38"/>
                </a:solidFill>
                <a:latin typeface="Arial"/>
              </a:rPr>
              <a:t>  1 c · 2 b · 3 b · 4 a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10711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5570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91640" y="3520439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E2A38"/>
                </a:solidFill>
                <a:latin typeface="Arial"/>
              </a:rPr>
              <a:t>Language Lab</a:t>
            </a:r>
            <a:r>
              <a:rPr sz="1500" b="0">
                <a:solidFill>
                  <a:srgbClr val="1E2A38"/>
                </a:solidFill>
                <a:latin typeface="Arial"/>
              </a:rPr>
              <a:t>  1 are wearing / are throwing / is sneezing … · 2 I think it’s a cold day · 3 Near the door, Next to them, In the middle of, In front of them · 4 It looks very dangerous! It looks like …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FOCUS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Language Lab — four tools for describing a picture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97280" y="2103120"/>
            <a:ext cx="1005840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Rasmda </a:t>
            </a:r>
            <a:r>
              <a:rPr sz="1800" b="1">
                <a:solidFill>
                  <a:srgbClr val="1E2A38"/>
                </a:solidFill>
                <a:latin typeface="Arial"/>
              </a:rPr>
              <a:t>hozir</a:t>
            </a:r>
            <a:r>
              <a:rPr sz="1800" b="0">
                <a:solidFill>
                  <a:srgbClr val="1E2A38"/>
                </a:solidFill>
                <a:latin typeface="Arial"/>
              </a:rPr>
              <a:t> nima bo‘layapti — </a:t>
            </a:r>
            <a:r>
              <a:rPr sz="1800" b="1">
                <a:solidFill>
                  <a:srgbClr val="1E2A38"/>
                </a:solidFill>
                <a:latin typeface="Arial"/>
              </a:rPr>
              <a:t>present continuous</a:t>
            </a:r>
            <a:r>
              <a:rPr sz="1800" b="0">
                <a:solidFill>
                  <a:srgbClr val="1E2A38"/>
                </a:solidFill>
                <a:latin typeface="Arial"/>
              </a:rPr>
              <a:t>: </a:t>
            </a:r>
            <a:r>
              <a:rPr sz="1800" b="1">
                <a:solidFill>
                  <a:srgbClr val="1E2A38"/>
                </a:solidFill>
                <a:latin typeface="Arial"/>
              </a:rPr>
              <a:t>Two boys are throwing</a:t>
            </a:r>
            <a:r>
              <a:rPr sz="1800" b="0">
                <a:solidFill>
                  <a:srgbClr val="1E2A38"/>
                </a:solidFill>
                <a:latin typeface="Arial"/>
              </a:rPr>
              <a:t> snowballs.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O‘z fikringiz — </a:t>
            </a:r>
            <a:r>
              <a:rPr sz="1800" b="1">
                <a:solidFill>
                  <a:srgbClr val="1E2A38"/>
                </a:solidFill>
                <a:latin typeface="Arial"/>
              </a:rPr>
              <a:t>I think</a:t>
            </a:r>
            <a:r>
              <a:rPr sz="1800" b="0">
                <a:solidFill>
                  <a:srgbClr val="1E2A38"/>
                </a:solidFill>
                <a:latin typeface="Arial"/>
              </a:rPr>
              <a:t>: </a:t>
            </a:r>
            <a:r>
              <a:rPr sz="1800" b="1">
                <a:solidFill>
                  <a:srgbClr val="1E2A38"/>
                </a:solidFill>
                <a:latin typeface="Arial"/>
              </a:rPr>
              <a:t>I think</a:t>
            </a:r>
            <a:r>
              <a:rPr sz="1800" b="0">
                <a:solidFill>
                  <a:srgbClr val="1E2A38"/>
                </a:solidFill>
                <a:latin typeface="Arial"/>
              </a:rPr>
              <a:t> he’s got a cold.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Qayerda — </a:t>
            </a:r>
            <a:r>
              <a:rPr sz="1800" b="1">
                <a:solidFill>
                  <a:srgbClr val="1E2A38"/>
                </a:solidFill>
                <a:latin typeface="Arial"/>
              </a:rPr>
              <a:t>joy iboralari</a:t>
            </a:r>
            <a:r>
              <a:rPr sz="1800" b="0">
                <a:solidFill>
                  <a:srgbClr val="1E2A38"/>
                </a:solidFill>
                <a:latin typeface="Arial"/>
              </a:rPr>
              <a:t>: </a:t>
            </a:r>
            <a:r>
              <a:rPr sz="1800" b="1">
                <a:solidFill>
                  <a:srgbClr val="1E2A38"/>
                </a:solidFill>
                <a:latin typeface="Arial"/>
              </a:rPr>
              <a:t>Near the door</a:t>
            </a:r>
            <a:r>
              <a:rPr sz="1800" b="0">
                <a:solidFill>
                  <a:srgbClr val="1E2A38"/>
                </a:solidFill>
                <a:latin typeface="Arial"/>
              </a:rPr>
              <a:t> … </a:t>
            </a:r>
            <a:r>
              <a:rPr sz="1800" b="1">
                <a:solidFill>
                  <a:srgbClr val="1E2A38"/>
                </a:solidFill>
                <a:latin typeface="Arial"/>
              </a:rPr>
              <a:t>Next to them</a:t>
            </a:r>
            <a:r>
              <a:rPr sz="1800" b="0">
                <a:solidFill>
                  <a:srgbClr val="1E2A38"/>
                </a:solidFill>
                <a:latin typeface="Arial"/>
              </a:rPr>
              <a:t> … </a:t>
            </a:r>
            <a:r>
              <a:rPr sz="1800" b="1">
                <a:solidFill>
                  <a:srgbClr val="1E2A38"/>
                </a:solidFill>
                <a:latin typeface="Arial"/>
              </a:rPr>
              <a:t>In the middle of</a:t>
            </a:r>
            <a:r>
              <a:rPr sz="1800" b="0">
                <a:solidFill>
                  <a:srgbClr val="1E2A38"/>
                </a:solidFill>
                <a:latin typeface="Arial"/>
              </a:rPr>
              <a:t> … </a:t>
            </a:r>
            <a:r>
              <a:rPr sz="1800" b="1">
                <a:solidFill>
                  <a:srgbClr val="1E2A38"/>
                </a:solidFill>
                <a:latin typeface="Arial"/>
              </a:rPr>
              <a:t>In front of them</a:t>
            </a:r>
            <a:r>
              <a:rPr sz="1800" b="0">
                <a:solidFill>
                  <a:srgbClr val="1E2A38"/>
                </a:solidFill>
                <a:latin typeface="Arial"/>
              </a:rPr>
              <a:t> …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Qanday ko‘rinadi — </a:t>
            </a:r>
            <a:r>
              <a:rPr sz="1800" b="1">
                <a:solidFill>
                  <a:srgbClr val="1E2A38"/>
                </a:solidFill>
                <a:latin typeface="Arial"/>
              </a:rPr>
              <a:t>It looks …</a:t>
            </a:r>
            <a:r>
              <a:rPr sz="1800" b="0">
                <a:solidFill>
                  <a:srgbClr val="1E2A38"/>
                </a:solidFill>
                <a:latin typeface="Arial"/>
              </a:rPr>
              <a:t>: </a:t>
            </a:r>
            <a:r>
              <a:rPr sz="1800" b="1">
                <a:solidFill>
                  <a:srgbClr val="1E2A38"/>
                </a:solidFill>
                <a:latin typeface="Arial"/>
              </a:rPr>
              <a:t>It looks</a:t>
            </a:r>
            <a:r>
              <a:rPr sz="1800" b="0">
                <a:solidFill>
                  <a:srgbClr val="1E2A38"/>
                </a:solidFill>
                <a:latin typeface="Arial"/>
              </a:rPr>
              <a:t> very dangerous! </a:t>
            </a:r>
            <a:r>
              <a:rPr sz="1800" b="1">
                <a:solidFill>
                  <a:srgbClr val="1E2A38"/>
                </a:solidFill>
                <a:latin typeface="Arial"/>
              </a:rPr>
              <a:t>It looks like</a:t>
            </a:r>
            <a:r>
              <a:rPr sz="1800" b="0">
                <a:solidFill>
                  <a:srgbClr val="1E2A38"/>
                </a:solidFill>
                <a:latin typeface="Arial"/>
              </a:rPr>
              <a:t> most people are happy.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STRATEGY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Describing a picture — four paragraphs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6654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0253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Paragraph 1 — the scene:</a:t>
            </a:r>
            <a:r>
              <a:rPr sz="1700" b="0">
                <a:solidFill>
                  <a:srgbClr val="1E2A38"/>
                </a:solidFill>
                <a:latin typeface="Arial"/>
              </a:rPr>
              <a:t> where the people are, the weather, what they are wearing.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98648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821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18104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Paragraph 2 — a few people:</a:t>
            </a:r>
            <a:r>
              <a:rPr sz="1700" b="0">
                <a:solidFill>
                  <a:srgbClr val="1E2A38"/>
                </a:solidFill>
                <a:latin typeface="Arial"/>
              </a:rPr>
              <a:t> what they are doing and how you think they feel.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014216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976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233672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Paragraph 3 — a few more people:</a:t>
            </a:r>
            <a:r>
              <a:rPr sz="1700" b="0">
                <a:solidFill>
                  <a:srgbClr val="1E2A38"/>
                </a:solidFill>
                <a:latin typeface="Arial"/>
              </a:rPr>
              <a:t> where they are (in the middle of, in front of) and what they are doing.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129784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41324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349240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Paragraph 4 — everyone:</a:t>
            </a:r>
            <a:r>
              <a:rPr sz="1700" b="0">
                <a:solidFill>
                  <a:srgbClr val="1E2A38"/>
                </a:solidFill>
                <a:latin typeface="Arial"/>
              </a:rPr>
              <a:t> what most people are doing and how they feel (It looks like …).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PRONUNCIATION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Say it — don’t just read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73736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Linking and tricky sounds: say each phrase as ONE word — no stop in the middle.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914400" y="242316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next to them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/ˈnekst tə ðəm/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611880" y="242316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in front of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/ɪn ˈfrʌnt əv/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09360" y="242316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in the middle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/ɪn ðə ˈmɪdl/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6968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006840" y="242316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throw snowballs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/θrəʊ ˈsnəʊbɔːlz/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914400" y="352044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sneeze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/sniːz/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7472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611880" y="352044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a tissue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/ə ˈtɪʃuː/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7220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09360" y="352044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laugh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/lɑːf/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6968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9006840" y="352044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dangerous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/ˈdeɪndʒərəs/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0" y="4892040"/>
            <a:ext cx="106070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Say it slowly, then fast: In the middle of the shopping centre, a boy is riding a skateboard.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It’s very cold and it’s ________ outside. (snow)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People are wearing winter ________. (c…)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________ to them, a girl is eating an apple. (N…)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There’s a big table in the ________ of the room. (m…)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Look! Those boys are ________ snowballs at the bus. (throw)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My grandpa is sneezing. I think he’s got a ________. (c…)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A man is running ________ his dog in the park. (a…)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Don’t climb on that wall — it looks ________! (d…)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In ________ of the shop, there’s a red car. (f…)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My sister is ________ because I’ve got her phone! (a…)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 / GROUP WORK · 5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Vocabulary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3969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7568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the beginnings (1-10) with the endings (a-j).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2607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9125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2724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Read your complete sentences aloud.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7763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428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7880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Give the Uzbek meaning of the key word in each sentence.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02919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29437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23036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When you finish, swap tables with the other group.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5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Speaking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211226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Picture talk: A looks at the bus station text, B closes the book. A says three sentences with near the door / next to them / in the middle / on the left. B draws a quick plan of the picture.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306323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51560" y="330098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Swap: B describes the p. 30 picture without looking at the book text. A checks: present continuous? I think? It looks like?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425195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1051560" y="448970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Tell the class one thing you think a person in the picture feels, and why: I think she’s angry because …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 rainy day at the bus station (a model description)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This is a picture of a bus station in a big city. It’s </a:t>
            </a:r>
            <a:r>
              <a:rPr sz="1600" b="1">
                <a:solidFill>
                  <a:srgbClr val="1E2A38"/>
                </a:solidFill>
                <a:latin typeface="Arial"/>
              </a:rPr>
              <a:t>raining</a:t>
            </a:r>
            <a:r>
              <a:rPr sz="1600" b="0">
                <a:solidFill>
                  <a:srgbClr val="1E2A38"/>
                </a:solidFill>
                <a:latin typeface="Arial"/>
              </a:rPr>
              <a:t>, and people are wearing </a:t>
            </a:r>
            <a:r>
              <a:rPr sz="1600" b="1">
                <a:solidFill>
                  <a:srgbClr val="1E2A38"/>
                </a:solidFill>
                <a:latin typeface="Arial"/>
              </a:rPr>
              <a:t>coats</a:t>
            </a:r>
            <a:r>
              <a:rPr sz="1600" b="0">
                <a:solidFill>
                  <a:srgbClr val="1E2A38"/>
                </a:solidFill>
                <a:latin typeface="Arial"/>
              </a:rPr>
              <a:t> and </a:t>
            </a:r>
            <a:r>
              <a:rPr sz="1600" b="1">
                <a:solidFill>
                  <a:srgbClr val="1E2A38"/>
                </a:solidFill>
                <a:latin typeface="Arial"/>
              </a:rPr>
              <a:t>boots</a:t>
            </a:r>
            <a:r>
              <a:rPr sz="1600" b="0">
                <a:solidFill>
                  <a:srgbClr val="1E2A38"/>
                </a:solidFill>
                <a:latin typeface="Arial"/>
              </a:rPr>
              <a:t>. I think it’s </a:t>
            </a:r>
            <a:r>
              <a:rPr sz="1600" b="1">
                <a:solidFill>
                  <a:srgbClr val="1E2A38"/>
                </a:solidFill>
                <a:latin typeface="Arial"/>
              </a:rPr>
              <a:t>a cold</a:t>
            </a:r>
            <a:r>
              <a:rPr sz="1600" b="0">
                <a:solidFill>
                  <a:srgbClr val="1E2A38"/>
                </a:solidFill>
                <a:latin typeface="Arial"/>
              </a:rPr>
              <a:t> autumn </a:t>
            </a:r>
            <a:r>
              <a:rPr sz="1600" b="1">
                <a:solidFill>
                  <a:srgbClr val="1E2A38"/>
                </a:solidFill>
                <a:latin typeface="Arial"/>
              </a:rPr>
              <a:t>day</a:t>
            </a:r>
            <a:r>
              <a:rPr sz="1600" b="0">
                <a:solidFill>
                  <a:srgbClr val="1E2A38"/>
                </a:solidFill>
                <a:latin typeface="Arial"/>
              </a:rPr>
              <a:t>. The bus station is very crowded and there are </a:t>
            </a:r>
            <a:r>
              <a:rPr sz="1600" b="1">
                <a:solidFill>
                  <a:srgbClr val="1E2A38"/>
                </a:solidFill>
                <a:latin typeface="Arial"/>
              </a:rPr>
              <a:t>lots of people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0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Near the door</a:t>
            </a:r>
            <a:r>
              <a:rPr sz="1600" b="0">
                <a:solidFill>
                  <a:srgbClr val="1E2A38"/>
                </a:solidFill>
                <a:latin typeface="Arial"/>
              </a:rPr>
              <a:t>, two girls are sharing an umbrella. They’re </a:t>
            </a:r>
            <a:r>
              <a:rPr sz="1600" b="1">
                <a:solidFill>
                  <a:srgbClr val="1E2A38"/>
                </a:solidFill>
                <a:latin typeface="Arial"/>
              </a:rPr>
              <a:t>laughing</a:t>
            </a:r>
            <a:r>
              <a:rPr sz="1600" b="0">
                <a:solidFill>
                  <a:srgbClr val="1E2A38"/>
                </a:solidFill>
                <a:latin typeface="Arial"/>
              </a:rPr>
              <a:t> — they’re </a:t>
            </a:r>
            <a:r>
              <a:rPr sz="1600" b="1">
                <a:solidFill>
                  <a:srgbClr val="1E2A38"/>
                </a:solidFill>
                <a:latin typeface="Arial"/>
              </a:rPr>
              <a:t>having a lot of fun</a:t>
            </a:r>
            <a:r>
              <a:rPr sz="1600" b="0">
                <a:solidFill>
                  <a:srgbClr val="1E2A38"/>
                </a:solidFill>
                <a:latin typeface="Arial"/>
              </a:rPr>
              <a:t>! </a:t>
            </a:r>
            <a:r>
              <a:rPr sz="1600" b="1">
                <a:solidFill>
                  <a:srgbClr val="1E2A38"/>
                </a:solidFill>
                <a:latin typeface="Arial"/>
              </a:rPr>
              <a:t>Next to them</a:t>
            </a:r>
            <a:r>
              <a:rPr sz="1600" b="0">
                <a:solidFill>
                  <a:srgbClr val="1E2A38"/>
                </a:solidFill>
                <a:latin typeface="Arial"/>
              </a:rPr>
              <a:t>, an old man is </a:t>
            </a:r>
            <a:r>
              <a:rPr sz="1600" b="1">
                <a:solidFill>
                  <a:srgbClr val="1E2A38"/>
                </a:solidFill>
                <a:latin typeface="Arial"/>
              </a:rPr>
              <a:t>sneezing</a:t>
            </a:r>
            <a:r>
              <a:rPr sz="1600" b="0">
                <a:solidFill>
                  <a:srgbClr val="1E2A38"/>
                </a:solidFill>
                <a:latin typeface="Arial"/>
              </a:rPr>
              <a:t>. I think he’s </a:t>
            </a:r>
            <a:r>
              <a:rPr sz="1600" b="1">
                <a:solidFill>
                  <a:srgbClr val="1E2A38"/>
                </a:solidFill>
                <a:latin typeface="Arial"/>
              </a:rPr>
              <a:t>got a cold</a:t>
            </a:r>
            <a:r>
              <a:rPr sz="1600" b="0">
                <a:solidFill>
                  <a:srgbClr val="1E2A38"/>
                </a:solidFill>
                <a:latin typeface="Arial"/>
              </a:rPr>
              <a:t>. His wife is giving him </a:t>
            </a:r>
            <a:r>
              <a:rPr sz="1600" b="1">
                <a:solidFill>
                  <a:srgbClr val="1E2A38"/>
                </a:solidFill>
                <a:latin typeface="Arial"/>
              </a:rPr>
              <a:t>a tissue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 rainy day at the bus station (a model description)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In the middle</a:t>
            </a:r>
            <a:r>
              <a:rPr sz="1600" b="0">
                <a:solidFill>
                  <a:srgbClr val="1E2A38"/>
                </a:solidFill>
                <a:latin typeface="Arial"/>
              </a:rPr>
              <a:t> of the station, a little dog is running between the people. A boy is </a:t>
            </a:r>
            <a:r>
              <a:rPr sz="1600" b="1">
                <a:solidFill>
                  <a:srgbClr val="1E2A38"/>
                </a:solidFill>
                <a:latin typeface="Arial"/>
              </a:rPr>
              <a:t>running after</a:t>
            </a:r>
            <a:r>
              <a:rPr sz="1600" b="0">
                <a:solidFill>
                  <a:srgbClr val="1E2A38"/>
                </a:solidFill>
                <a:latin typeface="Arial"/>
              </a:rPr>
              <a:t> it. I think he’s trying to </a:t>
            </a:r>
            <a:r>
              <a:rPr sz="1600" b="1">
                <a:solidFill>
                  <a:srgbClr val="1E2A38"/>
                </a:solidFill>
                <a:latin typeface="Arial"/>
              </a:rPr>
              <a:t>catch</a:t>
            </a:r>
            <a:r>
              <a:rPr sz="1600" b="0">
                <a:solidFill>
                  <a:srgbClr val="1E2A38"/>
                </a:solidFill>
                <a:latin typeface="Arial"/>
              </a:rPr>
              <a:t> it. </a:t>
            </a:r>
            <a:r>
              <a:rPr sz="1600" b="1">
                <a:solidFill>
                  <a:srgbClr val="1E2A38"/>
                </a:solidFill>
                <a:latin typeface="Arial"/>
              </a:rPr>
              <a:t>In front of</a:t>
            </a:r>
            <a:r>
              <a:rPr sz="1600" b="0">
                <a:solidFill>
                  <a:srgbClr val="1E2A38"/>
                </a:solidFill>
                <a:latin typeface="Arial"/>
              </a:rPr>
              <a:t> them, there’s a woman with lots of bags. She looks </a:t>
            </a:r>
            <a:r>
              <a:rPr sz="1600" b="1">
                <a:solidFill>
                  <a:srgbClr val="1E2A38"/>
                </a:solidFill>
                <a:latin typeface="Arial"/>
              </a:rPr>
              <a:t>angry</a:t>
            </a:r>
            <a:r>
              <a:rPr sz="1600" b="0">
                <a:solidFill>
                  <a:srgbClr val="1E2A38"/>
                </a:solidFill>
                <a:latin typeface="Arial"/>
              </a:rPr>
              <a:t>, because the wet dog is jumping on her bags!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Everyone’s waiting for a bus. Some people are reading and some are talking on their phones. It looks like </a:t>
            </a:r>
            <a:r>
              <a:rPr sz="1600" b="1">
                <a:solidFill>
                  <a:srgbClr val="1E2A38"/>
                </a:solidFill>
                <a:latin typeface="Arial"/>
              </a:rPr>
              <a:t>most people</a:t>
            </a:r>
            <a:r>
              <a:rPr sz="1600" b="0">
                <a:solidFill>
                  <a:srgbClr val="1E2A38"/>
                </a:solidFill>
                <a:latin typeface="Arial"/>
              </a:rPr>
              <a:t> are tired, but they’re happy to be out of the rain.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Read and answer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92024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2140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665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Where are the people, and what is the weather like?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1635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296265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are the two girls near the door doing?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71246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91363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385876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Why does the writer think the old man has got a cold?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0857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80974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475488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Why is the woman with the bags angry?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0468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70585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45920" y="565099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Which paragraph describes the scene in general?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ESDA QOLDIMI?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Memory check — where and what?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Men joy iborasini aytaman, siz rasmga mos gapni davom ettirasiz.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28600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48716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243230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Near the door, a little boy is …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18211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3832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45920" y="332841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Next to them, a baby is …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407822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427939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45920" y="42245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On the left, an old man is …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97433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517550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45920" y="51206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In front of the shop, two girls are …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87044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6071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45920" y="601675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Behind the bus, some children are …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UZ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Qiyin joyi — o‘zbekcha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777240" y="1783080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938528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Rasmni tasvirlashda </a:t>
            </a:r>
            <a:r>
              <a:rPr sz="1600" b="1">
                <a:solidFill>
                  <a:srgbClr val="1E2A38"/>
                </a:solidFill>
                <a:latin typeface="Arial"/>
              </a:rPr>
              <a:t>present continuous</a:t>
            </a:r>
            <a:r>
              <a:rPr sz="1600" b="0">
                <a:solidFill>
                  <a:srgbClr val="1E2A38"/>
                </a:solidFill>
                <a:latin typeface="Arial"/>
              </a:rPr>
              <a:t>: </a:t>
            </a:r>
            <a:r>
              <a:rPr sz="1600" b="1">
                <a:solidFill>
                  <a:srgbClr val="1E2A38"/>
                </a:solidFill>
                <a:latin typeface="Arial"/>
              </a:rPr>
              <a:t>is / are + -ing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«…yapti».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734056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77240" y="2734056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889504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next to them, in front of them</a:t>
            </a:r>
            <a:r>
              <a:rPr sz="1600" b="0">
                <a:solidFill>
                  <a:srgbClr val="1E2A38"/>
                </a:solidFill>
                <a:latin typeface="Arial"/>
              </a:rPr>
              <a:t> — predlogdan keyin </a:t>
            </a:r>
            <a:r>
              <a:rPr sz="1600" b="1">
                <a:solidFill>
                  <a:srgbClr val="1E2A38"/>
                </a:solidFill>
                <a:latin typeface="Arial"/>
              </a:rPr>
              <a:t>them</a:t>
            </a:r>
            <a:r>
              <a:rPr sz="1600" b="0">
                <a:solidFill>
                  <a:srgbClr val="1E2A38"/>
                </a:solidFill>
                <a:latin typeface="Arial"/>
              </a:rPr>
              <a:t> (✗ </a:t>
            </a:r>
            <a:r>
              <a:rPr sz="1600" b="0" strike="sngStrike">
                <a:solidFill>
                  <a:srgbClr val="1E2A38"/>
                </a:solidFill>
                <a:latin typeface="Arial"/>
              </a:rPr>
              <a:t>next to they</a:t>
            </a:r>
            <a:r>
              <a:rPr sz="1600" b="0">
                <a:solidFill>
                  <a:srgbClr val="1E2A38"/>
                </a:solidFill>
                <a:latin typeface="Arial"/>
              </a:rPr>
              <a:t>).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685032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777240" y="3685032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3840480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in the middle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«o‘rtada»; joyini aytsangiz </a:t>
            </a:r>
            <a:r>
              <a:rPr sz="1600" b="1">
                <a:solidFill>
                  <a:srgbClr val="1E2A38"/>
                </a:solidFill>
                <a:latin typeface="Arial"/>
              </a:rPr>
              <a:t>of</a:t>
            </a:r>
            <a:r>
              <a:rPr sz="1600" b="0">
                <a:solidFill>
                  <a:srgbClr val="1E2A38"/>
                </a:solidFill>
                <a:latin typeface="Arial"/>
              </a:rPr>
              <a:t> qo‘shiladi: </a:t>
            </a:r>
            <a:r>
              <a:rPr sz="1600" b="1">
                <a:solidFill>
                  <a:srgbClr val="1E2A38"/>
                </a:solidFill>
                <a:latin typeface="Arial"/>
              </a:rPr>
              <a:t>in the middle of the station</a:t>
            </a:r>
            <a:r>
              <a:rPr sz="1600" b="0">
                <a:solidFill>
                  <a:srgbClr val="1E2A38"/>
                </a:solidFill>
                <a:latin typeface="Arial"/>
              </a:rPr>
              <a:t> (</a:t>
            </a:r>
            <a:r>
              <a:rPr sz="1600" b="1">
                <a:solidFill>
                  <a:srgbClr val="1E2A38"/>
                </a:solidFill>
                <a:latin typeface="Arial"/>
              </a:rPr>
              <a:t>of</a:t>
            </a:r>
            <a:r>
              <a:rPr sz="1600" b="0">
                <a:solidFill>
                  <a:srgbClr val="1E2A38"/>
                </a:solidFill>
                <a:latin typeface="Arial"/>
              </a:rPr>
              <a:t> ni tashlab ketmang).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36008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777240" y="4636008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51560" y="4791456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It looks + sifat</a:t>
            </a:r>
            <a:r>
              <a:rPr sz="1600" b="0">
                <a:solidFill>
                  <a:srgbClr val="1E2A38"/>
                </a:solidFill>
                <a:latin typeface="Arial"/>
              </a:rPr>
              <a:t>: </a:t>
            </a:r>
            <a:r>
              <a:rPr sz="1600" b="1">
                <a:solidFill>
                  <a:srgbClr val="1E2A38"/>
                </a:solidFill>
                <a:latin typeface="Arial"/>
              </a:rPr>
              <a:t>It looks dangerous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«xavfli ko‘rinadi». </a:t>
            </a:r>
            <a:r>
              <a:rPr sz="1600" b="1">
                <a:solidFill>
                  <a:srgbClr val="1E2A38"/>
                </a:solidFill>
                <a:latin typeface="Arial"/>
              </a:rPr>
              <a:t>It looks like + gap</a:t>
            </a:r>
            <a:r>
              <a:rPr sz="1600" b="0">
                <a:solidFill>
                  <a:srgbClr val="1E2A38"/>
                </a:solidFill>
                <a:latin typeface="Arial"/>
              </a:rPr>
              <a:t>: </a:t>
            </a:r>
            <a:r>
              <a:rPr sz="1600" b="1">
                <a:solidFill>
                  <a:srgbClr val="1E2A38"/>
                </a:solidFill>
                <a:latin typeface="Arial"/>
              </a:rPr>
              <a:t>It looks like everyone is happy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«hamma xursandga o‘xshaydi».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86984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777240" y="5586984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51560" y="5742432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have got a cold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«shamollagan»: </a:t>
            </a:r>
            <a:r>
              <a:rPr sz="1600" b="1">
                <a:solidFill>
                  <a:srgbClr val="1E2A38"/>
                </a:solidFill>
                <a:latin typeface="Arial"/>
              </a:rPr>
              <a:t>He’s got a cold.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HOMEWORK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Uy vazifasi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9397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4825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Workbook p. 22, ex. 1–2 (kalendar reja).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8036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4553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09981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Learn the 31 items with the flashcards: sozlar.com/vocab/cards/?set=grade7-lesson20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3192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19709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5137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Finish your description (paragraphs 3–4) and read the model text on the lesson page.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IMAGE 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Rasmlar manbasi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1856232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cover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130552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dbking · CC BY 2.0 · https://commons.wikimedia.org/wiki/File:Dupont_Circle_snowball_fight.jpg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300" b="1">
                <a:solidFill>
                  <a:srgbClr val="FFFFFF"/>
                </a:solidFill>
                <a:latin typeface="Arial"/>
              </a:rPr>
              <a:t>Uchta so‘z — ertaga ham esingizda qoladi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56616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B9AFA0"/>
                </a:solidFill>
                <a:latin typeface="Arial"/>
              </a:rPr>
              <a:t>Juftingizga ayting, so‘ng daftaringizga yozib qo‘ying.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C9A35C"/>
                </a:solidFill>
                <a:latin typeface="Arial"/>
              </a:rPr>
              <a:t>sozlar.com/vocab/cards/?set=grade7-lesson20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