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Worldfriends: Tell Us About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Worldfriends: o‘zing haqingda ayt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Unit 1. Reading: ‘Worldfriends’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260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52519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U.S. Navy photo by Photographer's Mate 1st Class Brien Aho · Public domain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their name, age, town and school year in English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Use ten of the friendship and family phrases from the reading (best friend, close friend, only child, share a room…)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a tick/cross table and choose the correct answer A, B or C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who they want to be friends with and why: 'I choose … because …'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10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pp. 6–7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Open your books. Read the four profiles and do the tasks.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p.6 Get ready!</a:t>
            </a:r>
            <a:r>
              <a:rPr sz="1600" b="0">
                <a:solidFill>
                  <a:srgbClr val="1E2A38"/>
                </a:solidFill>
                <a:latin typeface="Arial"/>
              </a:rPr>
              <a:t> Look at the photos and say the words: brother · sister · town · pets · friends.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Read quickly and put a tick (✓) or a cross (✗): brothers · sisters · pets.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Choose the correct answer A, B or C (four questions).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Choose the person you want to be friends with and say why.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p.7 Wordpower</a:t>
            </a:r>
            <a:r>
              <a:rPr sz="1600" b="0">
                <a:solidFill>
                  <a:srgbClr val="1E2A38"/>
                </a:solidFill>
                <a:latin typeface="Arial"/>
              </a:rPr>
              <a:t> Write one letter in each gap: best, close, country, share, chat online, only child.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Personal information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profile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profil (o‘zing haqingda ma’lumot)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Dilnoza wrote a short </a:t>
            </a:r>
            <a:r>
              <a:rPr sz="1400" b="1">
                <a:solidFill>
                  <a:srgbClr val="5A6572"/>
                </a:solidFill>
                <a:latin typeface="Arial"/>
              </a:rPr>
              <a:t>profile</a:t>
            </a:r>
            <a:r>
              <a:rPr sz="1400" b="0">
                <a:solidFill>
                  <a:srgbClr val="5A6572"/>
                </a:solidFill>
                <a:latin typeface="Arial"/>
              </a:rPr>
              <a:t> for the school website.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meet new people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yangi odamlar bilan tanishmoq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summer camp you can </a:t>
            </a:r>
            <a:r>
              <a:rPr sz="1400" b="1">
                <a:solidFill>
                  <a:srgbClr val="5A6572"/>
                </a:solidFill>
                <a:latin typeface="Arial"/>
              </a:rPr>
              <a:t>meet new people</a:t>
            </a:r>
            <a:r>
              <a:rPr sz="1400" b="0">
                <a:solidFill>
                  <a:srgbClr val="5A6572"/>
                </a:solidFill>
                <a:latin typeface="Arial"/>
              </a:rPr>
              <a:t> from other cities.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all over the world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butun dunyo bo‘ylab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school has pen friends </a:t>
            </a:r>
            <a:r>
              <a:rPr sz="1400" b="1">
                <a:solidFill>
                  <a:srgbClr val="5A6572"/>
                </a:solidFill>
                <a:latin typeface="Arial"/>
              </a:rPr>
              <a:t>all over the world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🗺️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from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…dan bo‘lmoq, …lik bo‘lmoq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new English teacher </a:t>
            </a:r>
            <a:r>
              <a:rPr sz="1400" b="1">
                <a:solidFill>
                  <a:srgbClr val="5A6572"/>
                </a:solidFill>
                <a:latin typeface="Arial"/>
              </a:rPr>
              <a:t>is from</a:t>
            </a:r>
            <a:r>
              <a:rPr sz="1400" b="0">
                <a:solidFill>
                  <a:srgbClr val="5A6572"/>
                </a:solidFill>
                <a:latin typeface="Arial"/>
              </a:rPr>
              <a:t> Bukhara.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🏳️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country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mamlakat, davlat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Which </a:t>
            </a:r>
            <a:r>
              <a:rPr sz="1400" b="1">
                <a:solidFill>
                  <a:srgbClr val="5A6572"/>
                </a:solidFill>
                <a:latin typeface="Arial"/>
              </a:rPr>
              <a:t>country</a:t>
            </a:r>
            <a:r>
              <a:rPr sz="1400" b="0">
                <a:solidFill>
                  <a:srgbClr val="5A6572"/>
                </a:solidFill>
                <a:latin typeface="Arial"/>
              </a:rPr>
              <a:t> is your pen friend from?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Personal information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🏙️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shahar (katta)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Tashkent is the biggest </a:t>
            </a:r>
            <a:r>
              <a:rPr sz="1400" b="1">
                <a:solidFill>
                  <a:srgbClr val="5A6572"/>
                </a:solidFill>
                <a:latin typeface="Arial"/>
              </a:rPr>
              <a:t>city</a:t>
            </a:r>
            <a:r>
              <a:rPr sz="1400" b="0">
                <a:solidFill>
                  <a:srgbClr val="5A6572"/>
                </a:solidFill>
                <a:latin typeface="Arial"/>
              </a:rPr>
              <a:t> in Uzbekistan.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🏘️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town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kichik shahar, shaharcha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grandparents live in a small </a:t>
            </a:r>
            <a:r>
              <a:rPr sz="1400" b="1">
                <a:solidFill>
                  <a:srgbClr val="5A6572"/>
                </a:solidFill>
                <a:latin typeface="Arial"/>
              </a:rPr>
              <a:t>town</a:t>
            </a:r>
            <a:r>
              <a:rPr sz="1400" b="0">
                <a:solidFill>
                  <a:srgbClr val="5A6572"/>
                </a:solidFill>
                <a:latin typeface="Arial"/>
              </a:rPr>
              <a:t> near Namangan.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in Year 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7-sinfda o‘qimoq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cousin </a:t>
            </a:r>
            <a:r>
              <a:rPr sz="1400" b="1">
                <a:solidFill>
                  <a:srgbClr val="5A6572"/>
                </a:solidFill>
                <a:latin typeface="Arial"/>
              </a:rPr>
              <a:t>is in Year 7</a:t>
            </a:r>
            <a:r>
              <a:rPr sz="1400" b="0">
                <a:solidFill>
                  <a:srgbClr val="5A6572"/>
                </a:solidFill>
                <a:latin typeface="Arial"/>
              </a:rPr>
              <a:t> at our school.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🪪️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surname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familiya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</a:t>
            </a:r>
            <a:r>
              <a:rPr sz="1400" b="1">
                <a:solidFill>
                  <a:srgbClr val="5A6572"/>
                </a:solidFill>
                <a:latin typeface="Arial"/>
              </a:rPr>
              <a:t>surname</a:t>
            </a:r>
            <a:r>
              <a:rPr sz="1400" b="0">
                <a:solidFill>
                  <a:srgbClr val="5A6572"/>
                </a:solidFill>
                <a:latin typeface="Arial"/>
              </a:rPr>
              <a:t> is Karimova, and my first name is Lola.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🔤️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spell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harflab aytmoq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</a:t>
            </a:r>
            <a:r>
              <a:rPr sz="1400" b="1">
                <a:solidFill>
                  <a:srgbClr val="5A6572"/>
                </a:solidFill>
                <a:latin typeface="Arial"/>
              </a:rPr>
              <a:t>spell</a:t>
            </a:r>
            <a:r>
              <a:rPr sz="1400" b="0">
                <a:solidFill>
                  <a:srgbClr val="5A6572"/>
                </a:solidFill>
                <a:latin typeface="Arial"/>
              </a:rPr>
              <a:t> your name for me, please?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Friends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⭐️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best friend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eng yaqin do‘st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Malika is my </a:t>
            </a:r>
            <a:r>
              <a:rPr sz="1400" b="1">
                <a:solidFill>
                  <a:srgbClr val="5A6572"/>
                </a:solidFill>
                <a:latin typeface="Arial"/>
              </a:rPr>
              <a:t>best friend</a:t>
            </a:r>
            <a:r>
              <a:rPr sz="1400" b="0">
                <a:solidFill>
                  <a:srgbClr val="5A6572"/>
                </a:solidFill>
                <a:latin typeface="Arial"/>
              </a:rPr>
              <a:t> — we sit together in every lesson.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💛️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close friend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qadrdon do‘st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 </a:t>
            </a:r>
            <a:r>
              <a:rPr sz="1400" b="1">
                <a:solidFill>
                  <a:srgbClr val="5A6572"/>
                </a:solidFill>
                <a:latin typeface="Arial"/>
              </a:rPr>
              <a:t>close friend</a:t>
            </a:r>
            <a:r>
              <a:rPr sz="1400" b="0">
                <a:solidFill>
                  <a:srgbClr val="5A6572"/>
                </a:solidFill>
                <a:latin typeface="Arial"/>
              </a:rPr>
              <a:t> always keeps your secrets.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friends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do‘st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Bek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are friends</a:t>
            </a:r>
            <a:r>
              <a:rPr sz="1400" b="0">
                <a:solidFill>
                  <a:srgbClr val="5A6572"/>
                </a:solidFill>
                <a:latin typeface="Arial"/>
              </a:rPr>
              <a:t>, and we play football after school.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💬️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chat online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internetda yozishmoq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the evening I </a:t>
            </a:r>
            <a:r>
              <a:rPr sz="1400" b="1">
                <a:solidFill>
                  <a:srgbClr val="5A6572"/>
                </a:solidFill>
                <a:latin typeface="Arial"/>
              </a:rPr>
              <a:t>chat online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cousin in Moscow.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Friends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🗣️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tell each other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bir-biriga aytmoq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Best friends </a:t>
            </a:r>
            <a:r>
              <a:rPr sz="1400" b="1">
                <a:solidFill>
                  <a:srgbClr val="5A6572"/>
                </a:solidFill>
                <a:latin typeface="Arial"/>
              </a:rPr>
              <a:t>tell each other</a:t>
            </a:r>
            <a:r>
              <a:rPr sz="1400" b="0">
                <a:solidFill>
                  <a:srgbClr val="5A6572"/>
                </a:solidFill>
                <a:latin typeface="Arial"/>
              </a:rPr>
              <a:t> everything.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spend time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vaqt o‘tkazmoq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spend time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friends at the weekend.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😔️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lonely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yolg‘iz (o‘zini yolg‘iz his qiladigan)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new classmate felt </a:t>
            </a:r>
            <a:r>
              <a:rPr sz="1400" b="1">
                <a:solidFill>
                  <a:srgbClr val="5A6572"/>
                </a:solidFill>
                <a:latin typeface="Arial"/>
              </a:rPr>
              <a:t>lonely</a:t>
            </a:r>
            <a:r>
              <a:rPr sz="1400" b="0">
                <a:solidFill>
                  <a:srgbClr val="5A6572"/>
                </a:solidFill>
                <a:latin typeface="Arial"/>
              </a:rPr>
              <a:t> on his first day.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Family and home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👧️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only child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yagona farzand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Lola is </a:t>
            </a:r>
            <a:r>
              <a:rPr sz="1400" b="1">
                <a:solidFill>
                  <a:srgbClr val="5A6572"/>
                </a:solidFill>
                <a:latin typeface="Arial"/>
              </a:rPr>
              <a:t>an only child</a:t>
            </a:r>
            <a:r>
              <a:rPr sz="1400" b="0">
                <a:solidFill>
                  <a:srgbClr val="5A6572"/>
                </a:solidFill>
                <a:latin typeface="Arial"/>
              </a:rPr>
              <a:t>, so she often plays with her cousins.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👨‍👩‍👧‍👦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big family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katta oila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uncle has </a:t>
            </a:r>
            <a:r>
              <a:rPr sz="1400" b="1">
                <a:solidFill>
                  <a:srgbClr val="5A6572"/>
                </a:solidFill>
                <a:latin typeface="Arial"/>
              </a:rPr>
              <a:t>a big family</a:t>
            </a:r>
            <a:r>
              <a:rPr sz="1400" b="0">
                <a:solidFill>
                  <a:srgbClr val="5A6572"/>
                </a:solidFill>
                <a:latin typeface="Arial"/>
              </a:rPr>
              <a:t> with six children.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 hayvoni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Have you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pet</a:t>
            </a:r>
            <a:r>
              <a:rPr sz="1400" b="0">
                <a:solidFill>
                  <a:srgbClr val="5A6572"/>
                </a:solidFill>
                <a:latin typeface="Arial"/>
              </a:rPr>
              <a:t> at home?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🛏️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share a room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xonada yashamoq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share a room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younger brother.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🏠️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live together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birga yashamoq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parents and my grandparents </a:t>
            </a:r>
            <a:r>
              <a:rPr sz="1400" b="1">
                <a:solidFill>
                  <a:srgbClr val="5A6572"/>
                </a:solidFill>
                <a:latin typeface="Arial"/>
              </a:rPr>
              <a:t>live together</a:t>
            </a:r>
            <a:r>
              <a:rPr sz="1400" b="0">
                <a:solidFill>
                  <a:srgbClr val="5A6572"/>
                </a:solidFill>
                <a:latin typeface="Arial"/>
              </a:rPr>
              <a:t> in one big house.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Family and home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country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qishloq (shahar tashqarisi)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have a small house in </a:t>
            </a:r>
            <a:r>
              <a:rPr sz="1400" b="1">
                <a:solidFill>
                  <a:srgbClr val="5A6572"/>
                </a:solidFill>
                <a:latin typeface="Arial"/>
              </a:rPr>
              <a:t>the country</a:t>
            </a:r>
            <a:r>
              <a:rPr sz="1400" b="0">
                <a:solidFill>
                  <a:srgbClr val="5A6572"/>
                </a:solidFill>
                <a:latin typeface="Arial"/>
              </a:rPr>
              <a:t> with a big garden.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🔊️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noisy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shovqinli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flat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noisy</a:t>
            </a:r>
            <a:r>
              <a:rPr sz="1400" b="0">
                <a:solidFill>
                  <a:srgbClr val="5A6572"/>
                </a:solidFill>
                <a:latin typeface="Arial"/>
              </a:rPr>
              <a:t> when my cousins visit.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🎉️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lot of fun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juda qiziqarli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Playing with my little brothers is </a:t>
            </a:r>
            <a:r>
              <a:rPr sz="1400" b="1">
                <a:solidFill>
                  <a:srgbClr val="5A6572"/>
                </a:solidFill>
                <a:latin typeface="Arial"/>
              </a:rPr>
              <a:t>a lot of fun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💼️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job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ish, ish joyi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older brother has got a </a:t>
            </a:r>
            <a:r>
              <a:rPr sz="1400" b="1">
                <a:solidFill>
                  <a:srgbClr val="5A6572"/>
                </a:solidFill>
                <a:latin typeface="Arial"/>
              </a:rPr>
              <a:t>job</a:t>
            </a:r>
            <a:r>
              <a:rPr sz="1400" b="0">
                <a:solidFill>
                  <a:srgbClr val="5A6572"/>
                </a:solidFill>
                <a:latin typeface="Arial"/>
              </a:rPr>
              <a:t> in Tashkent.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Free time and dreams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reading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kitob o‘qish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like </a:t>
            </a:r>
            <a:r>
              <a:rPr sz="1400" b="1">
                <a:solidFill>
                  <a:srgbClr val="5A6572"/>
                </a:solidFill>
                <a:latin typeface="Arial"/>
              </a:rPr>
              <a:t>reading</a:t>
            </a:r>
            <a:r>
              <a:rPr sz="1400" b="0">
                <a:solidFill>
                  <a:srgbClr val="5A6572"/>
                </a:solidFill>
                <a:latin typeface="Arial"/>
              </a:rPr>
              <a:t> adventure stories in bed.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🎧️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listening to music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musiqa tinglash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Listening to music</a:t>
            </a:r>
            <a:r>
              <a:rPr sz="1400" b="0">
                <a:solidFill>
                  <a:srgbClr val="5A6572"/>
                </a:solidFill>
                <a:latin typeface="Arial"/>
              </a:rPr>
              <a:t> helps me relax after school.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🎨️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drawing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rasm chizish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is very good at </a:t>
            </a:r>
            <a:r>
              <a:rPr sz="1400" b="1">
                <a:solidFill>
                  <a:srgbClr val="5A6572"/>
                </a:solidFill>
                <a:latin typeface="Arial"/>
              </a:rPr>
              <a:t>drawing</a:t>
            </a:r>
            <a:r>
              <a:rPr sz="1400" b="0">
                <a:solidFill>
                  <a:srgbClr val="5A6572"/>
                </a:solidFill>
                <a:latin typeface="Arial"/>
              </a:rPr>
              <a:t> animals.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🎮️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play computer games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kompyuter o‘yinlarini o‘ynamoq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and I </a:t>
            </a:r>
            <a:r>
              <a:rPr sz="1400" b="1">
                <a:solidFill>
                  <a:srgbClr val="5A6572"/>
                </a:solidFill>
                <a:latin typeface="Arial"/>
              </a:rPr>
              <a:t>play computer games</a:t>
            </a:r>
            <a:r>
              <a:rPr sz="1400" b="0">
                <a:solidFill>
                  <a:srgbClr val="5A6572"/>
                </a:solidFill>
                <a:latin typeface="Arial"/>
              </a:rPr>
              <a:t> on Saturdays.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watch TV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televizor ko‘rmoq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</a:t>
            </a:r>
            <a:r>
              <a:rPr sz="1400" b="1">
                <a:solidFill>
                  <a:srgbClr val="5A6572"/>
                </a:solidFill>
                <a:latin typeface="Arial"/>
              </a:rPr>
              <a:t>watch TV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 after dinner.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Free time and dreams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travel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sayohat qilmoq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One day I want to </a:t>
            </a:r>
            <a:r>
              <a:rPr sz="1400" b="1">
                <a:solidFill>
                  <a:srgbClr val="5A6572"/>
                </a:solidFill>
                <a:latin typeface="Arial"/>
              </a:rPr>
              <a:t>travel</a:t>
            </a:r>
            <a:r>
              <a:rPr sz="1400" b="0">
                <a:solidFill>
                  <a:srgbClr val="5A6572"/>
                </a:solidFill>
                <a:latin typeface="Arial"/>
              </a:rPr>
              <a:t> to Japan.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✈️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see the world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dunyoni ko‘rmoq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dream is to </a:t>
            </a:r>
            <a:r>
              <a:rPr sz="1400" b="1">
                <a:solidFill>
                  <a:srgbClr val="5A6572"/>
                </a:solidFill>
                <a:latin typeface="Arial"/>
              </a:rPr>
              <a:t>see the world</a:t>
            </a:r>
            <a:r>
              <a:rPr sz="1400" b="0">
                <a:solidFill>
                  <a:srgbClr val="5A6572"/>
                </a:solidFill>
                <a:latin typeface="Arial"/>
              </a:rPr>
              <a:t> with my family.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visit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borib ko‘rmoq, mehmonga bormoq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summer we </a:t>
            </a:r>
            <a:r>
              <a:rPr sz="1400" b="1">
                <a:solidFill>
                  <a:srgbClr val="5A6572"/>
                </a:solidFill>
                <a:latin typeface="Arial"/>
              </a:rPr>
              <a:t>visit</a:t>
            </a:r>
            <a:r>
              <a:rPr sz="1400" b="0">
                <a:solidFill>
                  <a:srgbClr val="5A6572"/>
                </a:solidFill>
                <a:latin typeface="Arial"/>
              </a:rPr>
              <a:t> our aunt in Fergana.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❤️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favourite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sevimli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Art is my </a:t>
            </a:r>
            <a:r>
              <a:rPr sz="1400" b="1">
                <a:solidFill>
                  <a:srgbClr val="5A6572"/>
                </a:solidFill>
                <a:latin typeface="Arial"/>
              </a:rPr>
              <a:t>favourite</a:t>
            </a:r>
            <a:r>
              <a:rPr sz="1400" b="0">
                <a:solidFill>
                  <a:srgbClr val="5A6572"/>
                </a:solidFill>
                <a:latin typeface="Arial"/>
              </a:rPr>
              <a:t> subject.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Worldfriends profile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Hi! I'm Dilnoza and I'm twelve years old. I live in Samarkand and I'm </a:t>
            </a:r>
            <a:r>
              <a:rPr sz="1600" b="1">
                <a:solidFill>
                  <a:srgbClr val="1E2A38"/>
                </a:solidFill>
                <a:latin typeface="Arial"/>
              </a:rPr>
              <a:t>in Year 7</a:t>
            </a:r>
            <a:r>
              <a:rPr sz="1600" b="0">
                <a:solidFill>
                  <a:srgbClr val="1E2A38"/>
                </a:solidFill>
                <a:latin typeface="Arial"/>
              </a:rPr>
              <a:t> at school. My </a:t>
            </a:r>
            <a:r>
              <a:rPr sz="1600" b="1">
                <a:solidFill>
                  <a:srgbClr val="1E2A38"/>
                </a:solidFill>
                <a:latin typeface="Arial"/>
              </a:rPr>
              <a:t>favourite</a:t>
            </a:r>
            <a:r>
              <a:rPr sz="1600" b="0">
                <a:solidFill>
                  <a:srgbClr val="1E2A38"/>
                </a:solidFill>
                <a:latin typeface="Arial"/>
              </a:rPr>
              <a:t> subjects are English and art.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I've got two brothers, so I'm not </a:t>
            </a:r>
            <a:r>
              <a:rPr sz="1600" b="1">
                <a:solidFill>
                  <a:srgbClr val="1E2A38"/>
                </a:solidFill>
                <a:latin typeface="Arial"/>
              </a:rPr>
              <a:t>an only child</a:t>
            </a:r>
            <a:r>
              <a:rPr sz="1600" b="0">
                <a:solidFill>
                  <a:srgbClr val="1E2A38"/>
                </a:solidFill>
                <a:latin typeface="Arial"/>
              </a:rPr>
              <a:t>. We haven't got a big house and I </a:t>
            </a:r>
            <a:r>
              <a:rPr sz="1600" b="1">
                <a:solidFill>
                  <a:srgbClr val="1E2A38"/>
                </a:solidFill>
                <a:latin typeface="Arial"/>
              </a:rPr>
              <a:t>share a room</a:t>
            </a:r>
            <a:r>
              <a:rPr sz="1600" b="0">
                <a:solidFill>
                  <a:srgbClr val="1E2A38"/>
                </a:solidFill>
                <a:latin typeface="Arial"/>
              </a:rPr>
              <a:t> with my little brother — it's very </a:t>
            </a:r>
            <a:r>
              <a:rPr sz="1600" b="1">
                <a:solidFill>
                  <a:srgbClr val="1E2A38"/>
                </a:solidFill>
                <a:latin typeface="Arial"/>
              </a:rPr>
              <a:t>noisy</a:t>
            </a:r>
            <a:r>
              <a:rPr sz="1600" b="0">
                <a:solidFill>
                  <a:srgbClr val="1E2A38"/>
                </a:solidFill>
                <a:latin typeface="Arial"/>
              </a:rPr>
              <a:t>! My grandparents have got a house in </a:t>
            </a:r>
            <a:r>
              <a:rPr sz="1600" b="1">
                <a:solidFill>
                  <a:srgbClr val="1E2A38"/>
                </a:solidFill>
                <a:latin typeface="Arial"/>
              </a:rPr>
              <a:t>the country</a:t>
            </a:r>
            <a:r>
              <a:rPr sz="1600" b="0">
                <a:solidFill>
                  <a:srgbClr val="1E2A38"/>
                </a:solidFill>
                <a:latin typeface="Arial"/>
              </a:rPr>
              <a:t> and we go there every summer.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I've got lots of friends at school. My </a:t>
            </a:r>
            <a:r>
              <a:rPr sz="1600" b="1">
                <a:solidFill>
                  <a:srgbClr val="1E2A38"/>
                </a:solidFill>
                <a:latin typeface="Arial"/>
              </a:rPr>
              <a:t>best friend</a:t>
            </a:r>
            <a:r>
              <a:rPr sz="1600" b="0">
                <a:solidFill>
                  <a:srgbClr val="1E2A38"/>
                </a:solidFill>
                <a:latin typeface="Arial"/>
              </a:rPr>
              <a:t> is Malika. She's </a:t>
            </a:r>
            <a:r>
              <a:rPr sz="1600" b="1">
                <a:solidFill>
                  <a:srgbClr val="1E2A38"/>
                </a:solidFill>
                <a:latin typeface="Arial"/>
              </a:rPr>
              <a:t>a close friend</a:t>
            </a:r>
            <a:r>
              <a:rPr sz="1600" b="0">
                <a:solidFill>
                  <a:srgbClr val="1E2A38"/>
                </a:solidFill>
                <a:latin typeface="Arial"/>
              </a:rPr>
              <a:t> too, because I tell her everything. In the evening we </a:t>
            </a:r>
            <a:r>
              <a:rPr sz="1600" b="1">
                <a:solidFill>
                  <a:srgbClr val="1E2A38"/>
                </a:solidFill>
                <a:latin typeface="Arial"/>
              </a:rPr>
              <a:t>chat online</a:t>
            </a:r>
            <a:r>
              <a:rPr sz="1600" b="0">
                <a:solidFill>
                  <a:srgbClr val="1E2A38"/>
                </a:solidFill>
                <a:latin typeface="Arial"/>
              </a:rPr>
              <a:t> for half an hour.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My Worldfriends profile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like </a:t>
            </a:r>
            <a:r>
              <a:rPr sz="1600" b="1">
                <a:solidFill>
                  <a:srgbClr val="1E2A38"/>
                </a:solidFill>
                <a:latin typeface="Arial"/>
              </a:rPr>
              <a:t>reading</a:t>
            </a:r>
            <a:r>
              <a:rPr sz="1600" b="0">
                <a:solidFill>
                  <a:srgbClr val="1E2A38"/>
                </a:solidFill>
                <a:latin typeface="Arial"/>
              </a:rPr>
              <a:t> and </a:t>
            </a:r>
            <a:r>
              <a:rPr sz="1600" b="1">
                <a:solidFill>
                  <a:srgbClr val="1E2A38"/>
                </a:solidFill>
                <a:latin typeface="Arial"/>
              </a:rPr>
              <a:t>listening to music</a:t>
            </a:r>
            <a:r>
              <a:rPr sz="1600" b="0">
                <a:solidFill>
                  <a:srgbClr val="1E2A38"/>
                </a:solidFill>
                <a:latin typeface="Arial"/>
              </a:rPr>
              <a:t>, but I don't like </a:t>
            </a:r>
            <a:r>
              <a:rPr sz="1600" b="1">
                <a:solidFill>
                  <a:srgbClr val="1E2A38"/>
                </a:solidFill>
                <a:latin typeface="Arial"/>
              </a:rPr>
              <a:t>watching TV</a:t>
            </a:r>
            <a:r>
              <a:rPr sz="1600" b="0">
                <a:solidFill>
                  <a:srgbClr val="1E2A38"/>
                </a:solidFill>
                <a:latin typeface="Arial"/>
              </a:rPr>
              <a:t>. One day I want to </a:t>
            </a:r>
            <a:r>
              <a:rPr sz="1600" b="1">
                <a:solidFill>
                  <a:srgbClr val="1E2A38"/>
                </a:solidFill>
                <a:latin typeface="Arial"/>
              </a:rPr>
              <a:t>travel</a:t>
            </a:r>
            <a:r>
              <a:rPr sz="1600" b="0">
                <a:solidFill>
                  <a:srgbClr val="1E2A38"/>
                </a:solidFill>
                <a:latin typeface="Arial"/>
              </a:rPr>
              <a:t> and meet friends </a:t>
            </a:r>
            <a:r>
              <a:rPr sz="1600" b="1">
                <a:solidFill>
                  <a:srgbClr val="1E2A38"/>
                </a:solidFill>
                <a:latin typeface="Arial"/>
              </a:rPr>
              <a:t>all over the world</a:t>
            </a:r>
            <a:r>
              <a:rPr sz="1600" b="0">
                <a:solidFill>
                  <a:srgbClr val="1E2A38"/>
                </a:solidFill>
                <a:latin typeface="Arial"/>
              </a:rPr>
              <a:t>. Let's </a:t>
            </a:r>
            <a:r>
              <a:rPr sz="1600" b="1">
                <a:solidFill>
                  <a:srgbClr val="1E2A38"/>
                </a:solidFill>
                <a:latin typeface="Arial"/>
              </a:rPr>
              <a:t>be friends</a:t>
            </a:r>
            <a:r>
              <a:rPr sz="1600" b="0">
                <a:solidFill>
                  <a:srgbClr val="1E2A38"/>
                </a:solidFill>
                <a:latin typeface="Arial"/>
              </a:rPr>
              <a:t>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8836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18288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old is Dilnoza and where does she live?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51460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066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65176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she an only child?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33756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2958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47472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does she share a room with?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605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525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29768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 is her best friend?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834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12064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she not like doing?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80644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99846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5943600"/>
            <a:ext cx="9418320" cy="530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two things she likes doing.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cover the Uzbek column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inglizchasini o‘qiydi, siz o‘zbekchasini aytasiz. So‘ng almashinasiz.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the English: eng yaqin do‘st · qadrdon do‘st · yagona farzand · uy hayvoni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your partner: Where are you from? · Have you got a pet? · Do you share a room?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Say three things you like doing: reading · drawing · listening to music · watching TV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three words you keep forgetting.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Reading a profile — where to look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97280" y="2103120"/>
            <a:ext cx="100584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The first </a:t>
            </a:r>
            <a:r>
              <a:rPr sz="1800" b="1">
                <a:solidFill>
                  <a:srgbClr val="1E2A38"/>
                </a:solidFill>
                <a:latin typeface="Arial"/>
              </a:rPr>
              <a:t>two sentences</a:t>
            </a:r>
            <a:r>
              <a:rPr sz="1800" b="0">
                <a:solidFill>
                  <a:srgbClr val="1E2A38"/>
                </a:solidFill>
                <a:latin typeface="Arial"/>
              </a:rPr>
              <a:t> of a profile give the name, the age and the town.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For the table (ex.1) look only for </a:t>
            </a:r>
            <a:r>
              <a:rPr sz="1800" b="1">
                <a:solidFill>
                  <a:srgbClr val="1E2A38"/>
                </a:solidFill>
                <a:latin typeface="Arial"/>
              </a:rPr>
              <a:t>brothers, sisters and pets</a:t>
            </a:r>
            <a:r>
              <a:rPr sz="1800" b="0">
                <a:solidFill>
                  <a:srgbClr val="1E2A38"/>
                </a:solidFill>
                <a:latin typeface="Arial"/>
              </a:rPr>
              <a:t> — do not read every word.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Numbers</a:t>
            </a:r>
            <a:r>
              <a:rPr sz="1800" b="0">
                <a:solidFill>
                  <a:srgbClr val="1E2A38"/>
                </a:solidFill>
                <a:latin typeface="Arial"/>
              </a:rPr>
              <a:t> help: </a:t>
            </a:r>
            <a:r>
              <a:rPr sz="1800" b="1">
                <a:solidFill>
                  <a:srgbClr val="1E2A38"/>
                </a:solidFill>
                <a:latin typeface="Arial"/>
              </a:rPr>
              <a:t>two sisters, nine of us, Year 8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1">
                <a:solidFill>
                  <a:srgbClr val="1E2A38"/>
                </a:solidFill>
                <a:latin typeface="Arial"/>
              </a:rPr>
              <a:t>haven't got / don't have</a:t>
            </a:r>
            <a:r>
              <a:rPr sz="1800" b="0">
                <a:solidFill>
                  <a:srgbClr val="1E2A38"/>
                </a:solidFill>
                <a:latin typeface="Arial"/>
              </a:rPr>
              <a:t> = a cross (✗) in the table.</a:t>
            </a:r>
          </a:p>
          <a:p>
            <a:pPr algn="l">
              <a:spcAft>
                <a:spcPts val="1400"/>
              </a:spcAft>
            </a:pPr>
            <a:r>
              <a:rPr sz="1800" b="0">
                <a:solidFill>
                  <a:srgbClr val="1E2A38"/>
                </a:solidFill>
                <a:latin typeface="Arial"/>
              </a:rPr>
              <a:t>•  </a:t>
            </a:r>
            <a:r>
              <a:rPr sz="1800" b="0">
                <a:solidFill>
                  <a:srgbClr val="1E2A38"/>
                </a:solidFill>
                <a:latin typeface="Arial"/>
              </a:rPr>
              <a:t>New word? Read the whole sentence first — </a:t>
            </a:r>
            <a:r>
              <a:rPr sz="1800" b="1">
                <a:solidFill>
                  <a:srgbClr val="1E2A38"/>
                </a:solidFill>
                <a:latin typeface="Arial"/>
              </a:rPr>
              <a:t>an only child doesn't have brothers or sisters</a:t>
            </a:r>
            <a:r>
              <a:rPr sz="18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Reading for specific information — three steps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6654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0253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Look</a:t>
            </a:r>
            <a:r>
              <a:rPr sz="1700" b="0">
                <a:solidFill>
                  <a:srgbClr val="1E2A38"/>
                </a:solidFill>
                <a:latin typeface="Arial"/>
              </a:rPr>
              <a:t> at the photos and the names: four young people from four countries.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98648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821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18104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Read fast</a:t>
            </a:r>
            <a:r>
              <a:rPr sz="1700" b="0">
                <a:solidFill>
                  <a:srgbClr val="1E2A38"/>
                </a:solidFill>
                <a:latin typeface="Arial"/>
              </a:rPr>
              <a:t> and find only what the task asks for.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014216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976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233672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Check</a:t>
            </a:r>
            <a:r>
              <a:rPr sz="1700" b="0">
                <a:solidFill>
                  <a:srgbClr val="1E2A38"/>
                </a:solidFill>
                <a:latin typeface="Arial"/>
              </a:rPr>
              <a:t>: point to the line in the text that gives your answer.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Say these words from the cards — mind the sounds in /…/: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profile /ˈprəʊfaɪl/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surname /ˈsɜːneɪm/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country /ˈkʌntri/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lonely /ˈləʊnli/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noisy /ˈnɔɪzi/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favourite /ˈfeɪvərɪt/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drawing /ˈdrɔːɪŋ/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all over the world /ˌɔːl ˌəʊvə ðə ˈwɜːld/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Spell your own name to your partner: 'D-I-L-N-O-Z-A'.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Your ________ ________ is your favourite friend. (b… f…)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 ________ friend is someone you love and trust. (c…)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An ________ ________ doesn't have brothers or sisters.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If you ________ a room, you use it with other people.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________ is the area with trees, flowers and animals outside a town.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you talk to your friends on the internet, you ________ ________ with them.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'________ ________ ________?' 'Kadir Demir.' (What…)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'How do you ________ that?' 'K-A-D-I-R.'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'How ________ are you?' 'I'm thirteen.'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There are nine people in Sunil's home — he has got a ________ ________. (b… f…)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Joe lives in a small town, so it can get a bit ________.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Anna because she likes computer games too. (tanlayman)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Choose the person you want to be friends with on Worldfriends. Say why: 'I choose Anna because…'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three things about you: age, town, family.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an only child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«yagona farzand», ya’ni aka-uka va opa-singli yo‘q; «yolg‘iz bola» emas.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the country</a:t>
            </a:r>
            <a:r>
              <a:rPr sz="1600" b="0">
                <a:solidFill>
                  <a:srgbClr val="1E2A38"/>
                </a:solidFill>
                <a:latin typeface="Arial"/>
              </a:rPr>
              <a:t> — bu yerda «davlat» emas, «qishloq joy» degani: </a:t>
            </a:r>
            <a:r>
              <a:rPr sz="1600" b="1">
                <a:solidFill>
                  <a:srgbClr val="1E2A38"/>
                </a:solidFill>
                <a:latin typeface="Arial"/>
              </a:rPr>
              <a:t>a house in the country</a:t>
            </a:r>
            <a:r>
              <a:rPr sz="1600" b="0">
                <a:solidFill>
                  <a:srgbClr val="1E2A38"/>
                </a:solidFill>
                <a:latin typeface="Arial"/>
              </a:rPr>
              <a:t>; </a:t>
            </a:r>
            <a:r>
              <a:rPr sz="1600" b="1">
                <a:solidFill>
                  <a:srgbClr val="1E2A38"/>
                </a:solidFill>
                <a:latin typeface="Arial"/>
              </a:rPr>
              <a:t>a country</a:t>
            </a:r>
            <a:r>
              <a:rPr sz="1600" b="0">
                <a:solidFill>
                  <a:srgbClr val="1E2A38"/>
                </a:solidFill>
                <a:latin typeface="Arial"/>
              </a:rPr>
              <a:t> esa «mamlakat, davlat».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share a room</a:t>
            </a:r>
            <a:r>
              <a:rPr sz="1600" b="0">
                <a:solidFill>
                  <a:srgbClr val="1E2A38"/>
                </a:solidFill>
                <a:latin typeface="Arial"/>
              </a:rPr>
              <a:t> — xonani birga ishlatmoq; </a:t>
            </a:r>
            <a:r>
              <a:rPr sz="1600" b="1">
                <a:solidFill>
                  <a:srgbClr val="1E2A38"/>
                </a:solidFill>
                <a:latin typeface="Arial"/>
              </a:rPr>
              <a:t>live together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bir uyda birga yashamoq.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Yosh: </a:t>
            </a:r>
            <a:r>
              <a:rPr sz="1600" b="1">
                <a:solidFill>
                  <a:srgbClr val="1E2A38"/>
                </a:solidFill>
                <a:latin typeface="Arial"/>
              </a:rPr>
              <a:t>I'm twelve</a:t>
            </a:r>
            <a:r>
              <a:rPr sz="1600" b="0">
                <a:solidFill>
                  <a:srgbClr val="1E2A38"/>
                </a:solidFill>
                <a:latin typeface="Arial"/>
              </a:rPr>
              <a:t> yoki </a:t>
            </a:r>
            <a:r>
              <a:rPr sz="1600" b="1">
                <a:solidFill>
                  <a:srgbClr val="1E2A38"/>
                </a:solidFill>
                <a:latin typeface="Arial"/>
              </a:rPr>
              <a:t>I'm twelve years old</a:t>
            </a:r>
            <a:r>
              <a:rPr sz="1600" b="0">
                <a:solidFill>
                  <a:srgbClr val="1E2A38"/>
                </a:solidFill>
                <a:latin typeface="Arial"/>
              </a:rPr>
              <a:t>. «I have twelve years» — xato.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be in Year 7</a:t>
            </a:r>
            <a:r>
              <a:rPr sz="1600" b="0">
                <a:solidFill>
                  <a:srgbClr val="1E2A38"/>
                </a:solidFill>
                <a:latin typeface="Arial"/>
              </a:rPr>
              <a:t> (Britaniya) — AQShda </a:t>
            </a:r>
            <a:r>
              <a:rPr sz="1600" b="1">
                <a:solidFill>
                  <a:srgbClr val="1E2A38"/>
                </a:solidFill>
                <a:latin typeface="Arial"/>
              </a:rPr>
              <a:t>be in the 7th Grade</a:t>
            </a:r>
            <a:r>
              <a:rPr sz="1600" b="0">
                <a:solidFill>
                  <a:srgbClr val="1E2A38"/>
                </a:solidFill>
                <a:latin typeface="Arial"/>
              </a:rPr>
              <a:t>; ikkalasi ham bizdagi 7-sinf.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A1+ Workbook pp. 4–5, ex. 1–3.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35 items (sections A–D) with the flashcards: sozlar.com/vocab/cards/?set=grade7-lesson1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Add three sentences about your friends to the profile you wrote in lesson 7 (Shaxsiy profil yozish).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U.S. Navy photo by Photographer's Mate 1st Class Brien Aho · Public domain · https://commons.wikimedia.org/w/index.php?curid=8197120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