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Family Ties: Whose Family Is Like Yours?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Oila rishtalari: kimning oilasi senikiga o‘xshaydi?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1. Family ties. Reading: In my day…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9699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96405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Family assistant (Demitz files, acquired by FamSAC)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Scan five short comments and match them to questions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the family words from the comments (a stepfather, a previous marriage, biological parents, get on, keep in touch…)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true / false / not stated and justify the answer from the text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an opinion with 'to be honest', 'as far as I'm concerned', 'at least'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6–7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Open your books. Read Jenny's post and the five comments.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Whose family sounds most like yours? Say why in one sentence.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True (T), false (F) or not stated (N) — six statements.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Answer six questions with a word or short phrase from the comments.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 Word box</a:t>
            </a:r>
            <a:r>
              <a:rPr sz="1600" b="0">
                <a:solidFill>
                  <a:srgbClr val="1E2A38"/>
                </a:solidFill>
                <a:latin typeface="Arial"/>
              </a:rPr>
              <a:t> Complete the eight sentences with words from the article (the first letter is given).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your say!</a:t>
            </a:r>
            <a:r>
              <a:rPr sz="1600" b="0">
                <a:solidFill>
                  <a:srgbClr val="1E2A38"/>
                </a:solidFill>
                <a:latin typeface="Arial"/>
              </a:rPr>
              <a:t> Advantages and disadvantages of being an only child; sharing a room or not.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Family members and family situations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👨‍👩‍👧‍👦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large family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oila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comes from </a:t>
            </a:r>
            <a:r>
              <a:rPr sz="1400" b="1">
                <a:solidFill>
                  <a:srgbClr val="5A6572"/>
                </a:solidFill>
                <a:latin typeface="Arial"/>
              </a:rPr>
              <a:t>a large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: she has four brothers and two sisters.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complicated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murakkab, chigal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cousin’s family situation is a bit </a:t>
            </a:r>
            <a:r>
              <a:rPr sz="1400" b="1">
                <a:solidFill>
                  <a:srgbClr val="5A6572"/>
                </a:solidFill>
                <a:latin typeface="Arial"/>
              </a:rPr>
              <a:t>complicated</a:t>
            </a:r>
            <a:r>
              <a:rPr sz="1400" b="0">
                <a:solidFill>
                  <a:srgbClr val="5A6572"/>
                </a:solidFill>
                <a:latin typeface="Arial"/>
              </a:rPr>
              <a:t>, but everyone is happy.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stepfather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o‘gay ota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Sardor lives with his mum and his </a:t>
            </a:r>
            <a:r>
              <a:rPr sz="1400" b="1">
                <a:solidFill>
                  <a:srgbClr val="5A6572"/>
                </a:solidFill>
                <a:latin typeface="Arial"/>
              </a:rPr>
              <a:t>stepfather</a:t>
            </a:r>
            <a:r>
              <a:rPr sz="1400" b="0">
                <a:solidFill>
                  <a:srgbClr val="5A6572"/>
                </a:solidFill>
                <a:latin typeface="Arial"/>
              </a:rPr>
              <a:t>, who is very kind to him.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stepmum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o‘gay ona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Lola spends every Sunday with her dad and her </a:t>
            </a:r>
            <a:r>
              <a:rPr sz="1400" b="1">
                <a:solidFill>
                  <a:srgbClr val="5A6572"/>
                </a:solidFill>
                <a:latin typeface="Arial"/>
              </a:rPr>
              <a:t>stepmum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Family members and family situations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previous marriage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oldingi nikoh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has a grown-up son from </a:t>
            </a:r>
            <a:r>
              <a:rPr sz="1400" b="1">
                <a:solidFill>
                  <a:srgbClr val="5A6572"/>
                </a:solidFill>
                <a:latin typeface="Arial"/>
              </a:rPr>
              <a:t>a previous marriage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baby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farzand ko‘rmoq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and uncle have just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baby</a:t>
            </a:r>
            <a:r>
              <a:rPr sz="1400" b="0">
                <a:solidFill>
                  <a:srgbClr val="5A6572"/>
                </a:solidFill>
                <a:latin typeface="Arial"/>
              </a:rPr>
              <a:t> girl called Oysha.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biological parents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tug‘ishgan ota-ona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 adopted children decide to look for their </a:t>
            </a:r>
            <a:r>
              <a:rPr sz="1400" b="1">
                <a:solidFill>
                  <a:srgbClr val="5A6572"/>
                </a:solidFill>
                <a:latin typeface="Arial"/>
              </a:rPr>
              <a:t>biological 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real parents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haqiqiy ota-ona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Kamola, the people who brought her up are her </a:t>
            </a:r>
            <a:r>
              <a:rPr sz="1400" b="1">
                <a:solidFill>
                  <a:srgbClr val="5A6572"/>
                </a:solidFill>
                <a:latin typeface="Arial"/>
              </a:rPr>
              <a:t>real 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Family members and family situations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rest of the family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oilaning qolgan a’zolari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and I live in Tashkent, but </a:t>
            </a:r>
            <a:r>
              <a:rPr sz="1400" b="1">
                <a:solidFill>
                  <a:srgbClr val="5A6572"/>
                </a:solidFill>
                <a:latin typeface="Arial"/>
              </a:rPr>
              <a:t>the rest of the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 lives in Khiva.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other side of the world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dunyoning narigi chekkasida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works </a:t>
            </a:r>
            <a:r>
              <a:rPr sz="1400" b="1">
                <a:solidFill>
                  <a:srgbClr val="5A6572"/>
                </a:solidFill>
                <a:latin typeface="Arial"/>
              </a:rPr>
              <a:t>on the other side of the world</a:t>
            </a:r>
            <a:r>
              <a:rPr sz="1400" b="0">
                <a:solidFill>
                  <a:srgbClr val="5A6572"/>
                </a:solidFill>
                <a:latin typeface="Arial"/>
              </a:rPr>
              <a:t>, in Australia.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cousin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D9488"/>
                </a:solidFill>
                <a:latin typeface="Arial"/>
              </a:rPr>
              <a:t>amakivachcha, xolavachcha, ammavachcha, tog‘avachcha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cousin</a:t>
            </a:r>
            <a:r>
              <a:rPr sz="1400" b="0">
                <a:solidFill>
                  <a:srgbClr val="5A6572"/>
                </a:solidFill>
                <a:latin typeface="Arial"/>
              </a:rPr>
              <a:t> Dilshod is the same age as me, so we are in the same class.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grandparents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bobo va buvi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grandparents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 on my mum’s side live in a village near Bukhara.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Living together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 together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birga yashamoq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Three generations </a:t>
            </a:r>
            <a:r>
              <a:rPr sz="1400" b="1">
                <a:solidFill>
                  <a:srgbClr val="5A6572"/>
                </a:solidFill>
                <a:latin typeface="Arial"/>
              </a:rPr>
              <a:t>live together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big house in Namangan.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 nearby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yaqin joyda yashamoq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grandparents </a:t>
            </a:r>
            <a:r>
              <a:rPr sz="1400" b="1">
                <a:solidFill>
                  <a:srgbClr val="5A6572"/>
                </a:solidFill>
                <a:latin typeface="Arial"/>
              </a:rPr>
              <a:t>live nearby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see them almost every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flat upstairs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yuqori qavatdagi kvartira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cousins live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flat upstairs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visit each other all the time.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bedroom to yourself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alohida yotoq xonasiga ega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Now that my sister is married,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bedroom to myself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Living together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share a room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bitta xonada birga yashamoq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and his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share a room</a:t>
            </a:r>
            <a:r>
              <a:rPr sz="1400" b="0">
                <a:solidFill>
                  <a:srgbClr val="5A6572"/>
                </a:solidFill>
                <a:latin typeface="Arial"/>
              </a:rPr>
              <a:t>, so it’s never quiet.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😔️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lonely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yolg‘iz, yolg‘izlikdan siqilgan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Without brothers or sisters, Malika sometimes feels </a:t>
            </a:r>
            <a:r>
              <a:rPr sz="1400" b="1">
                <a:solidFill>
                  <a:srgbClr val="5A6572"/>
                </a:solidFill>
                <a:latin typeface="Arial"/>
              </a:rPr>
              <a:t>lonely</a:t>
            </a:r>
            <a:r>
              <a:rPr sz="1400" b="0">
                <a:solidFill>
                  <a:srgbClr val="5A6572"/>
                </a:solidFill>
                <a:latin typeface="Arial"/>
              </a:rPr>
              <a:t> at home.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the weekend with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olish kunlarini …bilan o‘tkazmoq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spend the weekend with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grandparents in the village.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Getting on (and not getting on)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chiqishmoq, til topishmoq, ahil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 you </a:t>
            </a:r>
            <a:r>
              <a:rPr sz="1400" b="1">
                <a:solidFill>
                  <a:srgbClr val="5A6572"/>
                </a:solidFill>
                <a:latin typeface="Arial"/>
              </a:rPr>
              <a:t>get on</a:t>
            </a:r>
            <a:r>
              <a:rPr sz="1400" b="0">
                <a:solidFill>
                  <a:srgbClr val="5A6572"/>
                </a:solidFill>
                <a:latin typeface="Arial"/>
              </a:rPr>
              <a:t> with your cousins, or do you argue a lot?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complain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nolimoq, shikoyat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complaining</a:t>
            </a:r>
            <a:r>
              <a:rPr sz="1400" b="0">
                <a:solidFill>
                  <a:srgbClr val="5A6572"/>
                </a:solidFill>
                <a:latin typeface="Arial"/>
              </a:rPr>
              <a:t> that I spend too long in the bathroom.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annoyed with somebody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birovdan jahli chiqmoq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get annoyed with</a:t>
            </a:r>
            <a:r>
              <a:rPr sz="1400" b="0">
                <a:solidFill>
                  <a:srgbClr val="5A6572"/>
                </a:solidFill>
                <a:latin typeface="Arial"/>
              </a:rPr>
              <a:t> my sister when she reads my messages.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borrow things without asking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so‘ramasdan narsa olib turmoq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borrows things without asking</a:t>
            </a:r>
            <a:r>
              <a:rPr sz="1400" b="0">
                <a:solidFill>
                  <a:srgbClr val="5A6572"/>
                </a:solidFill>
                <a:latin typeface="Arial"/>
              </a:rPr>
              <a:t> and never gives them back.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treat everyone the same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hammaga bir xil munosabatda bo‘lmoq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grandmother </a:t>
            </a:r>
            <a:r>
              <a:rPr sz="1400" b="1">
                <a:solidFill>
                  <a:srgbClr val="5A6572"/>
                </a:solidFill>
                <a:latin typeface="Arial"/>
              </a:rPr>
              <a:t>treats everyone the same</a:t>
            </a:r>
            <a:r>
              <a:rPr sz="1400" b="0">
                <a:solidFill>
                  <a:srgbClr val="5A6572"/>
                </a:solidFill>
                <a:latin typeface="Arial"/>
              </a:rPr>
              <a:t>, so none of her grandchildren feels left out.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Getting on (and not getting on)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feel part of the family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o‘zini oila a’zosidek his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new sister-in-law already </a:t>
            </a:r>
            <a:r>
              <a:rPr sz="1400" b="1">
                <a:solidFill>
                  <a:srgbClr val="5A6572"/>
                </a:solidFill>
                <a:latin typeface="Arial"/>
              </a:rPr>
              <a:t>feels part of the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grateful for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…uchun minnatdor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grateful for</a:t>
            </a:r>
            <a:r>
              <a:rPr sz="1400" b="0">
                <a:solidFill>
                  <a:srgbClr val="5A6572"/>
                </a:solidFill>
                <a:latin typeface="Arial"/>
              </a:rPr>
              <a:t> my parents’ help with my studies.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in touch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aloqani uzmaslik, aloqada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keep in touch</a:t>
            </a:r>
            <a:r>
              <a:rPr sz="1400" b="0">
                <a:solidFill>
                  <a:srgbClr val="5A6572"/>
                </a:solidFill>
                <a:latin typeface="Arial"/>
              </a:rPr>
              <a:t> with our relatives in Kazan by video call.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meet in person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yuzma-yuz uchrashmoq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often chat online, but next summer we will finally </a:t>
            </a:r>
            <a:r>
              <a:rPr sz="1400" b="1">
                <a:solidFill>
                  <a:srgbClr val="5A6572"/>
                </a:solidFill>
                <a:latin typeface="Arial"/>
              </a:rPr>
              <a:t>meet in person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💞️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love each other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bir-birini yaxshi ko‘rmoq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brothers argue a lot, but they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love each other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Discussing families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a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loyiha ustida ishlamoq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is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a project</a:t>
            </a:r>
            <a:r>
              <a:rPr sz="1400" b="0">
                <a:solidFill>
                  <a:srgbClr val="5A6572"/>
                </a:solidFill>
                <a:latin typeface="Arial"/>
              </a:rPr>
              <a:t> on Uzbek family traditions.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advantages and disadvantages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afzalliklari va kamchiliklari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are the </a:t>
            </a:r>
            <a:r>
              <a:rPr sz="1400" b="1">
                <a:solidFill>
                  <a:srgbClr val="5A6572"/>
                </a:solidFill>
                <a:latin typeface="Arial"/>
              </a:rPr>
              <a:t>advantages and disadvantages</a:t>
            </a:r>
            <a:r>
              <a:rPr sz="1400" b="0">
                <a:solidFill>
                  <a:srgbClr val="5A6572"/>
                </a:solidFill>
                <a:latin typeface="Arial"/>
              </a:rPr>
              <a:t> of living with your grandparents?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comments on Jenny's post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 Jenny! I'm Aziza from Namangan. My family is a bit </a:t>
            </a:r>
            <a:r>
              <a:rPr sz="1600" b="1">
                <a:solidFill>
                  <a:srgbClr val="1E2A38"/>
                </a:solidFill>
                <a:latin typeface="Arial"/>
              </a:rPr>
              <a:t>complicated</a:t>
            </a:r>
            <a:r>
              <a:rPr sz="1600" b="0">
                <a:solidFill>
                  <a:srgbClr val="1E2A38"/>
                </a:solidFill>
                <a:latin typeface="Arial"/>
              </a:rPr>
              <a:t> too. My parents are divorced and my mum remarried two years ago, so I live with her, </a:t>
            </a:r>
            <a:r>
              <a:rPr sz="1600" b="1">
                <a:solidFill>
                  <a:srgbClr val="1E2A38"/>
                </a:solidFill>
                <a:latin typeface="Arial"/>
              </a:rPr>
              <a:t>my stepfather</a:t>
            </a:r>
            <a:r>
              <a:rPr sz="1600" b="0">
                <a:solidFill>
                  <a:srgbClr val="1E2A38"/>
                </a:solidFill>
                <a:latin typeface="Arial"/>
              </a:rPr>
              <a:t> and my little half brother, Timur. My dad lives in another city and I stay with him in the holidays. We still </a:t>
            </a:r>
            <a:r>
              <a:rPr sz="1600" b="1">
                <a:solidFill>
                  <a:srgbClr val="1E2A38"/>
                </a:solidFill>
                <a:latin typeface="Arial"/>
              </a:rPr>
              <a:t>get on</a:t>
            </a:r>
            <a:r>
              <a:rPr sz="1600" b="0">
                <a:solidFill>
                  <a:srgbClr val="1E2A38"/>
                </a:solidFill>
                <a:latin typeface="Arial"/>
              </a:rPr>
              <a:t> really well — to be honest, I'm </a:t>
            </a:r>
            <a:r>
              <a:rPr sz="1600" b="1">
                <a:solidFill>
                  <a:srgbClr val="1E2A38"/>
                </a:solidFill>
                <a:latin typeface="Arial"/>
              </a:rPr>
              <a:t>grateful for</a:t>
            </a:r>
            <a:r>
              <a:rPr sz="1600" b="0">
                <a:solidFill>
                  <a:srgbClr val="1E2A38"/>
                </a:solidFill>
                <a:latin typeface="Arial"/>
              </a:rPr>
              <a:t> that.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share a room</a:t>
            </a:r>
            <a:r>
              <a:rPr sz="1600" b="0">
                <a:solidFill>
                  <a:srgbClr val="1E2A38"/>
                </a:solidFill>
                <a:latin typeface="Arial"/>
              </a:rPr>
              <a:t> with Timur, so it's never quiet! He </a:t>
            </a:r>
            <a:r>
              <a:rPr sz="1600" b="1">
                <a:solidFill>
                  <a:srgbClr val="1E2A38"/>
                </a:solidFill>
                <a:latin typeface="Arial"/>
              </a:rPr>
              <a:t>borrows my things without asking</a:t>
            </a:r>
            <a:r>
              <a:rPr sz="1600" b="0">
                <a:solidFill>
                  <a:srgbClr val="1E2A38"/>
                </a:solidFill>
                <a:latin typeface="Arial"/>
              </a:rPr>
              <a:t> and I sometimes </a:t>
            </a:r>
            <a:r>
              <a:rPr sz="1600" b="1">
                <a:solidFill>
                  <a:srgbClr val="1E2A38"/>
                </a:solidFill>
                <a:latin typeface="Arial"/>
              </a:rPr>
              <a:t>get annoyed with</a:t>
            </a:r>
            <a:r>
              <a:rPr sz="1600" b="0">
                <a:solidFill>
                  <a:srgbClr val="1E2A38"/>
                </a:solidFill>
                <a:latin typeface="Arial"/>
              </a:rPr>
              <a:t> him. But he's four, so my mum says, 'Anything he asks for, he gets!' At least he goes to bed at eight!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comments on Jenny's post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Hello from Tashkent! I'm Javlon. There are only three of us: my mum, my dad and me — I'm an only child. My </a:t>
            </a:r>
            <a:r>
              <a:rPr sz="1600" b="1">
                <a:solidFill>
                  <a:srgbClr val="1E2A38"/>
                </a:solidFill>
                <a:latin typeface="Arial"/>
              </a:rPr>
              <a:t>grandparents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live nearby</a:t>
            </a:r>
            <a:r>
              <a:rPr sz="1600" b="0">
                <a:solidFill>
                  <a:srgbClr val="1E2A38"/>
                </a:solidFill>
                <a:latin typeface="Arial"/>
              </a:rPr>
              <a:t>, so it's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lonely</a:t>
            </a:r>
            <a:r>
              <a:rPr sz="1600" b="0">
                <a:solidFill>
                  <a:srgbClr val="1E2A38"/>
                </a:solidFill>
                <a:latin typeface="Arial"/>
              </a:rPr>
              <a:t>, and my </a:t>
            </a:r>
            <a:r>
              <a:rPr sz="1600" b="1">
                <a:solidFill>
                  <a:srgbClr val="1E2A38"/>
                </a:solidFill>
                <a:latin typeface="Arial"/>
              </a:rPr>
              <a:t>cousins</a:t>
            </a:r>
            <a:r>
              <a:rPr sz="1600" b="0">
                <a:solidFill>
                  <a:srgbClr val="1E2A38"/>
                </a:solidFill>
                <a:latin typeface="Arial"/>
              </a:rPr>
              <a:t> live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flat upstairs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The rest of my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 live </a:t>
            </a:r>
            <a:r>
              <a:rPr sz="1600" b="1">
                <a:solidFill>
                  <a:srgbClr val="1E2A38"/>
                </a:solidFill>
                <a:latin typeface="Arial"/>
              </a:rPr>
              <a:t>on the other side of the world</a:t>
            </a:r>
            <a:r>
              <a:rPr sz="1600" b="0">
                <a:solidFill>
                  <a:srgbClr val="1E2A38"/>
                </a:solidFill>
                <a:latin typeface="Arial"/>
              </a:rPr>
              <a:t>, in Canada.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sometimes wish I had a brother, but I </a:t>
            </a:r>
            <a:r>
              <a:rPr sz="1600" b="1">
                <a:solidFill>
                  <a:srgbClr val="1E2A38"/>
                </a:solidFill>
                <a:latin typeface="Arial"/>
              </a:rPr>
              <a:t>have a bedroom to myself</a:t>
            </a:r>
            <a:r>
              <a:rPr sz="1600" b="0">
                <a:solidFill>
                  <a:srgbClr val="1E2A38"/>
                </a:solidFill>
                <a:latin typeface="Arial"/>
              </a:rPr>
              <a:t> and my parents treat me like an adult. As far as I'm concerned, that's the biggest advantage of being an only child. Have your say! What do you think?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does Aziza live with?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Aziza's room never quiet?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Aziza feel about her parents' divorce now?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does Javlon's family live?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Javlon wish?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advantage of being an only child does Javlon give?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esda qoldi-mi?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o‘zbekchasini aytadi, siz inglizchasini aytasiz;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o‘gay ota · o‘gay ona · oldingi nikoh · farzand ko‘rmoq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tug‘ishgan ota-ona · haqiqiy ota-ona · hammaga bir xil munosabatda bo‘lmoq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so‘ramasdan narsa olib turmoq · birovdan jahli chiqmoq · nolimoq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three words you keep forgetting.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True, false or NOT STATED?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True</a:t>
            </a:r>
            <a:r>
              <a:rPr sz="1800" b="0">
                <a:solidFill>
                  <a:srgbClr val="1E2A38"/>
                </a:solidFill>
                <a:latin typeface="Arial"/>
              </a:rPr>
              <a:t> — matnda aynan shu ma’no bor (boshqa so‘zlar bilan bo‘lsa ham).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False</a:t>
            </a:r>
            <a:r>
              <a:rPr sz="1800" b="0">
                <a:solidFill>
                  <a:srgbClr val="1E2A38"/>
                </a:solidFill>
                <a:latin typeface="Arial"/>
              </a:rPr>
              <a:t> — matn buning </a:t>
            </a:r>
            <a:r>
              <a:rPr sz="1800" b="1">
                <a:solidFill>
                  <a:srgbClr val="1E2A38"/>
                </a:solidFill>
                <a:latin typeface="Arial"/>
              </a:rPr>
              <a:t>teskarisini</a:t>
            </a:r>
            <a:r>
              <a:rPr sz="1800" b="0">
                <a:solidFill>
                  <a:srgbClr val="1E2A38"/>
                </a:solidFill>
                <a:latin typeface="Arial"/>
              </a:rPr>
              <a:t> aytadi.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Not stated</a:t>
            </a:r>
            <a:r>
              <a:rPr sz="1800" b="0">
                <a:solidFill>
                  <a:srgbClr val="1E2A38"/>
                </a:solidFill>
                <a:latin typeface="Arial"/>
              </a:rPr>
              <a:t> — matn bu haqda </a:t>
            </a:r>
            <a:r>
              <a:rPr sz="1800" b="1">
                <a:solidFill>
                  <a:srgbClr val="1E2A38"/>
                </a:solidFill>
                <a:latin typeface="Arial"/>
              </a:rPr>
              <a:t>hech narsa demaydi</a:t>
            </a:r>
            <a:r>
              <a:rPr sz="1800" b="0">
                <a:solidFill>
                  <a:srgbClr val="1E2A38"/>
                </a:solidFill>
                <a:latin typeface="Arial"/>
              </a:rPr>
              <a:t>: o‘zingizdan qo‘shmang.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Har javob uchun matndagi </a:t>
            </a:r>
            <a:r>
              <a:rPr sz="1800" b="1">
                <a:solidFill>
                  <a:srgbClr val="1E2A38"/>
                </a:solidFill>
                <a:latin typeface="Arial"/>
              </a:rPr>
              <a:t>qatorni ko‘rsating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«menimcha» yetarli emas.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Ehtiyot bo‘ling: </a:t>
            </a:r>
            <a:r>
              <a:rPr sz="1800" b="1">
                <a:solidFill>
                  <a:srgbClr val="1E2A38"/>
                </a:solidFill>
                <a:latin typeface="Arial"/>
              </a:rPr>
              <a:t>Masha is younger than her sister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matnda </a:t>
            </a:r>
            <a:r>
              <a:rPr sz="1800" b="1">
                <a:solidFill>
                  <a:srgbClr val="1E2A38"/>
                </a:solidFill>
                <a:latin typeface="Arial"/>
              </a:rPr>
              <a:t>my older sister</a:t>
            </a:r>
            <a:r>
              <a:rPr sz="1800" b="0">
                <a:solidFill>
                  <a:srgbClr val="1E2A38"/>
                </a:solidFill>
                <a:latin typeface="Arial"/>
              </a:rPr>
              <a:t> deyilgan, demak to‘g‘ri.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Scanning five short comments — three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 the question first</a:t>
            </a:r>
            <a:r>
              <a:rPr sz="1700" b="0">
                <a:solidFill>
                  <a:srgbClr val="1E2A38"/>
                </a:solidFill>
                <a:latin typeface="Arial"/>
              </a:rPr>
              <a:t> and underline the key word (pet · weekend · sister).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Find the comment</a:t>
            </a:r>
            <a:r>
              <a:rPr sz="1700" b="0">
                <a:solidFill>
                  <a:srgbClr val="1E2A38"/>
                </a:solidFill>
                <a:latin typeface="Arial"/>
              </a:rPr>
              <a:t> that talks about it — ismlar va joy nomlari yordam beradi.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Copy</a:t>
            </a:r>
            <a:r>
              <a:rPr sz="1700" b="0">
                <a:solidFill>
                  <a:srgbClr val="1E2A38"/>
                </a:solidFill>
                <a:latin typeface="Arial"/>
              </a:rPr>
              <a:t> a word or short phrase from the text — to‘liq gap yozish shart emas.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Urg‘uga e’tibor bering: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COMplicated /ˈkɒmplɪkeɪtɪd/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STEPfather /ˈstepfɑːðə/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PREvious /ˈpriːviəs/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bioLOGical /ˌbaɪəˈlɒdʒɪkl/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upSTAIRS /ˌʌpˈsteəz/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GRATEful /ˈɡreɪtfl/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anNOYED /əˈnɔɪd/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adVANtages /ədˈvɑːntɪdʒɪz/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«-ed» tugashi: complicated /ɪd/, annoyed /d/.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got four brothers and three sisters — we're a ________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mum remarried last year, so now I live with her and my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has a new wife now. My ________ is really kind and helps me with my homework.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Angie is my stepfather's daughter from a ________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Alicia was adopted as a baby, and she has never met her ________ parents. (tug‘ishgan)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As far as I'm ________, my mum and dad are my real parents.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parents ________ us all the same. (bir xil munosabatda)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She's always ________ that I play my music too loud. (nolimoq)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often get ________ with my sister because she borrows my things.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mum ________ in touch with them by phone and email.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never met any of them ________ ________. (yuzma-yuz)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I have a bedroom to myself! (hech bo‘lmasa)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your say! What are the advantages and disadvantages of being an only child?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it better to share a room with a brother or sister, or to have your own room? Why?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stepfather / stepmum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o‘gay ota/ona; </a:t>
            </a:r>
            <a:r>
              <a:rPr sz="1600" b="1">
                <a:solidFill>
                  <a:srgbClr val="1E2A38"/>
                </a:solidFill>
                <a:latin typeface="Arial"/>
              </a:rPr>
              <a:t>a previous marriage</a:t>
            </a:r>
            <a:r>
              <a:rPr sz="1600" b="0">
                <a:solidFill>
                  <a:srgbClr val="1E2A38"/>
                </a:solidFill>
                <a:latin typeface="Arial"/>
              </a:rPr>
              <a:t> — oldingi nikoh: </a:t>
            </a:r>
            <a:r>
              <a:rPr sz="1600" b="1">
                <a:solidFill>
                  <a:srgbClr val="1E2A38"/>
                </a:solidFill>
                <a:latin typeface="Arial"/>
              </a:rPr>
              <a:t>a son from a previous marriage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rest of the family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oilaning qolgan a’zolari; fe’l ko‘plikda ham keladi: </a:t>
            </a:r>
            <a:r>
              <a:rPr sz="1600" b="1">
                <a:solidFill>
                  <a:srgbClr val="1E2A38"/>
                </a:solidFill>
                <a:latin typeface="Arial"/>
              </a:rPr>
              <a:t>the rest of my family live in Canada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biological parents</a:t>
            </a:r>
            <a:r>
              <a:rPr sz="1600" b="0">
                <a:solidFill>
                  <a:srgbClr val="1E2A38"/>
                </a:solidFill>
                <a:latin typeface="Arial"/>
              </a:rPr>
              <a:t> — tug‘ishgan ota-ona; </a:t>
            </a:r>
            <a:r>
              <a:rPr sz="1600" b="1">
                <a:solidFill>
                  <a:srgbClr val="1E2A38"/>
                </a:solidFill>
                <a:latin typeface="Arial"/>
              </a:rPr>
              <a:t>real parents</a:t>
            </a:r>
            <a:r>
              <a:rPr sz="1600" b="0">
                <a:solidFill>
                  <a:srgbClr val="1E2A38"/>
                </a:solidFill>
                <a:latin typeface="Arial"/>
              </a:rPr>
              <a:t> — Alicia uchun uni tarbiyalab o‘stirgan ota-ona.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get annoyed with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with</a:t>
            </a:r>
            <a:r>
              <a:rPr sz="1600" b="0">
                <a:solidFill>
                  <a:srgbClr val="1E2A38"/>
                </a:solidFill>
                <a:latin typeface="Arial"/>
              </a:rPr>
              <a:t> predlogi bilan; </a:t>
            </a:r>
            <a:r>
              <a:rPr sz="1600" b="1">
                <a:solidFill>
                  <a:srgbClr val="1E2A38"/>
                </a:solidFill>
                <a:latin typeface="Arial"/>
              </a:rPr>
              <a:t>complain that…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that</a:t>
            </a:r>
            <a:r>
              <a:rPr sz="1600" b="0">
                <a:solidFill>
                  <a:srgbClr val="1E2A38"/>
                </a:solidFill>
                <a:latin typeface="Arial"/>
              </a:rPr>
              <a:t> bilan.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lonely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yolg‘izlikdan siqilgan; </a:t>
            </a:r>
            <a:r>
              <a:rPr sz="1600" b="1">
                <a:solidFill>
                  <a:srgbClr val="1E2A38"/>
                </a:solidFill>
                <a:latin typeface="Arial"/>
              </a:rPr>
              <a:t>alone</a:t>
            </a:r>
            <a:r>
              <a:rPr sz="1600" b="0">
                <a:solidFill>
                  <a:srgbClr val="1E2A38"/>
                </a:solidFill>
                <a:latin typeface="Arial"/>
              </a:rPr>
              <a:t> (yonida hech kim yo‘q) bilan chalkashtirmang.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(sections A–D) with the flashcards: sozlar.com/vocab/cards/?set=grade10-lesson1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4, ex. 1–2 (ish daftari bo‘lsa).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comment to Jenny's post about your own family (five sentences).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Family assistant (Demitz files, acquired by FamSAC) · Public domain · https://commons.wikimedia.org/wiki/File:Kaj_Family_reunion_group_1988.jpg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