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A Typical School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Oddiy maktab kuni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1. The Youth of Today. A typical school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Flickr (niputaid)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Understand a blog entry and four comments from different countries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true/false and short-answer questions about times and numbers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ten blog and school-day phrases (ring, choose, drive, blog, spend, send, check…)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their own typical school day in six sentences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pp. 6–7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Open your books. Read Lizzie's blog and the four comments.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p.6 Get ready!</a:t>
            </a:r>
            <a:r>
              <a:rPr sz="1600" b="0">
                <a:solidFill>
                  <a:srgbClr val="1E2A38"/>
                </a:solidFill>
                <a:latin typeface="Arial"/>
              </a:rPr>
              <a:t> Choose the correct word: get up / out of bed · have / do a shower · brush / clear your teeth · ride / drive a bike · look / check your email · do / play football.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a word from the box in each gap (seven of twelve words).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KET: true or false — six statements about Lizzie, Alex, Linda, Yuri and Helen.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a word, number or short answer: 1–5 in class, 6–10 for homework.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p.7 Wordpower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2-darsda (27.08) o‘tilgan; bir daqiqa og‘zaki takrorlang.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Getting ready in the morning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alarm clock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budilnik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alarm clock</a:t>
            </a:r>
            <a:r>
              <a:rPr sz="1400" b="0">
                <a:solidFill>
                  <a:srgbClr val="5A6572"/>
                </a:solidFill>
                <a:latin typeface="Arial"/>
              </a:rPr>
              <a:t> is on the table next to my bed.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🔔️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jiringlamoq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days my alarm clock </a:t>
            </a:r>
            <a:r>
              <a:rPr sz="1400" b="1">
                <a:solidFill>
                  <a:srgbClr val="5A6572"/>
                </a:solidFill>
                <a:latin typeface="Arial"/>
              </a:rPr>
              <a:t>rings</a:t>
            </a:r>
            <a:r>
              <a:rPr sz="1400" b="0">
                <a:solidFill>
                  <a:srgbClr val="5A6572"/>
                </a:solidFill>
                <a:latin typeface="Arial"/>
              </a:rPr>
              <a:t> at half past six.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out of bed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karavotdan turmoq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cold in winter, so I don’t want to </a:t>
            </a:r>
            <a:r>
              <a:rPr sz="1400" b="1">
                <a:solidFill>
                  <a:srgbClr val="5A6572"/>
                </a:solidFill>
                <a:latin typeface="Arial"/>
              </a:rPr>
              <a:t>get out of bed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morning.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🚿️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quick shower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tezgina dush qabul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football practice I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quick shower</a:t>
            </a:r>
            <a:r>
              <a:rPr sz="1400" b="0">
                <a:solidFill>
                  <a:srgbClr val="5A6572"/>
                </a:solidFill>
                <a:latin typeface="Arial"/>
              </a:rPr>
              <a:t> at home.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Getting ready in the morning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dressed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kiyinmoq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can’t </a:t>
            </a:r>
            <a:r>
              <a:rPr sz="1400" b="1">
                <a:solidFill>
                  <a:srgbClr val="5A6572"/>
                </a:solidFill>
                <a:latin typeface="Arial"/>
              </a:rPr>
              <a:t>get dressed</a:t>
            </a:r>
            <a:r>
              <a:rPr sz="1400" b="0">
                <a:solidFill>
                  <a:srgbClr val="5A6572"/>
                </a:solidFill>
                <a:latin typeface="Arial"/>
              </a:rPr>
              <a:t> without Mum’s help.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👔️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uniform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formasi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uniform</a:t>
            </a:r>
            <a:r>
              <a:rPr sz="1400" b="0">
                <a:solidFill>
                  <a:srgbClr val="5A6572"/>
                </a:solidFill>
                <a:latin typeface="Arial"/>
              </a:rPr>
              <a:t> is a white shirt and dark blue trousers.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choose what to wear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nima kiyishni tanlamoq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the weekend it takes me ages to </a:t>
            </a:r>
            <a:r>
              <a:rPr sz="1400" b="1">
                <a:solidFill>
                  <a:srgbClr val="5A6572"/>
                </a:solidFill>
                <a:latin typeface="Arial"/>
              </a:rPr>
              <a:t>choose what to wear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🪜️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downstairs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zinadan pastga tushmoq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go downstairs</a:t>
            </a:r>
            <a:r>
              <a:rPr sz="1400" b="0">
                <a:solidFill>
                  <a:srgbClr val="5A6572"/>
                </a:solidFill>
                <a:latin typeface="Arial"/>
              </a:rPr>
              <a:t> and say good morning to my grandma.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Getting ready in the morning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cereal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xlopya (nonushtalik yorma)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has </a:t>
            </a:r>
            <a:r>
              <a:rPr sz="1400" b="1">
                <a:solidFill>
                  <a:srgbClr val="5A6572"/>
                </a:solidFill>
                <a:latin typeface="Arial"/>
              </a:rPr>
              <a:t>cereal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milk for breakfast every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toast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qizartirilgan non (tost)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makes </a:t>
            </a:r>
            <a:r>
              <a:rPr sz="1400" b="1">
                <a:solidFill>
                  <a:srgbClr val="5A6572"/>
                </a:solidFill>
                <a:latin typeface="Arial"/>
              </a:rPr>
              <a:t>toast</a:t>
            </a:r>
            <a:r>
              <a:rPr sz="1400" b="0">
                <a:solidFill>
                  <a:srgbClr val="5A6572"/>
                </a:solidFill>
                <a:latin typeface="Arial"/>
              </a:rPr>
              <a:t> with butter and honey on Sunday mornings.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brush your teeth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tish yuvmoq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brush my teeth</a:t>
            </a:r>
            <a:r>
              <a:rPr sz="1400" b="0">
                <a:solidFill>
                  <a:srgbClr val="5A6572"/>
                </a:solidFill>
                <a:latin typeface="Arial"/>
              </a:rPr>
              <a:t> twice a day, in the morning and before bed.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check your email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 pochtani tekshirmoq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school I quickly </a:t>
            </a:r>
            <a:r>
              <a:rPr sz="1400" b="1">
                <a:solidFill>
                  <a:srgbClr val="5A6572"/>
                </a:solidFill>
                <a:latin typeface="Arial"/>
              </a:rPr>
              <a:t>check my email</a:t>
            </a:r>
            <a:r>
              <a:rPr sz="1400" b="0">
                <a:solidFill>
                  <a:srgbClr val="5A6572"/>
                </a:solidFill>
                <a:latin typeface="Arial"/>
              </a:rPr>
              <a:t> on Dad’s laptop.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Getting to school and the school day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ride a bike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 minmoq, velosipedda yurmoq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is learning to </a:t>
            </a:r>
            <a:r>
              <a:rPr sz="1400" b="1">
                <a:solidFill>
                  <a:srgbClr val="5A6572"/>
                </a:solidFill>
                <a:latin typeface="Arial"/>
              </a:rPr>
              <a:t>ride a bike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drive somebody to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birovni maktabga mashinada olib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it rains, my uncle </a:t>
            </a:r>
            <a:r>
              <a:rPr sz="1400" b="1">
                <a:solidFill>
                  <a:srgbClr val="5A6572"/>
                </a:solidFill>
                <a:latin typeface="Arial"/>
              </a:rPr>
              <a:t>drives me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in his car.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to school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yetib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get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ten minutes before the first lesson.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davom etmoq (vaqt)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our school lessons </a:t>
            </a:r>
            <a:r>
              <a:rPr sz="1400" b="1">
                <a:solidFill>
                  <a:srgbClr val="5A6572"/>
                </a:solidFill>
                <a:latin typeface="Arial"/>
              </a:rPr>
              <a:t>last</a:t>
            </a:r>
            <a:r>
              <a:rPr sz="1400" b="0">
                <a:solidFill>
                  <a:srgbClr val="5A6572"/>
                </a:solidFill>
                <a:latin typeface="Arial"/>
              </a:rPr>
              <a:t> for forty-five minutes.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Getting to school and the school day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break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tanaffus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 a twenty-minute </a:t>
            </a:r>
            <a:r>
              <a:rPr sz="1400" b="1">
                <a:solidFill>
                  <a:srgbClr val="5A6572"/>
                </a:solidFill>
                <a:latin typeface="Arial"/>
              </a:rPr>
              <a:t>break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the third lesson.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playground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hovlisi (o‘yin maydonchasi)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During the break the younger children play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playground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snack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yengil tamaddi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always take a small </a:t>
            </a:r>
            <a:r>
              <a:rPr sz="1400" b="1">
                <a:solidFill>
                  <a:srgbClr val="5A6572"/>
                </a:solidFill>
                <a:latin typeface="Arial"/>
              </a:rPr>
              <a:t>snack</a:t>
            </a:r>
            <a:r>
              <a:rPr sz="1400" b="0">
                <a:solidFill>
                  <a:srgbClr val="5A6572"/>
                </a:solidFill>
                <a:latin typeface="Arial"/>
              </a:rPr>
              <a:t> to school, usually an apple.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vending machine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savdo avtomati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is a </a:t>
            </a:r>
            <a:r>
              <a:rPr sz="1400" b="1">
                <a:solidFill>
                  <a:srgbClr val="5A6572"/>
                </a:solidFill>
                <a:latin typeface="Arial"/>
              </a:rPr>
              <a:t>vending machine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water and juice near the gym.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Getting to school and the school day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school canteen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oshxonasi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school canteen</a:t>
            </a:r>
            <a:r>
              <a:rPr sz="1400" b="0">
                <a:solidFill>
                  <a:srgbClr val="5A6572"/>
                </a:solidFill>
                <a:latin typeface="Arial"/>
              </a:rPr>
              <a:t> serves plov every Thursday.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bring your own sandwiches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 bilan buterbrod olib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the class trip we all </a:t>
            </a:r>
            <a:r>
              <a:rPr sz="1400" b="1">
                <a:solidFill>
                  <a:srgbClr val="5A6572"/>
                </a:solidFill>
                <a:latin typeface="Arial"/>
              </a:rPr>
              <a:t>bring our own sandwiches</a:t>
            </a:r>
            <a:r>
              <a:rPr sz="1400" b="0">
                <a:solidFill>
                  <a:srgbClr val="5A6572"/>
                </a:solidFill>
                <a:latin typeface="Arial"/>
              </a:rPr>
              <a:t> and drinks.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hot meal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issiq ovqat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winter I always buy </a:t>
            </a:r>
            <a:r>
              <a:rPr sz="1400" b="1">
                <a:solidFill>
                  <a:srgbClr val="5A6572"/>
                </a:solidFill>
                <a:latin typeface="Arial"/>
              </a:rPr>
              <a:t>a hot meal</a:t>
            </a:r>
            <a:r>
              <a:rPr sz="1400" b="0">
                <a:solidFill>
                  <a:srgbClr val="5A6572"/>
                </a:solidFill>
                <a:latin typeface="Arial"/>
              </a:rPr>
              <a:t> at lunchtime.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After school and in the evening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sport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sport bilan shug‘ullanmoq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lessons we </a:t>
            </a:r>
            <a:r>
              <a:rPr sz="1400" b="1">
                <a:solidFill>
                  <a:srgbClr val="5A6572"/>
                </a:solidFill>
                <a:latin typeface="Arial"/>
              </a:rPr>
              <a:t>do sport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gym.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photography club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fotografiya to‘garagi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takes great pictures because she goes to a </a:t>
            </a:r>
            <a:r>
              <a:rPr sz="1400" b="1">
                <a:solidFill>
                  <a:srgbClr val="5A6572"/>
                </a:solidFill>
                <a:latin typeface="Arial"/>
              </a:rPr>
              <a:t>photography club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homework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vazifasini bajarmoq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do my 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kitchen table before dinner.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time online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 vaqt o‘tkazmoq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don’t let me </a:t>
            </a:r>
            <a:r>
              <a:rPr sz="1400" b="1">
                <a:solidFill>
                  <a:srgbClr val="5A6572"/>
                </a:solidFill>
                <a:latin typeface="Arial"/>
              </a:rPr>
              <a:t>spend time online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nine o’clock.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After school and in the evening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send a text message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SMS yubormoq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send a text message</a:t>
            </a:r>
            <a:r>
              <a:rPr sz="1400" b="0">
                <a:solidFill>
                  <a:srgbClr val="5A6572"/>
                </a:solidFill>
                <a:latin typeface="Arial"/>
              </a:rPr>
              <a:t> to Mum when I leave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🍛️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supper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kechki ovqatni yemoq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family </a:t>
            </a:r>
            <a:r>
              <a:rPr sz="1400" b="1">
                <a:solidFill>
                  <a:srgbClr val="5A6572"/>
                </a:solidFill>
                <a:latin typeface="Arial"/>
              </a:rPr>
              <a:t>has supper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at about seven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🏘️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neighbour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neighbour</a:t>
            </a:r>
            <a:r>
              <a:rPr sz="1400" b="0">
                <a:solidFill>
                  <a:srgbClr val="5A6572"/>
                </a:solidFill>
                <a:latin typeface="Arial"/>
              </a:rPr>
              <a:t> Aziza often plays with my little sister.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💃️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dance class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raqs mashg‘uloti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Nilufar has a </a:t>
            </a:r>
            <a:r>
              <a:rPr sz="1400" b="1">
                <a:solidFill>
                  <a:srgbClr val="5A6572"/>
                </a:solidFill>
                <a:latin typeface="Arial"/>
              </a:rPr>
              <a:t>dance class</a:t>
            </a:r>
            <a:r>
              <a:rPr sz="1400" b="0">
                <a:solidFill>
                  <a:srgbClr val="5A6572"/>
                </a:solidFill>
                <a:latin typeface="Arial"/>
              </a:rPr>
              <a:t> on Tuesday and Thursday evenings.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Blogs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blog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blog (internetdagi kundalik)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writes a </a:t>
            </a:r>
            <a:r>
              <a:rPr sz="1400" b="1">
                <a:solidFill>
                  <a:srgbClr val="5A6572"/>
                </a:solidFill>
                <a:latin typeface="Arial"/>
              </a:rPr>
              <a:t>blog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life in Samarkand.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blog entry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blogdagi yozuv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Today’s </a:t>
            </a:r>
            <a:r>
              <a:rPr sz="1400" b="1">
                <a:solidFill>
                  <a:srgbClr val="5A6572"/>
                </a:solidFill>
                <a:latin typeface="Arial"/>
              </a:rPr>
              <a:t>blog entry</a:t>
            </a:r>
            <a:r>
              <a:rPr sz="1400" b="0">
                <a:solidFill>
                  <a:srgbClr val="5A6572"/>
                </a:solidFill>
                <a:latin typeface="Arial"/>
              </a:rPr>
              <a:t> is about our school concert.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post a comment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izoh qoldirmoq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</a:t>
            </a:r>
            <a:r>
              <a:rPr sz="1400" b="1">
                <a:solidFill>
                  <a:srgbClr val="5A6572"/>
                </a:solidFill>
                <a:latin typeface="Arial"/>
              </a:rPr>
              <a:t>post a comment</a:t>
            </a:r>
            <a:r>
              <a:rPr sz="1400" b="0">
                <a:solidFill>
                  <a:srgbClr val="5A6572"/>
                </a:solidFill>
                <a:latin typeface="Arial"/>
              </a:rPr>
              <a:t> under every blog entry.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typical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odatiy, oddiy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typical</a:t>
            </a:r>
            <a:r>
              <a:rPr sz="1400" b="0">
                <a:solidFill>
                  <a:srgbClr val="5A6572"/>
                </a:solidFill>
                <a:latin typeface="Arial"/>
              </a:rPr>
              <a:t> school day for me starts at half past six.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typical school day — Nodira's blog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Welcome to my </a:t>
            </a:r>
            <a:r>
              <a:rPr sz="1600" b="1">
                <a:solidFill>
                  <a:srgbClr val="1E2A38"/>
                </a:solidFill>
                <a:latin typeface="Arial"/>
              </a:rPr>
              <a:t>blog</a:t>
            </a:r>
            <a:r>
              <a:rPr sz="1600" b="0">
                <a:solidFill>
                  <a:srgbClr val="1E2A38"/>
                </a:solidFill>
                <a:latin typeface="Arial"/>
              </a:rPr>
              <a:t>! My </a:t>
            </a:r>
            <a:r>
              <a:rPr sz="1600" b="1">
                <a:solidFill>
                  <a:srgbClr val="1E2A38"/>
                </a:solidFill>
                <a:latin typeface="Arial"/>
              </a:rPr>
              <a:t>alarm clock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rings</a:t>
            </a:r>
            <a:r>
              <a:rPr sz="1600" b="0">
                <a:solidFill>
                  <a:srgbClr val="1E2A38"/>
                </a:solidFill>
                <a:latin typeface="Arial"/>
              </a:rPr>
              <a:t> at half past six. I </a:t>
            </a:r>
            <a:r>
              <a:rPr sz="1600" b="1">
                <a:solidFill>
                  <a:srgbClr val="1E2A38"/>
                </a:solidFill>
                <a:latin typeface="Arial"/>
              </a:rPr>
              <a:t>get out of bed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have a quick shower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go downstairs</a:t>
            </a:r>
            <a:r>
              <a:rPr sz="1600" b="0">
                <a:solidFill>
                  <a:srgbClr val="1E2A38"/>
                </a:solidFill>
                <a:latin typeface="Arial"/>
              </a:rPr>
              <a:t>. We wear a </a:t>
            </a:r>
            <a:r>
              <a:rPr sz="1600" b="1">
                <a:solidFill>
                  <a:srgbClr val="1E2A38"/>
                </a:solidFill>
                <a:latin typeface="Arial"/>
              </a:rPr>
              <a:t>uniform</a:t>
            </a:r>
            <a:r>
              <a:rPr sz="1600" b="0">
                <a:solidFill>
                  <a:srgbClr val="1E2A38"/>
                </a:solidFill>
                <a:latin typeface="Arial"/>
              </a:rPr>
              <a:t>, so I don't have to </a:t>
            </a:r>
            <a:r>
              <a:rPr sz="1600" b="1">
                <a:solidFill>
                  <a:srgbClr val="1E2A38"/>
                </a:solidFill>
                <a:latin typeface="Arial"/>
              </a:rPr>
              <a:t>choose what to wear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put my books in my bag and </a:t>
            </a:r>
            <a:r>
              <a:rPr sz="1600" b="1">
                <a:solidFill>
                  <a:srgbClr val="1E2A38"/>
                </a:solidFill>
                <a:latin typeface="Arial"/>
              </a:rPr>
              <a:t>ride my bike</a:t>
            </a:r>
            <a:r>
              <a:rPr sz="1600" b="0">
                <a:solidFill>
                  <a:srgbClr val="1E2A38"/>
                </a:solidFill>
                <a:latin typeface="Arial"/>
              </a:rPr>
              <a:t> to school. When it rains, my mum </a:t>
            </a:r>
            <a:r>
              <a:rPr sz="1600" b="1">
                <a:solidFill>
                  <a:srgbClr val="1E2A38"/>
                </a:solidFill>
                <a:latin typeface="Arial"/>
              </a:rPr>
              <a:t>drives</a:t>
            </a:r>
            <a:r>
              <a:rPr sz="1600" b="0">
                <a:solidFill>
                  <a:srgbClr val="1E2A38"/>
                </a:solidFill>
                <a:latin typeface="Arial"/>
              </a:rPr>
              <a:t> me. I </a:t>
            </a:r>
            <a:r>
              <a:rPr sz="1600" b="1">
                <a:solidFill>
                  <a:srgbClr val="1E2A38"/>
                </a:solidFill>
                <a:latin typeface="Arial"/>
              </a:rPr>
              <a:t>get to school</a:t>
            </a:r>
            <a:r>
              <a:rPr sz="1600" b="0">
                <a:solidFill>
                  <a:srgbClr val="1E2A38"/>
                </a:solidFill>
                <a:latin typeface="Arial"/>
              </a:rPr>
              <a:t> at 8.15 and the first lesson starts at half past eight. Lessons </a:t>
            </a:r>
            <a:r>
              <a:rPr sz="1600" b="1">
                <a:solidFill>
                  <a:srgbClr val="1E2A38"/>
                </a:solidFill>
                <a:latin typeface="Arial"/>
              </a:rPr>
              <a:t>last</a:t>
            </a:r>
            <a:r>
              <a:rPr sz="1600" b="0">
                <a:solidFill>
                  <a:srgbClr val="1E2A38"/>
                </a:solidFill>
                <a:latin typeface="Arial"/>
              </a:rPr>
              <a:t> for 45 minutes and we have a twenty-minute </a:t>
            </a:r>
            <a:r>
              <a:rPr sz="1600" b="1">
                <a:solidFill>
                  <a:srgbClr val="1E2A38"/>
                </a:solidFill>
                <a:latin typeface="Arial"/>
              </a:rPr>
              <a:t>break</a:t>
            </a:r>
            <a:r>
              <a:rPr sz="1600" b="0">
                <a:solidFill>
                  <a:srgbClr val="1E2A38"/>
                </a:solidFill>
                <a:latin typeface="Arial"/>
              </a:rPr>
              <a:t>. During the break we play in </a:t>
            </a:r>
            <a:r>
              <a:rPr sz="1600" b="1">
                <a:solidFill>
                  <a:srgbClr val="1E2A38"/>
                </a:solidFill>
                <a:latin typeface="Arial"/>
              </a:rPr>
              <a:t>the playground</a:t>
            </a:r>
            <a:r>
              <a:rPr sz="1600" b="0">
                <a:solidFill>
                  <a:srgbClr val="1E2A38"/>
                </a:solidFill>
                <a:latin typeface="Arial"/>
              </a:rPr>
              <a:t> or buy </a:t>
            </a:r>
            <a:r>
              <a:rPr sz="1600" b="1">
                <a:solidFill>
                  <a:srgbClr val="1E2A38"/>
                </a:solidFill>
                <a:latin typeface="Arial"/>
              </a:rPr>
              <a:t>snacks</a:t>
            </a:r>
            <a:r>
              <a:rPr sz="1600" b="0">
                <a:solidFill>
                  <a:srgbClr val="1E2A38"/>
                </a:solidFill>
                <a:latin typeface="Arial"/>
              </a:rPr>
              <a:t> from </a:t>
            </a:r>
            <a:r>
              <a:rPr sz="1600" b="1">
                <a:solidFill>
                  <a:srgbClr val="1E2A38"/>
                </a:solidFill>
                <a:latin typeface="Arial"/>
              </a:rPr>
              <a:t>the vending machine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typical school day — Nodira's blog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At one o'clock I buy </a:t>
            </a:r>
            <a:r>
              <a:rPr sz="1600" b="1">
                <a:solidFill>
                  <a:srgbClr val="1E2A38"/>
                </a:solidFill>
                <a:latin typeface="Arial"/>
              </a:rPr>
              <a:t>a hot meal</a:t>
            </a:r>
            <a:r>
              <a:rPr sz="1600" b="0">
                <a:solidFill>
                  <a:srgbClr val="1E2A38"/>
                </a:solidFill>
                <a:latin typeface="Arial"/>
              </a:rPr>
              <a:t> in the </a:t>
            </a:r>
            <a:r>
              <a:rPr sz="1600" b="1">
                <a:solidFill>
                  <a:srgbClr val="1E2A38"/>
                </a:solidFill>
                <a:latin typeface="Arial"/>
              </a:rPr>
              <a:t>canteen</a:t>
            </a:r>
            <a:r>
              <a:rPr sz="1600" b="0">
                <a:solidFill>
                  <a:srgbClr val="1E2A38"/>
                </a:solidFill>
                <a:latin typeface="Arial"/>
              </a:rPr>
              <a:t>, but my friend Kamila </a:t>
            </a:r>
            <a:r>
              <a:rPr sz="1600" b="1">
                <a:solidFill>
                  <a:srgbClr val="1E2A38"/>
                </a:solidFill>
                <a:latin typeface="Arial"/>
              </a:rPr>
              <a:t>brings her own sandwiches</a:t>
            </a:r>
            <a:r>
              <a:rPr sz="1600" b="0">
                <a:solidFill>
                  <a:srgbClr val="1E2A38"/>
                </a:solidFill>
                <a:latin typeface="Arial"/>
              </a:rPr>
              <a:t>. After the last lesson we </a:t>
            </a:r>
            <a:r>
              <a:rPr sz="1600" b="1">
                <a:solidFill>
                  <a:srgbClr val="1E2A38"/>
                </a:solidFill>
                <a:latin typeface="Arial"/>
              </a:rPr>
              <a:t>do sport</a:t>
            </a:r>
            <a:r>
              <a:rPr sz="1600" b="0">
                <a:solidFill>
                  <a:srgbClr val="1E2A38"/>
                </a:solidFill>
                <a:latin typeface="Arial"/>
              </a:rPr>
              <a:t> or activities — I'm in </a:t>
            </a:r>
            <a:r>
              <a:rPr sz="1600" b="1">
                <a:solidFill>
                  <a:srgbClr val="1E2A38"/>
                </a:solidFill>
                <a:latin typeface="Arial"/>
              </a:rPr>
              <a:t>the photography club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go home at half past four and </a:t>
            </a:r>
            <a:r>
              <a:rPr sz="1600" b="1">
                <a:solidFill>
                  <a:srgbClr val="1E2A38"/>
                </a:solidFill>
                <a:latin typeface="Arial"/>
              </a:rPr>
              <a:t>do my homework</a:t>
            </a:r>
            <a:r>
              <a:rPr sz="1600" b="0">
                <a:solidFill>
                  <a:srgbClr val="1E2A38"/>
                </a:solidFill>
                <a:latin typeface="Arial"/>
              </a:rPr>
              <a:t> first. Then I write my </a:t>
            </a:r>
            <a:r>
              <a:rPr sz="1600" b="1">
                <a:solidFill>
                  <a:srgbClr val="1E2A38"/>
                </a:solidFill>
                <a:latin typeface="Arial"/>
              </a:rPr>
              <a:t>blog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spend an hour online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send text messages</a:t>
            </a:r>
            <a:r>
              <a:rPr sz="1600" b="0">
                <a:solidFill>
                  <a:srgbClr val="1E2A38"/>
                </a:solidFill>
                <a:latin typeface="Arial"/>
              </a:rPr>
              <a:t> to my friends. We </a:t>
            </a:r>
            <a:r>
              <a:rPr sz="1600" b="1">
                <a:solidFill>
                  <a:srgbClr val="1E2A38"/>
                </a:solidFill>
                <a:latin typeface="Arial"/>
              </a:rPr>
              <a:t>have supper</a:t>
            </a:r>
            <a:r>
              <a:rPr sz="1600" b="0">
                <a:solidFill>
                  <a:srgbClr val="1E2A38"/>
                </a:solidFill>
                <a:latin typeface="Arial"/>
              </a:rPr>
              <a:t> at seven. Is your day different? </a:t>
            </a:r>
            <a:r>
              <a:rPr sz="1600" b="1">
                <a:solidFill>
                  <a:srgbClr val="1E2A38"/>
                </a:solidFill>
                <a:latin typeface="Arial"/>
              </a:rPr>
              <a:t>Post your comments</a:t>
            </a:r>
            <a:r>
              <a:rPr sz="1600" b="0">
                <a:solidFill>
                  <a:srgbClr val="1E2A38"/>
                </a:solidFill>
                <a:latin typeface="Arial"/>
              </a:rPr>
              <a:t> below!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Nodira's alarm clock ring?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she go to school when it rains?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long does each lesson last?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brings her own sandwiches?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club is Nodira in?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she do first when she gets home?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esda qoldi-mi?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o‘zbekchasini aytadi, siz inglizchasini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budilnik jiringlaydi · pastga tushmoq · nima kiyishni tanlamoq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tanaffus · yengil tamaddi · savdo avtomati · issiq ovqat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blogdagi yozuv · izoh qoldirmoq · SMS yubormoq · internetda vaqt o‘tkazmoq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three phrases you keep forgetting.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for times and numbers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Savolda </a:t>
            </a:r>
            <a:r>
              <a:rPr sz="1800" b="1">
                <a:solidFill>
                  <a:srgbClr val="1E2A38"/>
                </a:solidFill>
                <a:latin typeface="Arial"/>
              </a:rPr>
              <a:t>What time / How long / How many times</a:t>
            </a:r>
            <a:r>
              <a:rPr sz="1800" b="0">
                <a:solidFill>
                  <a:srgbClr val="1E2A38"/>
                </a:solidFill>
                <a:latin typeface="Arial"/>
              </a:rPr>
              <a:t> bo‘lsa, matndan faqat </a:t>
            </a:r>
            <a:r>
              <a:rPr sz="1800" b="1">
                <a:solidFill>
                  <a:srgbClr val="1E2A38"/>
                </a:solidFill>
                <a:latin typeface="Arial"/>
              </a:rPr>
              <a:t>raqam</a:t>
            </a:r>
            <a:r>
              <a:rPr sz="1800" b="0">
                <a:solidFill>
                  <a:srgbClr val="1E2A38"/>
                </a:solidFill>
                <a:latin typeface="Arial"/>
              </a:rPr>
              <a:t> qidiring.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last</a:t>
            </a:r>
            <a:r>
              <a:rPr sz="1800" b="0">
                <a:solidFill>
                  <a:srgbClr val="1E2A38"/>
                </a:solidFill>
                <a:latin typeface="Arial"/>
              </a:rPr>
              <a:t> — bu yerda «oxirgi» emas, «davom etmoq»: </a:t>
            </a:r>
            <a:r>
              <a:rPr sz="1800" b="1">
                <a:solidFill>
                  <a:srgbClr val="1E2A38"/>
                </a:solidFill>
                <a:latin typeface="Arial"/>
              </a:rPr>
              <a:t>Lessons last for 40 minutes.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from … to …</a:t>
            </a:r>
            <a:r>
              <a:rPr sz="1800" b="0">
                <a:solidFill>
                  <a:srgbClr val="1E2A38"/>
                </a:solidFill>
                <a:latin typeface="Arial"/>
              </a:rPr>
              <a:t> — boshlanish va tugash vaqti: </a:t>
            </a:r>
            <a:r>
              <a:rPr sz="1800" b="1">
                <a:solidFill>
                  <a:srgbClr val="1E2A38"/>
                </a:solidFill>
                <a:latin typeface="Arial"/>
              </a:rPr>
              <a:t>from 11 to 11.20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 twenty-minute break</a:t>
            </a:r>
            <a:r>
              <a:rPr sz="1800" b="0">
                <a:solidFill>
                  <a:srgbClr val="1E2A38"/>
                </a:solidFill>
                <a:latin typeface="Arial"/>
              </a:rPr>
              <a:t> — tire bilan yozilganda </a:t>
            </a:r>
            <a:r>
              <a:rPr sz="1800" b="1">
                <a:solidFill>
                  <a:srgbClr val="1E2A38"/>
                </a:solidFill>
                <a:latin typeface="Arial"/>
              </a:rPr>
              <a:t>minute</a:t>
            </a:r>
            <a:r>
              <a:rPr sz="1800" b="0">
                <a:solidFill>
                  <a:srgbClr val="1E2A38"/>
                </a:solidFill>
                <a:latin typeface="Arial"/>
              </a:rPr>
              <a:t> ko‘plikda emas.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True/false: matndagi gapni toping, so‘ngra taqqoslang — xotiradan javob bermang.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Scanning a blog — three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Look</a:t>
            </a:r>
            <a:r>
              <a:rPr sz="1700" b="0">
                <a:solidFill>
                  <a:srgbClr val="1E2A38"/>
                </a:solidFill>
                <a:latin typeface="Arial"/>
              </a:rPr>
              <a:t> at the photo, the date and the title: whose day is it?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Find</a:t>
            </a:r>
            <a:r>
              <a:rPr sz="1700" b="0">
                <a:solidFill>
                  <a:srgbClr val="1E2A38"/>
                </a:solidFill>
                <a:latin typeface="Arial"/>
              </a:rPr>
              <a:t> the part of the text: morning · school · evening.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Copy</a:t>
            </a:r>
            <a:r>
              <a:rPr sz="1700" b="0">
                <a:solidFill>
                  <a:srgbClr val="1E2A38"/>
                </a:solidFill>
                <a:latin typeface="Arial"/>
              </a:rPr>
              <a:t> the time or the number exactly as it is in the text.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Qiyin so‘zlarni ayting — urg‘uga e’tibor bering: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cereal /ˈsɪəriəl/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typical /ˈtɪpɪkl/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neighbour /ˈneɪbə/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school uniform /ə skuːl ˈjuːnɪfɔːm/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the school canteen /ðə skuːl kænˈtiːn/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vending machine /ə ˈvendɪŋ məˌʃiːn/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photography club /ə fəˈtɒɡrəfi klʌb/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brush your teeth /brʌʃ jɔː tiːθ/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canteen, machine, photography — urg‘u ikkinchi bo‘g‘inda; cereal, typical, neighbour — birinchisida.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time does your alarm clock ________? (jiringlamoq)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Does Lizzie ________ what to wear in the morning? (tanlamoq)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Does Lizzie's dad ________ her to school? (mashinada olib bormoq)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you write your ________ every day? (kundalik onlayn yozuv)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How long do you ________ online every day? (vaqt o‘tkazmoq)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How many text messages does he ________ every day?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How many times a day do you c________ your email?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Lessons ________ for forty minutes at Lizzie's school.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During the break we play in the ________. (maktab hovlisi)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Some kids bring their own ________, but Lizzie buys a hot meal.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buy snacks from the ________ ________. (avtomat)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On Thursdays Lizzie goes to a ________ ________ from 7.30 to 9.30.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about your morning: five sentences with times.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Compare: 'Lizzie gets to school at 8.45, but I get to school at…'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last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«davom etmoq»: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The lesson lasts 45 minutes</a:t>
            </a:r>
            <a:r>
              <a:rPr sz="1600" b="0">
                <a:solidFill>
                  <a:srgbClr val="1E2A38"/>
                </a:solidFill>
                <a:latin typeface="Arial"/>
              </a:rPr>
              <a:t>. «Oxirgi» ma’nosi boshqa: </a:t>
            </a:r>
            <a:r>
              <a:rPr sz="1600" b="1">
                <a:solidFill>
                  <a:srgbClr val="1E2A38"/>
                </a:solidFill>
                <a:latin typeface="Arial"/>
              </a:rPr>
              <a:t>the last lesson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spend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vaqt haqida «o‘tkazmoq»: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I spend an hour online</a:t>
            </a:r>
            <a:r>
              <a:rPr sz="1600" b="0">
                <a:solidFill>
                  <a:srgbClr val="1E2A38"/>
                </a:solidFill>
                <a:latin typeface="Arial"/>
              </a:rPr>
              <a:t>; pul haqida «sarflamoq».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check your email</a:t>
            </a:r>
            <a:r>
              <a:rPr sz="1600" b="0">
                <a:solidFill>
                  <a:srgbClr val="1E2A38"/>
                </a:solidFill>
                <a:latin typeface="Arial"/>
              </a:rPr>
              <a:t> — pochtani tekshirmoq, yangi xatlarni ko‘rib chiqmoq: </a:t>
            </a:r>
            <a:r>
              <a:rPr sz="1600" b="1">
                <a:solidFill>
                  <a:srgbClr val="1E2A38"/>
                </a:solidFill>
                <a:latin typeface="Arial"/>
              </a:rPr>
              <a:t>I check my email before school.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supper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yengil kechki ovqat; </a:t>
            </a:r>
            <a:r>
              <a:rPr sz="1600" b="1">
                <a:solidFill>
                  <a:srgbClr val="1E2A38"/>
                </a:solidFill>
                <a:latin typeface="Arial"/>
              </a:rPr>
              <a:t>dinner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kunning asosiy ovqati.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drive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mashina haydash; kimnidir olib borish ham: </a:t>
            </a:r>
            <a:r>
              <a:rPr sz="1600" b="1">
                <a:solidFill>
                  <a:srgbClr val="1E2A38"/>
                </a:solidFill>
                <a:latin typeface="Arial"/>
              </a:rPr>
              <a:t>My mum drives me to school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pp. 4–5, ex. 1–3; darslik p.7 ex.3 ning 6–10-savollari.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(sections A–D) with the flashcards: sozlar.com/vocab/cards/?set=grade8-lesson1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your own blog entry about a typical school day (six sentences with times).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Flickr (niputaid) · CC BY 2.0 · https://commons.wikimedia.org/wiki/File:Ciclismo_en_Amsterdam.jpg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