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7  ·  LESSON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Grammar: Pronouns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Olmoshlar: me, myself, this, those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Grammar: pronouns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371600"/>
            <a:ext cx="4114800" cy="272927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415573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Theklan · CC BY-SA 4.0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the pronouns in the Look! box and choose the correct one, A, B or C (p. 29 ex. 1)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Write the correct object or reflexive pronoun in eight sentences (ex. 2)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the shop dialogue with seven pronouns (ex. 3)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Act out a short shop dialogue with this / that / these / those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Grammar database 6 (p. 147)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OBJECT (after a verb)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REFLEXIVE (-self / -selves)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328455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328455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me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328455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myself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2828108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2824843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you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2828108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2824843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2828108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2824843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yourself · (plural) yourselves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324496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3321231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he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3324496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3321231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him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3324496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3321231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himself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3820884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381761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she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3820884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381761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her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3820884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381761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herself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4317272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777240" y="4314007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it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691640" y="4317272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1828800" y="4314007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9400" y="4317272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6" name="TextBox 35"/>
          <p:cNvSpPr txBox="1"/>
          <p:nvPr/>
        </p:nvSpPr>
        <p:spPr>
          <a:xfrm>
            <a:off x="6766560" y="4314007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itself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77240" y="4813660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TextBox 37"/>
          <p:cNvSpPr txBox="1"/>
          <p:nvPr/>
        </p:nvSpPr>
        <p:spPr>
          <a:xfrm>
            <a:off x="777240" y="4810395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we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1691640" y="4813660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TextBox 39"/>
          <p:cNvSpPr txBox="1"/>
          <p:nvPr/>
        </p:nvSpPr>
        <p:spPr>
          <a:xfrm>
            <a:off x="1828800" y="4810395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us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629400" y="4813660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2" name="TextBox 41"/>
          <p:cNvSpPr txBox="1"/>
          <p:nvPr/>
        </p:nvSpPr>
        <p:spPr>
          <a:xfrm>
            <a:off x="6766560" y="4810395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ourselves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77240" y="5310048"/>
            <a:ext cx="822960" cy="404948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4" name="TextBox 43"/>
          <p:cNvSpPr txBox="1"/>
          <p:nvPr/>
        </p:nvSpPr>
        <p:spPr>
          <a:xfrm>
            <a:off x="777240" y="5306783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they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691640" y="5310048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828800" y="5306783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them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6629400" y="5310048"/>
            <a:ext cx="4480560" cy="40494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TextBox 47"/>
          <p:cNvSpPr txBox="1"/>
          <p:nvPr/>
        </p:nvSpPr>
        <p:spPr>
          <a:xfrm>
            <a:off x="6766560" y="5306783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themselves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77240" y="5760716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0" name="TextBox 49"/>
          <p:cNvSpPr txBox="1"/>
          <p:nvPr/>
        </p:nvSpPr>
        <p:spPr>
          <a:xfrm>
            <a:off x="960120" y="5897876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Demonstrative:</a:t>
            </a:r>
            <a:r>
              <a:rPr sz="1600" b="0">
                <a:solidFill>
                  <a:srgbClr val="1E2A38"/>
                </a:solidFill>
                <a:latin typeface="Arial"/>
              </a:rPr>
              <a:t> near the speaker — </a:t>
            </a:r>
            <a:r>
              <a:rPr sz="1600" b="1">
                <a:solidFill>
                  <a:srgbClr val="1E2A38"/>
                </a:solidFill>
                <a:latin typeface="Arial"/>
              </a:rPr>
              <a:t>this</a:t>
            </a:r>
            <a:r>
              <a:rPr sz="1600" b="0">
                <a:solidFill>
                  <a:srgbClr val="1E2A38"/>
                </a:solidFill>
                <a:latin typeface="Arial"/>
              </a:rPr>
              <a:t> (one) · </a:t>
            </a:r>
            <a:r>
              <a:rPr sz="1600" b="1">
                <a:solidFill>
                  <a:srgbClr val="1E2A38"/>
                </a:solidFill>
                <a:latin typeface="Arial"/>
              </a:rPr>
              <a:t>these</a:t>
            </a:r>
            <a:r>
              <a:rPr sz="1600" b="0">
                <a:solidFill>
                  <a:srgbClr val="1E2A38"/>
                </a:solidFill>
                <a:latin typeface="Arial"/>
              </a:rPr>
              <a:t> (many); far from the speaker — </a:t>
            </a:r>
            <a:r>
              <a:rPr sz="1600" b="1">
                <a:solidFill>
                  <a:srgbClr val="1E2A38"/>
                </a:solidFill>
                <a:latin typeface="Arial"/>
              </a:rPr>
              <a:t>that</a:t>
            </a:r>
            <a:r>
              <a:rPr sz="1600" b="0">
                <a:solidFill>
                  <a:srgbClr val="1E2A38"/>
                </a:solidFill>
                <a:latin typeface="Arial"/>
              </a:rPr>
              <a:t> (one) · </a:t>
            </a:r>
            <a:r>
              <a:rPr sz="1600" b="1">
                <a:solidFill>
                  <a:srgbClr val="1E2A38"/>
                </a:solidFill>
                <a:latin typeface="Arial"/>
              </a:rPr>
              <a:t>those</a:t>
            </a:r>
            <a:r>
              <a:rPr sz="1600" b="0">
                <a:solidFill>
                  <a:srgbClr val="1E2A38"/>
                </a:solidFill>
                <a:latin typeface="Arial"/>
              </a:rPr>
              <a:t> (many).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14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A1+, p. 29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Try alone first, then check with Grammar database 6 (p. 147).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Look!</a:t>
            </a:r>
            <a:r>
              <a:rPr sz="1600" b="0">
                <a:solidFill>
                  <a:srgbClr val="1E2A38"/>
                </a:solidFill>
                <a:latin typeface="Arial"/>
              </a:rPr>
              <a:t> — underline the pronouns in the five sentences. Which noun does each one replace?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Choose the correct word, A, B or C (six sentences).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Write the correct pronoun in each gap. Use the word in bold (eight sentences).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Complete the shop dialogue: me · yourself · I · those · you · this · myself.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Fast finishers</a:t>
            </a:r>
            <a:r>
              <a:rPr sz="1600" b="0">
                <a:solidFill>
                  <a:srgbClr val="1E2A38"/>
                </a:solidFill>
                <a:latin typeface="Arial"/>
              </a:rPr>
              <a:t> — Quick check on p. 147 (five more items).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A1+, p. 29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A them · 2 A us · 3 A this · 4 B those · 5 C myself · 6 A yourself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me · 2 yourself · 3 these · 4 himself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5 her · 6 herself · 7 that · 8 itself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me · 2 I · 3 yourself · 4 those · 5 you · 6 myself · 7 this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Quick check</a:t>
            </a:r>
            <a:r>
              <a:rPr sz="1600" b="0">
                <a:solidFill>
                  <a:srgbClr val="1E2A38"/>
                </a:solidFill>
                <a:latin typeface="Arial"/>
              </a:rPr>
              <a:t> (p. 147)  1 her · 2 itself · 3 These · 4 that · 5 ourselves (accept us)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Ask WHY: same person → -self; near → this / these; far → that / those.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Which pronoun? — six rules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Subject</a:t>
            </a:r>
            <a:r>
              <a:rPr sz="1600" b="0">
                <a:solidFill>
                  <a:srgbClr val="1E2A38"/>
                </a:solidFill>
                <a:latin typeface="Arial"/>
              </a:rPr>
              <a:t> fe’ldan oldin: </a:t>
            </a:r>
            <a:r>
              <a:rPr sz="1600" b="1">
                <a:solidFill>
                  <a:srgbClr val="1E2A38"/>
                </a:solidFill>
                <a:latin typeface="Arial"/>
              </a:rPr>
              <a:t>She</a:t>
            </a:r>
            <a:r>
              <a:rPr sz="1600" b="0">
                <a:solidFill>
                  <a:srgbClr val="1E2A38"/>
                </a:solidFill>
                <a:latin typeface="Arial"/>
              </a:rPr>
              <a:t> lives here. </a:t>
            </a:r>
            <a:r>
              <a:rPr sz="1600" b="1">
                <a:solidFill>
                  <a:srgbClr val="1E2A38"/>
                </a:solidFill>
                <a:latin typeface="Arial"/>
              </a:rPr>
              <a:t>Object</a:t>
            </a:r>
            <a:r>
              <a:rPr sz="1600" b="0">
                <a:solidFill>
                  <a:srgbClr val="1E2A38"/>
                </a:solidFill>
                <a:latin typeface="Arial"/>
              </a:rPr>
              <a:t> fe’l yoki predlogdan keyin: </a:t>
            </a:r>
            <a:r>
              <a:rPr sz="1600" b="1">
                <a:solidFill>
                  <a:srgbClr val="1E2A38"/>
                </a:solidFill>
                <a:latin typeface="Arial"/>
              </a:rPr>
              <a:t>I know her</a:t>
            </a:r>
            <a:r>
              <a:rPr sz="1600" b="0">
                <a:solidFill>
                  <a:srgbClr val="1E2A38"/>
                </a:solidFill>
                <a:latin typeface="Arial"/>
              </a:rPr>
              <a:t>. Come with </a:t>
            </a:r>
            <a:r>
              <a:rPr sz="1600" b="1">
                <a:solidFill>
                  <a:srgbClr val="1E2A38"/>
                </a:solidFill>
                <a:latin typeface="Arial"/>
              </a:rPr>
              <a:t>us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Otni qayta takrorlamang — olmosh qo‘ying: </a:t>
            </a:r>
            <a:r>
              <a:rPr sz="1600" b="1">
                <a:solidFill>
                  <a:srgbClr val="1E2A38"/>
                </a:solidFill>
                <a:latin typeface="Arial"/>
              </a:rPr>
              <a:t>Jasur is my friend. I play with him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-self / -selves</a:t>
            </a:r>
            <a:r>
              <a:rPr sz="1600" b="0">
                <a:solidFill>
                  <a:srgbClr val="1E2A38"/>
                </a:solidFill>
                <a:latin typeface="Arial"/>
              </a:rPr>
              <a:t> — ega va to‘ldiruvchi BIR odam: </a:t>
            </a:r>
            <a:r>
              <a:rPr sz="1600" b="1">
                <a:solidFill>
                  <a:srgbClr val="1E2A38"/>
                </a:solidFill>
                <a:latin typeface="Arial"/>
              </a:rPr>
              <a:t>I taught myself</a:t>
            </a:r>
            <a:r>
              <a:rPr sz="1600" b="0">
                <a:solidFill>
                  <a:srgbClr val="1E2A38"/>
                </a:solidFill>
                <a:latin typeface="Arial"/>
              </a:rPr>
              <a:t>. Boshqa odam bo‘lsa: </a:t>
            </a:r>
            <a:r>
              <a:rPr sz="1600" b="1">
                <a:solidFill>
                  <a:srgbClr val="1E2A38"/>
                </a:solidFill>
                <a:latin typeface="Arial"/>
              </a:rPr>
              <a:t>Mum taught me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you</a:t>
            </a:r>
            <a:r>
              <a:rPr sz="1600" b="0">
                <a:solidFill>
                  <a:srgbClr val="1E2A38"/>
                </a:solidFill>
                <a:latin typeface="Arial"/>
              </a:rPr>
              <a:t> bitta odam → </a:t>
            </a:r>
            <a:r>
              <a:rPr sz="1600" b="1">
                <a:solidFill>
                  <a:srgbClr val="1E2A38"/>
                </a:solidFill>
                <a:latin typeface="Arial"/>
              </a:rPr>
              <a:t>yourself</a:t>
            </a:r>
            <a:r>
              <a:rPr sz="1600" b="0">
                <a:solidFill>
                  <a:srgbClr val="1E2A38"/>
                </a:solidFill>
                <a:latin typeface="Arial"/>
              </a:rPr>
              <a:t>; ko‘p odam → </a:t>
            </a:r>
            <a:r>
              <a:rPr sz="1600" b="1">
                <a:solidFill>
                  <a:srgbClr val="1E2A38"/>
                </a:solidFill>
                <a:latin typeface="Arial"/>
              </a:rPr>
              <a:t>yourselves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this / these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yaqinda (</a:t>
            </a:r>
            <a:r>
              <a:rPr sz="1600" b="1">
                <a:solidFill>
                  <a:srgbClr val="1E2A38"/>
                </a:solidFill>
                <a:latin typeface="Arial"/>
              </a:rPr>
              <a:t>here</a:t>
            </a:r>
            <a:r>
              <a:rPr sz="1600" b="0">
                <a:solidFill>
                  <a:srgbClr val="1E2A38"/>
                </a:solidFill>
                <a:latin typeface="Arial"/>
              </a:rPr>
              <a:t>), </a:t>
            </a:r>
            <a:r>
              <a:rPr sz="1600" b="1">
                <a:solidFill>
                  <a:srgbClr val="1E2A38"/>
                </a:solidFill>
                <a:latin typeface="Arial"/>
              </a:rPr>
              <a:t>that / those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uzoqda (</a:t>
            </a:r>
            <a:r>
              <a:rPr sz="1600" b="1">
                <a:solidFill>
                  <a:srgbClr val="1E2A38"/>
                </a:solidFill>
                <a:latin typeface="Arial"/>
              </a:rPr>
              <a:t>over there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this / that</a:t>
            </a:r>
            <a:r>
              <a:rPr sz="1600" b="0">
                <a:solidFill>
                  <a:srgbClr val="1E2A38"/>
                </a:solidFill>
                <a:latin typeface="Arial"/>
              </a:rPr>
              <a:t> + bitta narsa, </a:t>
            </a:r>
            <a:r>
              <a:rPr sz="1600" b="1">
                <a:solidFill>
                  <a:srgbClr val="1E2A38"/>
                </a:solidFill>
                <a:latin typeface="Arial"/>
              </a:rPr>
              <a:t>these / those</a:t>
            </a:r>
            <a:r>
              <a:rPr sz="1600" b="0">
                <a:solidFill>
                  <a:srgbClr val="1E2A38"/>
                </a:solidFill>
                <a:latin typeface="Arial"/>
              </a:rPr>
              <a:t> + ko‘p narsa: </a:t>
            </a:r>
            <a:r>
              <a:rPr sz="1600" b="1">
                <a:solidFill>
                  <a:srgbClr val="1E2A38"/>
                </a:solidFill>
                <a:latin typeface="Arial"/>
              </a:rPr>
              <a:t>this shoe — these shoes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Things in the shop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🖌️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paintbrush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mo‘yqalam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This </a:t>
            </a:r>
            <a:r>
              <a:rPr sz="1400" b="1">
                <a:solidFill>
                  <a:srgbClr val="5A6572"/>
                </a:solidFill>
                <a:latin typeface="Arial"/>
              </a:rPr>
              <a:t>paintbrush</a:t>
            </a:r>
            <a:r>
              <a:rPr sz="1400" b="0">
                <a:solidFill>
                  <a:srgbClr val="5A6572"/>
                </a:solidFill>
                <a:latin typeface="Arial"/>
              </a:rPr>
              <a:t> is too thin. Can you show me those thick ones?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🧹️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brush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cho‘tka, supurgi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pass me that </a:t>
            </a:r>
            <a:r>
              <a:rPr sz="1400" b="1">
                <a:solidFill>
                  <a:srgbClr val="5A6572"/>
                </a:solidFill>
                <a:latin typeface="Arial"/>
              </a:rPr>
              <a:t>brush</a:t>
            </a:r>
            <a:r>
              <a:rPr sz="1400" b="0">
                <a:solidFill>
                  <a:srgbClr val="5A6572"/>
                </a:solidFill>
                <a:latin typeface="Arial"/>
              </a:rPr>
              <a:t>? I want to clean the floor myself.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🪚️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saw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arra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Grandpa is making himself a new chair with a </a:t>
            </a:r>
            <a:r>
              <a:rPr sz="1400" b="1">
                <a:solidFill>
                  <a:srgbClr val="5A6572"/>
                </a:solidFill>
                <a:latin typeface="Arial"/>
              </a:rPr>
              <a:t>saw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👛️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purse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hamyon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can’t find my </a:t>
            </a:r>
            <a:r>
              <a:rPr sz="1400" b="1">
                <a:solidFill>
                  <a:srgbClr val="5A6572"/>
                </a:solidFill>
                <a:latin typeface="Arial"/>
              </a:rPr>
              <a:t>purse</a:t>
            </a:r>
            <a:r>
              <a:rPr sz="1400" b="0">
                <a:solidFill>
                  <a:srgbClr val="5A6572"/>
                </a:solidFill>
                <a:latin typeface="Arial"/>
              </a:rPr>
              <a:t>. Can you help me look for it?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💍️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diamond ring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olmos uzuk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 at that </a:t>
            </a:r>
            <a:r>
              <a:rPr sz="1400" b="1">
                <a:solidFill>
                  <a:srgbClr val="5A6572"/>
                </a:solidFill>
                <a:latin typeface="Arial"/>
              </a:rPr>
              <a:t>diamond ring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window! How much is it?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Things in the shop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🛍️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shopping bag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xarid sumkasi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Is this </a:t>
            </a:r>
            <a:r>
              <a:rPr sz="1400" b="1">
                <a:solidFill>
                  <a:srgbClr val="5A6572"/>
                </a:solidFill>
                <a:latin typeface="Arial"/>
              </a:rPr>
              <a:t>shopping bag</a:t>
            </a:r>
            <a:r>
              <a:rPr sz="1400" b="0">
                <a:solidFill>
                  <a:srgbClr val="5A6572"/>
                </a:solidFill>
                <a:latin typeface="Arial"/>
              </a:rPr>
              <a:t> yours? — No, mine is that red one over there.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🫖️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teapot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choynak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likes that blue </a:t>
            </a:r>
            <a:r>
              <a:rPr sz="1400" b="1">
                <a:solidFill>
                  <a:srgbClr val="5A6572"/>
                </a:solidFill>
                <a:latin typeface="Arial"/>
              </a:rPr>
              <a:t>teapot</a:t>
            </a:r>
            <a:r>
              <a:rPr sz="1400" b="0">
                <a:solidFill>
                  <a:srgbClr val="5A6572"/>
                </a:solidFill>
                <a:latin typeface="Arial"/>
              </a:rPr>
              <a:t> over there. She wants to buy it.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🧦️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socks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paypoq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those </a:t>
            </a:r>
            <a:r>
              <a:rPr sz="1400" b="1">
                <a:solidFill>
                  <a:srgbClr val="5A6572"/>
                </a:solidFill>
                <a:latin typeface="Arial"/>
              </a:rPr>
              <a:t>socks</a:t>
            </a:r>
            <a:r>
              <a:rPr sz="1400" b="0">
                <a:solidFill>
                  <a:srgbClr val="5A6572"/>
                </a:solidFill>
                <a:latin typeface="Arial"/>
              </a:rPr>
              <a:t> yours? They’re under your bed!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manager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boshqaruvchi, mudir (menejer)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I speak to the </a:t>
            </a:r>
            <a:r>
              <a:rPr sz="1400" b="1">
                <a:solidFill>
                  <a:srgbClr val="5A6572"/>
                </a:solidFill>
                <a:latin typeface="Arial"/>
              </a:rPr>
              <a:t>manager</a:t>
            </a:r>
            <a:r>
              <a:rPr sz="1400" b="0">
                <a:solidFill>
                  <a:srgbClr val="5A6572"/>
                </a:solidFill>
                <a:latin typeface="Arial"/>
              </a:rPr>
              <a:t>? I want to ask her a question.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🔨️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hammer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bolg‘a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I’m making myself a bookshelf, so I need a </a:t>
            </a:r>
            <a:r>
              <a:rPr sz="1400" b="1">
                <a:solidFill>
                  <a:srgbClr val="5A6572"/>
                </a:solidFill>
                <a:latin typeface="Arial"/>
              </a:rPr>
              <a:t>hammer</a:t>
            </a:r>
            <a:r>
              <a:rPr sz="1400" b="0">
                <a:solidFill>
                  <a:srgbClr val="5A6572"/>
                </a:solidFill>
                <a:latin typeface="Arial"/>
              </a:rPr>
              <a:t> and some nails.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Things in the shop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☕️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cup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piyola, chashka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Grandma buys herself four </a:t>
            </a:r>
            <a:r>
              <a:rPr sz="1400" b="1">
                <a:solidFill>
                  <a:srgbClr val="5A6572"/>
                </a:solidFill>
                <a:latin typeface="Arial"/>
              </a:rPr>
              <a:t>cups</a:t>
            </a:r>
            <a:r>
              <a:rPr sz="1400" b="0">
                <a:solidFill>
                  <a:srgbClr val="5A6572"/>
                </a:solidFill>
                <a:latin typeface="Arial"/>
              </a:rPr>
              <a:t> for her new teapot.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👟️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pair of shoes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 juft poyabzal (tufli)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Can you show me that </a:t>
            </a:r>
            <a:r>
              <a:rPr sz="1400" b="1">
                <a:solidFill>
                  <a:srgbClr val="5A6572"/>
                </a:solidFill>
                <a:latin typeface="Arial"/>
              </a:rPr>
              <a:t>pair of shoes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window? I want to try them on.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🏷️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price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narx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What’s </a:t>
            </a:r>
            <a:r>
              <a:rPr sz="1400" b="1">
                <a:solidFill>
                  <a:srgbClr val="5A6572"/>
                </a:solidFill>
                <a:latin typeface="Arial"/>
              </a:rPr>
              <a:t>the price</a:t>
            </a:r>
            <a:r>
              <a:rPr sz="1400" b="0">
                <a:solidFill>
                  <a:srgbClr val="5A6572"/>
                </a:solidFill>
                <a:latin typeface="Arial"/>
              </a:rPr>
              <a:t> of that teapot? Can you tell me?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Things in the classroom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📓️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exercise book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daftar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Is this your </a:t>
            </a:r>
            <a:r>
              <a:rPr sz="1400" b="1">
                <a:solidFill>
                  <a:srgbClr val="5A6572"/>
                </a:solidFill>
                <a:latin typeface="Arial"/>
              </a:rPr>
              <a:t>exercise book</a:t>
            </a:r>
            <a:r>
              <a:rPr sz="1400" b="0">
                <a:solidFill>
                  <a:srgbClr val="5A6572"/>
                </a:solidFill>
                <a:latin typeface="Arial"/>
              </a:rPr>
              <a:t>? It hasn’t got a name on it.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🗄️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cupboard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shkaf, javon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 paints are in that </a:t>
            </a:r>
            <a:r>
              <a:rPr sz="1400" b="1">
                <a:solidFill>
                  <a:srgbClr val="5A6572"/>
                </a:solidFill>
                <a:latin typeface="Arial"/>
              </a:rPr>
              <a:t>cupboard</a:t>
            </a:r>
            <a:r>
              <a:rPr sz="1400" b="0">
                <a:solidFill>
                  <a:srgbClr val="5A6572"/>
                </a:solidFill>
                <a:latin typeface="Arial"/>
              </a:rPr>
              <a:t> over there. Help yourselves!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🗑️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chiqindi qutisi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Please put those papers in the </a:t>
            </a:r>
            <a:r>
              <a:rPr sz="1400" b="1">
                <a:solidFill>
                  <a:srgbClr val="5A6572"/>
                </a:solidFill>
                <a:latin typeface="Arial"/>
              </a:rPr>
              <a:t>bin</a:t>
            </a:r>
            <a:r>
              <a:rPr sz="1400" b="0">
                <a:solidFill>
                  <a:srgbClr val="5A6572"/>
                </a:solidFill>
                <a:latin typeface="Arial"/>
              </a:rPr>
              <a:t> by the door.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Things in the classroom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🖥️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an interactive whiteboard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interaktiv doska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teacher shows us films on the </a:t>
            </a:r>
            <a:r>
              <a:rPr sz="1400" b="1">
                <a:solidFill>
                  <a:srgbClr val="5A6572"/>
                </a:solidFill>
                <a:latin typeface="Arial"/>
              </a:rPr>
              <a:t>interactive whiteboard</a:t>
            </a:r>
            <a:r>
              <a:rPr sz="1400" b="0">
                <a:solidFill>
                  <a:srgbClr val="5A6572"/>
                </a:solidFill>
                <a:latin typeface="Arial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coloured pencils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rangli qalamlar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these your </a:t>
            </a:r>
            <a:r>
              <a:rPr sz="1400" b="1">
                <a:solidFill>
                  <a:srgbClr val="5A6572"/>
                </a:solidFill>
                <a:latin typeface="Arial"/>
              </a:rPr>
              <a:t>coloured pencils</a:t>
            </a:r>
            <a:r>
              <a:rPr sz="1400" b="0">
                <a:solidFill>
                  <a:srgbClr val="5A6572"/>
                </a:solidFill>
                <a:latin typeface="Arial"/>
              </a:rPr>
              <a:t>? Can I use them?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⬛️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blackboard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sinf doskasi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Look at that </a:t>
            </a:r>
            <a:r>
              <a:rPr sz="1400" b="1">
                <a:solidFill>
                  <a:srgbClr val="5A6572"/>
                </a:solidFill>
                <a:latin typeface="Arial"/>
              </a:rPr>
              <a:t>blackboard</a:t>
            </a:r>
            <a:r>
              <a:rPr sz="1400" b="0">
                <a:solidFill>
                  <a:srgbClr val="5A6572"/>
                </a:solidFill>
                <a:latin typeface="Arial"/>
              </a:rPr>
              <a:t> — the teacher is writing on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Doing things yourself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🍛️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help yourself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marhamat, o‘zingiz oling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There’s plov on the table — </a:t>
            </a:r>
            <a:r>
              <a:rPr sz="1400" b="1">
                <a:solidFill>
                  <a:srgbClr val="5A6572"/>
                </a:solidFill>
                <a:latin typeface="Arial"/>
              </a:rPr>
              <a:t>help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🩹️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cut yourself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biror joyini kesib olmoq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Careful! Don’t </a:t>
            </a:r>
            <a:r>
              <a:rPr sz="1400" b="1">
                <a:solidFill>
                  <a:srgbClr val="5A6572"/>
                </a:solidFill>
                <a:latin typeface="Arial"/>
              </a:rPr>
              <a:t>cut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on that broken glass.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🤕️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hurt yourself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lat yemoq, o‘zini jarohatlamoq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Are you OK? Did you </a:t>
            </a:r>
            <a:r>
              <a:rPr sz="1400" b="1">
                <a:solidFill>
                  <a:srgbClr val="5A6572"/>
                </a:solidFill>
                <a:latin typeface="Arial"/>
              </a:rPr>
              <a:t>hurt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🎸️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teach yourself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mustaqil o‘rganmoq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can </a:t>
            </a:r>
            <a:r>
              <a:rPr sz="1400" b="1">
                <a:solidFill>
                  <a:srgbClr val="5A6572"/>
                </a:solidFill>
                <a:latin typeface="Arial"/>
              </a:rPr>
              <a:t>teach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to play the guitar with online videos.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Doing things yourself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🧳️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after yourself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o‘ziga ehtiyot bo‘lmoq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Look after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on the school trip, Ali!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🪞️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at yourself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o‘ziga qaramoq (ko‘zguda)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5A6572"/>
                </a:solidFill>
                <a:latin typeface="Arial"/>
              </a:rPr>
              <a:t>Look at yourself</a:t>
            </a:r>
            <a:r>
              <a:rPr sz="1400" b="0">
                <a:solidFill>
                  <a:srgbClr val="5A6572"/>
                </a:solidFill>
                <a:latin typeface="Arial"/>
              </a:rPr>
              <a:t> in the mirror — you’ve got chocolate on your face!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🎂️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by myself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o‘zim, hech kimning yordamisiz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 made this cake </a:t>
            </a:r>
            <a:r>
              <a:rPr sz="1400" b="1">
                <a:solidFill>
                  <a:srgbClr val="5A6572"/>
                </a:solidFill>
                <a:latin typeface="Arial"/>
              </a:rPr>
              <a:t>by myself</a:t>
            </a:r>
            <a:r>
              <a:rPr sz="1400" b="0">
                <a:solidFill>
                  <a:srgbClr val="5A6572"/>
                </a:solidFill>
                <a:latin typeface="Arial"/>
              </a:rPr>
              <a:t> — nobody helped me!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Hard words: the p in cupboard is silent; -self is stressed.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cupboard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/ˈkʌbəd/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purse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/pɜːs/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saw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/sɔː/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diamond ring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/ˈdaɪəmənd rɪŋ/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 manager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/ˈmænɪdʒə/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an interactive whiteboard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/ˌɪntərˈæktɪv ˈwaɪtbɔːd/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coloured pencils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/ˈkʌləd ˈpensəlz/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look after yourself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/lʊk ˈɑːftə jɔːˈself/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Say it: CUP-board (no p!) · MA-na-ger · help your-SELF · and remember: this /ɪ/ is short, these /iː/ is long.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can’t find my keys. Can you help ________? (I)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Ouch! Ali cut ________ with the knife. (he = Ali)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Our grandparents often visit ________ at the weekend. (we)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Malika, did you make this cake ________? (you = Malika)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These shoes are too small. I can’t wear ________. (they)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Is ________ your phone here in my hand? (t…, one)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The children are enjoying ________ at the party. (they)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like ________ jeans here — how much are they? (t…, many)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painted the room ________ — nobody helped us. (we)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Can you see ________ dog over there? It’s huge! (t…, one)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In the shop: A is the shop assistant, B is the customer. Buy a teapot, some socks or a pair of shoes. Use: Can you show me …? How much is this? How much are they? I like that one / those over there.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Whose is it? Put three things on the desk (an exercise book, coloured pencils, a cup): Is this your exercise book? — No, it isn’t. I think it’s his. Give it to him!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Tell your partner two things you can do by yourself and one thing you can’t: I can make breakfast by myself.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At the market with Grandma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It’s Saturday morning. Grandma and I are at the market. “I need a new </a:t>
            </a:r>
            <a:r>
              <a:rPr sz="1600" b="1">
                <a:solidFill>
                  <a:srgbClr val="1E2A38"/>
                </a:solidFill>
                <a:latin typeface="Arial"/>
              </a:rPr>
              <a:t>teapot</a:t>
            </a:r>
            <a:r>
              <a:rPr sz="1600" b="0">
                <a:solidFill>
                  <a:srgbClr val="1E2A38"/>
                </a:solidFill>
                <a:latin typeface="Arial"/>
              </a:rPr>
              <a:t>,” she says. “Can you help me?”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We stop at a small shop. “Good morning! Can you show us some </a:t>
            </a:r>
            <a:r>
              <a:rPr sz="1600" b="1">
                <a:solidFill>
                  <a:srgbClr val="1E2A38"/>
                </a:solidFill>
                <a:latin typeface="Arial"/>
              </a:rPr>
              <a:t>teapots</a:t>
            </a:r>
            <a:r>
              <a:rPr sz="1600" b="0">
                <a:solidFill>
                  <a:srgbClr val="1E2A38"/>
                </a:solidFill>
                <a:latin typeface="Arial"/>
              </a:rPr>
              <a:t>?” Grandma asks. The shop assistant smiles at her. “Of course. These blue ones here are very popular.”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Grandma looks at them. “Hmm. I like that one over there. How much is it?” “It’s eighty thousand som.” “And what’s the </a:t>
            </a:r>
            <a:r>
              <a:rPr sz="1600" b="1">
                <a:solidFill>
                  <a:srgbClr val="1E2A38"/>
                </a:solidFill>
                <a:latin typeface="Arial"/>
              </a:rPr>
              <a:t>price</a:t>
            </a:r>
            <a:r>
              <a:rPr sz="1600" b="0">
                <a:solidFill>
                  <a:srgbClr val="1E2A38"/>
                </a:solidFill>
                <a:latin typeface="Arial"/>
              </a:rPr>
              <a:t> of those </a:t>
            </a:r>
            <a:r>
              <a:rPr sz="1600" b="1">
                <a:solidFill>
                  <a:srgbClr val="1E2A38"/>
                </a:solidFill>
                <a:latin typeface="Arial"/>
              </a:rPr>
              <a:t>cups</a:t>
            </a:r>
            <a:r>
              <a:rPr sz="1600" b="0">
                <a:solidFill>
                  <a:srgbClr val="1E2A38"/>
                </a:solidFill>
                <a:latin typeface="Arial"/>
              </a:rPr>
              <a:t> next to it?” “Ten thousand som each. </a:t>
            </a:r>
            <a:r>
              <a:rPr sz="1600" b="1">
                <a:solidFill>
                  <a:srgbClr val="1E2A38"/>
                </a:solidFill>
                <a:latin typeface="Arial"/>
              </a:rPr>
              <a:t>Help yourself</a:t>
            </a:r>
            <a:r>
              <a:rPr sz="1600" b="0">
                <a:solidFill>
                  <a:srgbClr val="1E2A38"/>
                </a:solidFill>
                <a:latin typeface="Arial"/>
              </a:rPr>
              <a:t> — have a look.”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At the market with Grandma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I’m hungry, so I buy myself a hot samsa. Grandma takes out her </a:t>
            </a:r>
            <a:r>
              <a:rPr sz="1600" b="1">
                <a:solidFill>
                  <a:srgbClr val="1E2A38"/>
                </a:solidFill>
                <a:latin typeface="Arial"/>
              </a:rPr>
              <a:t>purse</a:t>
            </a:r>
            <a:r>
              <a:rPr sz="1600" b="0">
                <a:solidFill>
                  <a:srgbClr val="1E2A38"/>
                </a:solidFill>
                <a:latin typeface="Arial"/>
              </a:rPr>
              <a:t> and buys herself the teapot and four cups. She puts them in her </a:t>
            </a:r>
            <a:r>
              <a:rPr sz="1600" b="1">
                <a:solidFill>
                  <a:srgbClr val="1E2A38"/>
                </a:solidFill>
                <a:latin typeface="Arial"/>
              </a:rPr>
              <a:t>shopping bag</a:t>
            </a:r>
            <a:r>
              <a:rPr sz="1600" b="0">
                <a:solidFill>
                  <a:srgbClr val="1E2A38"/>
                </a:solidFill>
                <a:latin typeface="Arial"/>
              </a:rPr>
              <a:t>. “Now we can have tea together,” she says. We’re really enjoying ourselves!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Where are Grandma and the writer?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Grandma need?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Which teapot does Grandma like — the blue ones here or the one over there?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does the writer buy?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three reflexive pronouns in the last paragraph.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change the word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aytaman, siz otni olmosh bilan almashtirasiz.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Grandma loves the blue teapot. → Grandma loves …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shopping bag to Dad. → Give it to …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Ali made a shelf with a hammer. Nobody helped Ali. → Ali made it …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coloured pencils over there → … coloured pencils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the cup here in my hand → … cup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me, him, her, us, them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o‘zbekchadagi «meni, uni, bizni…» (tushum kelishigi): </a:t>
            </a:r>
            <a:r>
              <a:rPr sz="1600" b="1">
                <a:solidFill>
                  <a:srgbClr val="1E2A38"/>
                </a:solidFill>
                <a:latin typeface="Arial"/>
              </a:rPr>
              <a:t>I know him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«men </a:t>
            </a:r>
            <a:r>
              <a:rPr sz="1600" b="1">
                <a:solidFill>
                  <a:srgbClr val="1E2A38"/>
                </a:solidFill>
                <a:latin typeface="Arial"/>
              </a:rPr>
              <a:t>uni</a:t>
            </a:r>
            <a:r>
              <a:rPr sz="1600" b="0">
                <a:solidFill>
                  <a:srgbClr val="1E2A38"/>
                </a:solidFill>
                <a:latin typeface="Arial"/>
              </a:rPr>
              <a:t> bilaman».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-self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«o‘zi»: harakat o‘ziga qaytadi. </a:t>
            </a:r>
            <a:r>
              <a:rPr sz="1600" b="1">
                <a:solidFill>
                  <a:srgbClr val="1E2A38"/>
                </a:solidFill>
                <a:latin typeface="Arial"/>
              </a:rPr>
              <a:t>He hurt himself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«u </a:t>
            </a:r>
            <a:r>
              <a:rPr sz="1600" b="1">
                <a:solidFill>
                  <a:srgbClr val="1E2A38"/>
                </a:solidFill>
                <a:latin typeface="Arial"/>
              </a:rPr>
              <a:t>o‘zini</a:t>
            </a:r>
            <a:r>
              <a:rPr sz="1600" b="0">
                <a:solidFill>
                  <a:srgbClr val="1E2A38"/>
                </a:solidFill>
                <a:latin typeface="Arial"/>
              </a:rPr>
              <a:t> jarohatladi».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Ko‘plikda </a:t>
            </a:r>
            <a:r>
              <a:rPr sz="1600" b="1">
                <a:solidFill>
                  <a:srgbClr val="1E2A38"/>
                </a:solidFill>
                <a:latin typeface="Arial"/>
              </a:rPr>
              <a:t>-selves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ourselves, yourselves, themselves</a:t>
            </a:r>
            <a:r>
              <a:rPr sz="1600" b="0">
                <a:solidFill>
                  <a:srgbClr val="1E2A38"/>
                </a:solidFill>
                <a:latin typeface="Arial"/>
              </a:rPr>
              <a:t> (✗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themself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this / these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«bu / bular» (yaqinda), </a:t>
            </a:r>
            <a:r>
              <a:rPr sz="1600" b="1">
                <a:solidFill>
                  <a:srgbClr val="1E2A38"/>
                </a:solidFill>
                <a:latin typeface="Arial"/>
              </a:rPr>
              <a:t>that / those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«anavi / anavilar» (uzoqda).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Help yourself!</a:t>
            </a:r>
            <a:r>
              <a:rPr sz="1600" b="0">
                <a:solidFill>
                  <a:srgbClr val="1E2A38"/>
                </a:solidFill>
                <a:latin typeface="Arial"/>
              </a:rPr>
              <a:t> — mehmonga «Marhamat, oling!» degani.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Workbook pp. 21–22, ex. 1–4 (kalendar reja).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26 items with the flashcards: sozlar.com/vocab/cards/?set=grade7-lesson19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your family with me / him / her / us / them and two with -self (for example: teach yourself, hurt yourself).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Theklan · CC BY-SA 4.0 · https://commons.wikimedia.org/wiki/File:Chorsu_Market_general_view.jpg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sozlar.com/vocab/cards/?set=grade7-lesson19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