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155448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1">
                <a:solidFill>
                  <a:srgbClr val="C9A35C"/>
                </a:solidFill>
                <a:latin typeface="Arial"/>
              </a:rPr>
              <a:t>GRADE 10  ·  LESSON 19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2057400"/>
            <a:ext cx="6035040" cy="1828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800" b="1">
                <a:solidFill>
                  <a:srgbClr val="FFFFFF"/>
                </a:solidFill>
                <a:latin typeface="Arial"/>
              </a:rPr>
              <a:t>Grammar Clinic: Present Perfect Review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114800"/>
            <a:ext cx="603504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Present perfect simple va continuous takrori</a:t>
            </a:r>
          </a:p>
          <a:p>
            <a:pPr algn="l">
              <a:spcAft>
                <a:spcPts val="400"/>
              </a:spcAft>
            </a:pPr>
            <a:r>
              <a:rPr sz="1700" b="0">
                <a:solidFill>
                  <a:srgbClr val="B9AFA0"/>
                </a:solidFill>
                <a:latin typeface="Arial"/>
              </a:rPr>
              <a:t>Grammar clinic: Present perfect tense review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852160"/>
            <a:ext cx="6035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sozlar.com</a:t>
            </a:r>
          </a:p>
        </p:txBody>
      </p:sp>
      <p:pic>
        <p:nvPicPr>
          <p:cNvPr id="7" name="Picture 6" descr="cover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87896" y="1371600"/>
            <a:ext cx="2569408" cy="420624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7315200" y="5632704"/>
            <a:ext cx="411480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"/>
              </a:spcAft>
            </a:pPr>
            <a:r>
              <a:rPr sz="1300" b="0">
                <a:solidFill>
                  <a:srgbClr val="8E99A6"/>
                </a:solidFill>
                <a:latin typeface="Arial"/>
              </a:rPr>
              <a:t>Martin Möller · CC BY-SA 2.0 de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LESSON AIMS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Bugungi maqsad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57983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93975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three sentences to their uses and decide if four statements are true or false (ex. 1–2)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90087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273551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209543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Correct three mistakes and find the correct sentence (ex. 3)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4105655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389119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325111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Complete twelve gaps with the present perfect simple or continuous (ex. 4–5)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221223"/>
            <a:ext cx="10607040" cy="96012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504687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440679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Ask and answer How long have you been …? questions about their own hobbies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GRAMMAR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Form — present perfect simple and continuous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691640" y="1737360"/>
            <a:ext cx="4480560" cy="457200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PRESENT PERFECT SIMPLE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6629400" y="1737360"/>
            <a:ext cx="4480560" cy="457200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PRESENT PERFECT CONTINUOUS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233172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777240" y="251459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+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1691640" y="233172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828800" y="25145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I/we/they </a:t>
            </a:r>
            <a:r>
              <a:rPr sz="1600" b="1">
                <a:solidFill>
                  <a:srgbClr val="1E2A38"/>
                </a:solidFill>
                <a:latin typeface="Arial"/>
              </a:rPr>
              <a:t>have</a:t>
            </a:r>
            <a:r>
              <a:rPr sz="1600" b="0">
                <a:solidFill>
                  <a:srgbClr val="1E2A38"/>
                </a:solidFill>
                <a:latin typeface="Arial"/>
              </a:rPr>
              <a:t> (’ve) played · he/she </a:t>
            </a:r>
            <a:r>
              <a:rPr sz="1600" b="1">
                <a:solidFill>
                  <a:srgbClr val="1E2A38"/>
                </a:solidFill>
                <a:latin typeface="Arial"/>
              </a:rPr>
              <a:t>has</a:t>
            </a:r>
            <a:r>
              <a:rPr sz="1600" b="0">
                <a:solidFill>
                  <a:srgbClr val="1E2A38"/>
                </a:solidFill>
                <a:latin typeface="Arial"/>
              </a:rPr>
              <a:t> (’s) played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629400" y="233172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TextBox 11"/>
          <p:cNvSpPr txBox="1"/>
          <p:nvPr/>
        </p:nvSpPr>
        <p:spPr>
          <a:xfrm>
            <a:off x="6766560" y="251459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I/we/they </a:t>
            </a:r>
            <a:r>
              <a:rPr sz="1600" b="1">
                <a:solidFill>
                  <a:srgbClr val="1E2A38"/>
                </a:solidFill>
                <a:latin typeface="Arial"/>
              </a:rPr>
              <a:t>have been</a:t>
            </a:r>
            <a:r>
              <a:rPr sz="1600" b="0">
                <a:solidFill>
                  <a:srgbClr val="1E2A38"/>
                </a:solidFill>
                <a:latin typeface="Arial"/>
              </a:rPr>
              <a:t> playing · he/she </a:t>
            </a:r>
            <a:r>
              <a:rPr sz="1600" b="1">
                <a:solidFill>
                  <a:srgbClr val="1E2A38"/>
                </a:solidFill>
                <a:latin typeface="Arial"/>
              </a:rPr>
              <a:t>has been</a:t>
            </a:r>
            <a:r>
              <a:rPr sz="1600" b="0">
                <a:solidFill>
                  <a:srgbClr val="1E2A38"/>
                </a:solidFill>
                <a:latin typeface="Arial"/>
              </a:rPr>
              <a:t> playing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777240" y="320040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TextBox 13"/>
          <p:cNvSpPr txBox="1"/>
          <p:nvPr/>
        </p:nvSpPr>
        <p:spPr>
          <a:xfrm>
            <a:off x="777240" y="338327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−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1691640" y="320040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1828800" y="33832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E2A38"/>
                </a:solidFill>
                <a:latin typeface="Arial"/>
              </a:rPr>
              <a:t>haven’t</a:t>
            </a:r>
            <a:r>
              <a:rPr sz="1600" b="0">
                <a:solidFill>
                  <a:srgbClr val="1E2A38"/>
                </a:solidFill>
                <a:latin typeface="Arial"/>
              </a:rPr>
              <a:t> played · she </a:t>
            </a:r>
            <a:r>
              <a:rPr sz="1600" b="1">
                <a:solidFill>
                  <a:srgbClr val="1E2A38"/>
                </a:solidFill>
                <a:latin typeface="Arial"/>
              </a:rPr>
              <a:t>hasn’t</a:t>
            </a:r>
            <a:r>
              <a:rPr sz="1600" b="0">
                <a:solidFill>
                  <a:srgbClr val="1E2A38"/>
                </a:solidFill>
                <a:latin typeface="Arial"/>
              </a:rPr>
              <a:t> played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629400" y="320040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6766560" y="338327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 </a:t>
            </a:r>
            <a:r>
              <a:rPr sz="1600" b="1">
                <a:solidFill>
                  <a:srgbClr val="1E2A38"/>
                </a:solidFill>
                <a:latin typeface="Arial"/>
              </a:rPr>
              <a:t>haven’t been</a:t>
            </a:r>
            <a:r>
              <a:rPr sz="1600" b="0">
                <a:solidFill>
                  <a:srgbClr val="1E2A38"/>
                </a:solidFill>
                <a:latin typeface="Arial"/>
              </a:rPr>
              <a:t> playing · she </a:t>
            </a:r>
            <a:r>
              <a:rPr sz="1600" b="1">
                <a:solidFill>
                  <a:srgbClr val="1E2A38"/>
                </a:solidFill>
                <a:latin typeface="Arial"/>
              </a:rPr>
              <a:t>hasn’t been</a:t>
            </a:r>
            <a:r>
              <a:rPr sz="1600" b="0">
                <a:solidFill>
                  <a:srgbClr val="1E2A38"/>
                </a:solidFill>
                <a:latin typeface="Arial"/>
              </a:rPr>
              <a:t> playing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77240" y="406908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0" name="TextBox 19"/>
          <p:cNvSpPr txBox="1"/>
          <p:nvPr/>
        </p:nvSpPr>
        <p:spPr>
          <a:xfrm>
            <a:off x="777240" y="425195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?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1691640" y="406908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1828800" y="42519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</a:t>
            </a:r>
            <a:r>
              <a:rPr sz="1600" b="0">
                <a:solidFill>
                  <a:srgbClr val="1E2A38"/>
                </a:solidFill>
                <a:latin typeface="Arial"/>
              </a:rPr>
              <a:t> you played? · </a:t>
            </a:r>
            <a:r>
              <a:rPr sz="1600" b="1">
                <a:solidFill>
                  <a:srgbClr val="1E2A38"/>
                </a:solidFill>
                <a:latin typeface="Arial"/>
              </a:rPr>
              <a:t>How many</a:t>
            </a:r>
            <a:r>
              <a:rPr sz="1600" b="0">
                <a:solidFill>
                  <a:srgbClr val="1E2A38"/>
                </a:solidFill>
                <a:latin typeface="Arial"/>
              </a:rPr>
              <a:t> … </a:t>
            </a:r>
            <a:r>
              <a:rPr sz="1600" b="1">
                <a:solidFill>
                  <a:srgbClr val="1E2A38"/>
                </a:solidFill>
                <a:latin typeface="Arial"/>
              </a:rPr>
              <a:t>has</a:t>
            </a:r>
            <a:r>
              <a:rPr sz="1600" b="0">
                <a:solidFill>
                  <a:srgbClr val="1E2A38"/>
                </a:solidFill>
                <a:latin typeface="Arial"/>
              </a:rPr>
              <a:t> she …?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6629400" y="406908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6766560" y="425195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Have</a:t>
            </a:r>
            <a:r>
              <a:rPr sz="1600" b="0">
                <a:solidFill>
                  <a:srgbClr val="1E2A38"/>
                </a:solidFill>
                <a:latin typeface="Arial"/>
              </a:rPr>
              <a:t> you </a:t>
            </a:r>
            <a:r>
              <a:rPr sz="1600" b="1">
                <a:solidFill>
                  <a:srgbClr val="1E2A38"/>
                </a:solidFill>
                <a:latin typeface="Arial"/>
              </a:rPr>
              <a:t>been</a:t>
            </a:r>
            <a:r>
              <a:rPr sz="1600" b="0">
                <a:solidFill>
                  <a:srgbClr val="1E2A38"/>
                </a:solidFill>
                <a:latin typeface="Arial"/>
              </a:rPr>
              <a:t> playing? · </a:t>
            </a:r>
            <a:r>
              <a:rPr sz="1600" b="1">
                <a:solidFill>
                  <a:srgbClr val="1E2A38"/>
                </a:solidFill>
                <a:latin typeface="Arial"/>
              </a:rPr>
              <a:t>How long has</a:t>
            </a:r>
            <a:r>
              <a:rPr sz="1600" b="0">
                <a:solidFill>
                  <a:srgbClr val="1E2A38"/>
                </a:solidFill>
                <a:latin typeface="Arial"/>
              </a:rPr>
              <a:t> she </a:t>
            </a:r>
            <a:r>
              <a:rPr sz="1600" b="1">
                <a:solidFill>
                  <a:srgbClr val="1E2A38"/>
                </a:solidFill>
                <a:latin typeface="Arial"/>
              </a:rPr>
              <a:t>been</a:t>
            </a:r>
            <a:r>
              <a:rPr sz="1600" b="0">
                <a:solidFill>
                  <a:srgbClr val="1E2A38"/>
                </a:solidFill>
                <a:latin typeface="Arial"/>
              </a:rPr>
              <a:t> …?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77240" y="4937760"/>
            <a:ext cx="822960" cy="77724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777240" y="5120639"/>
            <a:ext cx="82296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600"/>
              </a:spcAft>
            </a:pPr>
            <a:r>
              <a:rPr sz="1800" b="1">
                <a:solidFill>
                  <a:srgbClr val="0D9488"/>
                </a:solidFill>
                <a:latin typeface="Arial"/>
              </a:rPr>
              <a:t>⏱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691640" y="493776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1828800" y="512063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just, already, yet, ever, never, so far, This is the first time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29400" y="4937760"/>
            <a:ext cx="448056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TextBox 29"/>
          <p:cNvSpPr txBox="1"/>
          <p:nvPr/>
        </p:nvSpPr>
        <p:spPr>
          <a:xfrm>
            <a:off x="6766560" y="5120639"/>
            <a:ext cx="42062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for, since, all morning, for ages, How long …?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777240" y="5760720"/>
            <a:ext cx="10607040" cy="86868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TextBox 31"/>
          <p:cNvSpPr txBox="1"/>
          <p:nvPr/>
        </p:nvSpPr>
        <p:spPr>
          <a:xfrm>
            <a:off x="960120" y="5897880"/>
            <a:ext cx="10241280" cy="685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Stative verbs</a:t>
            </a:r>
            <a:r>
              <a:rPr sz="1600" b="0">
                <a:solidFill>
                  <a:srgbClr val="1E2A38"/>
                </a:solidFill>
                <a:latin typeface="Arial"/>
              </a:rPr>
              <a:t> (know, own, owe, believe) and </a:t>
            </a:r>
            <a:r>
              <a:rPr sz="1600" b="1">
                <a:solidFill>
                  <a:srgbClr val="1E2A38"/>
                </a:solidFill>
                <a:latin typeface="Arial"/>
              </a:rPr>
              <a:t>ever / never</a:t>
            </a:r>
            <a:r>
              <a:rPr sz="1600" b="0">
                <a:solidFill>
                  <a:srgbClr val="1E2A38"/>
                </a:solidFill>
                <a:latin typeface="Arial"/>
              </a:rPr>
              <a:t> are not used in the continuous: </a:t>
            </a:r>
            <a:r>
              <a:rPr sz="1600" b="1">
                <a:solidFill>
                  <a:srgbClr val="1E2A38"/>
                </a:solidFill>
                <a:latin typeface="Arial"/>
              </a:rPr>
              <a:t>I’ve never read any of his books</a:t>
            </a:r>
            <a:r>
              <a:rPr sz="1600" b="0">
                <a:solidFill>
                  <a:srgbClr val="1E2A38"/>
                </a:solidFill>
                <a:latin typeface="Arial"/>
              </a:rPr>
              <a:t> (Grammar database p. 172).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BOOK TASK · 17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Book tasks — Laser B1+, p. 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5A6572"/>
                </a:solidFill>
                <a:latin typeface="Arial"/>
              </a:rPr>
              <a:t>Books open, word list closed. Try alone first — then check with Grammar database pp. 171–172.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103120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24942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91640" y="221284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— Match sentences 1–3 from the article (pp. 24–25) to explanations a–c.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2871216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91640" y="29809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— Decide if the statements are true (T) or false (F).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3639312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3785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91640" y="37490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— Correct the mistakes. One sentence has no mistakes. Which one?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407408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455371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91640" y="451713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— Present perfect simple or continuous: six sentences.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175504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532180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91640" y="528523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— The free library blog: join · make · plan · read · think · write.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B1+, p. 26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ex.1</a:t>
            </a:r>
            <a:r>
              <a:rPr sz="1600" b="0">
                <a:solidFill>
                  <a:srgbClr val="1E2A38"/>
                </a:solidFill>
                <a:latin typeface="Arial"/>
              </a:rPr>
              <a:t>  1 b · 2 a · 3 c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ex.2</a:t>
            </a:r>
            <a:r>
              <a:rPr sz="1600" b="0">
                <a:solidFill>
                  <a:srgbClr val="1E2A38"/>
                </a:solidFill>
                <a:latin typeface="Arial"/>
              </a:rPr>
              <a:t>  1 T · 2 T · 3 F (recent activity, not long ago) · 4 T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10711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5570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91640" y="3520439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1 I saw Matt last week · 2 I haven’t played Monopoly for a long time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178807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325111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91640" y="4288535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ex.3</a:t>
            </a:r>
            <a:r>
              <a:rPr sz="1600" b="0">
                <a:solidFill>
                  <a:srgbClr val="1E2A38"/>
                </a:solidFill>
                <a:latin typeface="Arial"/>
              </a:rPr>
              <a:t>  3 correct (no mistakes) · 4 This is the first time I’ve built a model plane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4946903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093207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91640" y="5056631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1 ’ve been playing · 2 has never met · 3 Have you been following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71499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586130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91640" y="582472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ex.4</a:t>
            </a:r>
            <a:r>
              <a:rPr sz="1600" b="0">
                <a:solidFill>
                  <a:srgbClr val="1E2A38"/>
                </a:solidFill>
                <a:latin typeface="Arial"/>
              </a:rPr>
              <a:t>  4 ’ve been practising · 5 ’ve been waiting · 6 has taken up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CHECK AND TEACH · 6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Answer key — Laser B1+, p. 26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20823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91640" y="1984247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 1 have been planning · 2 have joined · 3 have read · 4 has written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42615"/>
            <a:ext cx="10607040" cy="676656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88919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91640" y="2752343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ex.5</a:t>
            </a:r>
            <a:r>
              <a:rPr sz="1600" b="0">
                <a:solidFill>
                  <a:srgbClr val="1E2A38"/>
                </a:solidFill>
                <a:latin typeface="Arial"/>
              </a:rPr>
              <a:t>  5 have been thinking · 6 haven’t made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FOCUS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Simple, continuous yoki past simple?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6263640" y="1783080"/>
            <a:ext cx="5120640" cy="38862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1005840" y="1965960"/>
            <a:ext cx="128016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128016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QOIDA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058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Present perfect simple</a:t>
            </a:r>
            <a:r>
              <a:rPr sz="1600" b="0">
                <a:solidFill>
                  <a:srgbClr val="1E2A38"/>
                </a:solidFill>
                <a:latin typeface="Arial"/>
              </a:rPr>
              <a:t> — natija yoki tajriba muhim; </a:t>
            </a:r>
            <a:r>
              <a:rPr sz="1600" b="1">
                <a:solidFill>
                  <a:srgbClr val="1E2A38"/>
                </a:solidFill>
                <a:latin typeface="Arial"/>
              </a:rPr>
              <a:t>How many?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Peter has written</a:t>
            </a:r>
            <a:r>
              <a:rPr sz="1600" b="0">
                <a:solidFill>
                  <a:srgbClr val="1E2A38"/>
                </a:solidFill>
                <a:latin typeface="Arial"/>
              </a:rPr>
              <a:t> five books. </a:t>
            </a:r>
            <a:r>
              <a:rPr sz="1600" b="1">
                <a:solidFill>
                  <a:srgbClr val="1E2A38"/>
                </a:solidFill>
                <a:latin typeface="Arial"/>
              </a:rPr>
              <a:t>Jan has read</a:t>
            </a:r>
            <a:r>
              <a:rPr sz="1600" b="0">
                <a:solidFill>
                  <a:srgbClr val="1E2A38"/>
                </a:solidFill>
                <a:latin typeface="Arial"/>
              </a:rPr>
              <a:t> the book (hozir biladi).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Present perfect continuous</a:t>
            </a:r>
            <a:r>
              <a:rPr sz="1600" b="0">
                <a:solidFill>
                  <a:srgbClr val="1E2A38"/>
                </a:solidFill>
                <a:latin typeface="Arial"/>
              </a:rPr>
              <a:t> — jarayon va davomiylik; </a:t>
            </a:r>
            <a:r>
              <a:rPr sz="1600" b="1">
                <a:solidFill>
                  <a:srgbClr val="1E2A38"/>
                </a:solidFill>
                <a:latin typeface="Arial"/>
              </a:rPr>
              <a:t>How long?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I’ve been studying</a:t>
            </a:r>
            <a:r>
              <a:rPr sz="1600" b="0">
                <a:solidFill>
                  <a:srgbClr val="1E2A38"/>
                </a:solidFill>
                <a:latin typeface="Arial"/>
              </a:rPr>
              <a:t> English for six years.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Yaqinda tugagan jarayon + hozirgi iz: </a:t>
            </a:r>
            <a:r>
              <a:rPr sz="1600" b="1">
                <a:solidFill>
                  <a:srgbClr val="1E2A38"/>
                </a:solidFill>
                <a:latin typeface="Arial"/>
              </a:rPr>
              <a:t>My fingers are sore because I’ve been practising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492240" y="2606040"/>
            <a:ext cx="4663440" cy="2834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Aniq o‘tgan vaqt (</a:t>
            </a:r>
            <a:r>
              <a:rPr sz="1600" b="1">
                <a:solidFill>
                  <a:srgbClr val="1E2A38"/>
                </a:solidFill>
                <a:latin typeface="Arial"/>
              </a:rPr>
              <a:t>last week, in June, yesterday</a:t>
            </a:r>
            <a:r>
              <a:rPr sz="1600" b="0">
                <a:solidFill>
                  <a:srgbClr val="1E2A38"/>
                </a:solidFill>
                <a:latin typeface="Arial"/>
              </a:rPr>
              <a:t>) — </a:t>
            </a:r>
            <a:r>
              <a:rPr sz="1600" b="1">
                <a:solidFill>
                  <a:srgbClr val="1E2A38"/>
                </a:solidFill>
                <a:latin typeface="Arial"/>
              </a:rPr>
              <a:t>past simple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I saw</a:t>
            </a:r>
            <a:r>
              <a:rPr sz="1600" b="0">
                <a:solidFill>
                  <a:srgbClr val="1E2A38"/>
                </a:solidFill>
                <a:latin typeface="Arial"/>
              </a:rPr>
              <a:t> Matt last week.</a:t>
            </a:r>
          </a:p>
          <a:p>
            <a:pPr algn="l">
              <a:spcAft>
                <a:spcPts val="14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Holat fe’llari (</a:t>
            </a:r>
            <a:r>
              <a:rPr sz="1600" b="1">
                <a:solidFill>
                  <a:srgbClr val="1E2A38"/>
                </a:solidFill>
                <a:latin typeface="Arial"/>
              </a:rPr>
              <a:t>know, own, owe</a:t>
            </a:r>
            <a:r>
              <a:rPr sz="1600" b="0">
                <a:solidFill>
                  <a:srgbClr val="1E2A38"/>
                </a:solidFill>
                <a:latin typeface="Arial"/>
              </a:rPr>
              <a:t>) va </a:t>
            </a:r>
            <a:r>
              <a:rPr sz="1600" b="1">
                <a:solidFill>
                  <a:srgbClr val="1E2A38"/>
                </a:solidFill>
                <a:latin typeface="Arial"/>
              </a:rPr>
              <a:t>ever / never</a:t>
            </a:r>
            <a:r>
              <a:rPr sz="1600" b="0">
                <a:solidFill>
                  <a:srgbClr val="1E2A38"/>
                </a:solidFill>
                <a:latin typeface="Arial"/>
              </a:rPr>
              <a:t> — faqat simple: </a:t>
            </a:r>
            <a:r>
              <a:rPr sz="1600" b="1">
                <a:solidFill>
                  <a:srgbClr val="1E2A38"/>
                </a:solidFill>
                <a:latin typeface="Arial"/>
              </a:rPr>
              <a:t>Luke has never met</a:t>
            </a:r>
            <a:r>
              <a:rPr sz="1600" b="0">
                <a:solidFill>
                  <a:srgbClr val="1E2A38"/>
                </a:solidFill>
                <a:latin typeface="Arial"/>
              </a:rPr>
              <a:t>…</a:t>
            </a:r>
          </a:p>
          <a:p>
            <a:pPr algn="l">
              <a:spcAft>
                <a:spcPts val="14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This is the first time</a:t>
            </a:r>
            <a:r>
              <a:rPr sz="1600" b="0">
                <a:solidFill>
                  <a:srgbClr val="1E2A38"/>
                </a:solidFill>
                <a:latin typeface="Arial"/>
              </a:rPr>
              <a:t> + present perfect: </a:t>
            </a:r>
            <a:r>
              <a:rPr sz="1600" b="1">
                <a:solidFill>
                  <a:srgbClr val="1E2A38"/>
                </a:solidFill>
                <a:latin typeface="Arial"/>
              </a:rPr>
              <a:t>This is the first time I’ve built</a:t>
            </a:r>
            <a:r>
              <a:rPr sz="1600" b="0">
                <a:solidFill>
                  <a:srgbClr val="1E2A38"/>
                </a:solidFill>
                <a:latin typeface="Arial"/>
              </a:rPr>
              <a:t> a model plane.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Hobbies and practice  (1/3)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🗂️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sort out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tartibga solmoq, saralamoq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been </a:t>
            </a:r>
            <a:r>
              <a:rPr sz="1400" b="1">
                <a:solidFill>
                  <a:srgbClr val="5A6572"/>
                </a:solidFill>
                <a:latin typeface="Arial"/>
              </a:rPr>
              <a:t>sorting out</a:t>
            </a:r>
            <a:r>
              <a:rPr sz="1400" b="0">
                <a:solidFill>
                  <a:srgbClr val="5A6572"/>
                </a:solidFill>
                <a:latin typeface="Arial"/>
              </a:rPr>
              <a:t> my stamp album all afternoon.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🏂️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snowboarding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snoubord (qorda taxtada uchish)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Jan has read a book about </a:t>
            </a:r>
            <a:r>
              <a:rPr sz="1400" b="1">
                <a:solidFill>
                  <a:srgbClr val="5A6572"/>
                </a:solidFill>
                <a:latin typeface="Arial"/>
              </a:rPr>
              <a:t>snowboarding</a:t>
            </a:r>
            <a:r>
              <a:rPr sz="1400" b="0">
                <a:solidFill>
                  <a:srgbClr val="5A6572"/>
                </a:solidFill>
                <a:latin typeface="Arial"/>
              </a:rPr>
              <a:t>, so ask her for advice.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🥋️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karate club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karate to‘garagi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Matt has been a member of the </a:t>
            </a:r>
            <a:r>
              <a:rPr sz="1400" b="1">
                <a:solidFill>
                  <a:srgbClr val="5A6572"/>
                </a:solidFill>
                <a:latin typeface="Arial"/>
              </a:rPr>
              <a:t>karate club</a:t>
            </a:r>
            <a:r>
              <a:rPr sz="1400" b="0">
                <a:solidFill>
                  <a:srgbClr val="5A6572"/>
                </a:solidFill>
                <a:latin typeface="Arial"/>
              </a:rPr>
              <a:t> since September.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🎲️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board game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stol o‘yini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 haven’t played a </a:t>
            </a:r>
            <a:r>
              <a:rPr sz="1400" b="1">
                <a:solidFill>
                  <a:srgbClr val="5A6572"/>
                </a:solidFill>
                <a:latin typeface="Arial"/>
              </a:rPr>
              <a:t>board game</a:t>
            </a:r>
            <a:r>
              <a:rPr sz="1400" b="0">
                <a:solidFill>
                  <a:srgbClr val="5A6572"/>
                </a:solidFill>
                <a:latin typeface="Arial"/>
              </a:rPr>
              <a:t> together for a long time.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Hobbies and practice  (2/3)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✈️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model plane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samolyot modeli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brother has built three </a:t>
            </a:r>
            <a:r>
              <a:rPr sz="1400" b="1">
                <a:solidFill>
                  <a:srgbClr val="5A6572"/>
                </a:solidFill>
                <a:latin typeface="Arial"/>
              </a:rPr>
              <a:t>model planes</a:t>
            </a:r>
            <a:r>
              <a:rPr sz="1400" b="0">
                <a:solidFill>
                  <a:srgbClr val="5A6572"/>
                </a:solidFill>
                <a:latin typeface="Arial"/>
              </a:rPr>
              <a:t> this year.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🎼️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the xylophone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ksilofon (cholg‘u asbobi)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little sister has been learning </a:t>
            </a:r>
            <a:r>
              <a:rPr sz="1400" b="1">
                <a:solidFill>
                  <a:srgbClr val="5A6572"/>
                </a:solidFill>
                <a:latin typeface="Arial"/>
              </a:rPr>
              <a:t>the xylophone</a:t>
            </a:r>
            <a:r>
              <a:rPr sz="1400" b="0">
                <a:solidFill>
                  <a:srgbClr val="5A6572"/>
                </a:solidFill>
                <a:latin typeface="Arial"/>
              </a:rPr>
              <a:t> since May.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🥁️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practise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mashq qilmoq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Aziz has been </a:t>
            </a:r>
            <a:r>
              <a:rPr sz="1400" b="1">
                <a:solidFill>
                  <a:srgbClr val="5A6572"/>
                </a:solidFill>
                <a:latin typeface="Arial"/>
              </a:rPr>
              <a:t>practising</a:t>
            </a:r>
            <a:r>
              <a:rPr sz="1400" b="0">
                <a:solidFill>
                  <a:srgbClr val="5A6572"/>
                </a:solidFill>
                <a:latin typeface="Arial"/>
              </a:rPr>
              <a:t> the drums every evening this week.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🦵️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sore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og‘riyotgan, zirqirayotgan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legs are </a:t>
            </a:r>
            <a:r>
              <a:rPr sz="1400" b="1">
                <a:solidFill>
                  <a:srgbClr val="5A6572"/>
                </a:solidFill>
                <a:latin typeface="Arial"/>
              </a:rPr>
              <a:t>sore</a:t>
            </a:r>
            <a:r>
              <a:rPr sz="1400" b="0">
                <a:solidFill>
                  <a:srgbClr val="5A6572"/>
                </a:solidFill>
                <a:latin typeface="Arial"/>
              </a:rPr>
              <a:t> because I’ve been running all morning.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A. Hobbies and practice  (3/3)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🩼️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break your leg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oyog‘ini sindirmoq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Timur has </a:t>
            </a:r>
            <a:r>
              <a:rPr sz="1400" b="1">
                <a:solidFill>
                  <a:srgbClr val="5A6572"/>
                </a:solidFill>
                <a:latin typeface="Arial"/>
              </a:rPr>
              <a:t>broken his leg</a:t>
            </a:r>
            <a:r>
              <a:rPr sz="1400" b="0">
                <a:solidFill>
                  <a:srgbClr val="5A6572"/>
                </a:solidFill>
                <a:latin typeface="Arial"/>
              </a:rPr>
              <a:t>, so he can’t play in the match.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take part in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…da qatnashmoq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never </a:t>
            </a:r>
            <a:r>
              <a:rPr sz="1400" b="1">
                <a:solidFill>
                  <a:srgbClr val="5A6572"/>
                </a:solidFill>
                <a:latin typeface="Arial"/>
              </a:rPr>
              <a:t>taken part in</a:t>
            </a:r>
            <a:r>
              <a:rPr sz="1400" b="0">
                <a:solidFill>
                  <a:srgbClr val="5A6572"/>
                </a:solidFill>
                <a:latin typeface="Arial"/>
              </a:rPr>
              <a:t> a school concert before.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🏆️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win a competition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musobaqada g‘olib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chess team has </a:t>
            </a:r>
            <a:r>
              <a:rPr sz="1400" b="1">
                <a:solidFill>
                  <a:srgbClr val="5A6572"/>
                </a:solidFill>
                <a:latin typeface="Arial"/>
              </a:rPr>
              <a:t>won two competitions</a:t>
            </a:r>
            <a:r>
              <a:rPr sz="1400" b="0">
                <a:solidFill>
                  <a:srgbClr val="5A6572"/>
                </a:solidFill>
                <a:latin typeface="Arial"/>
              </a:rPr>
              <a:t> this year.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The free library blog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📚️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local library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mahalla kutubxonasi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friends and I have opened a free </a:t>
            </a:r>
            <a:r>
              <a:rPr sz="1400" b="1">
                <a:solidFill>
                  <a:srgbClr val="5A6572"/>
                </a:solidFill>
                <a:latin typeface="Arial"/>
              </a:rPr>
              <a:t>local library</a:t>
            </a:r>
            <a:r>
              <a:rPr sz="1400" b="0">
                <a:solidFill>
                  <a:srgbClr val="5A6572"/>
                </a:solidFill>
                <a:latin typeface="Arial"/>
              </a:rPr>
              <a:t> for our street.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📝️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join a blog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blogga a’zo bo‘lmoq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About thirty people have </a:t>
            </a:r>
            <a:r>
              <a:rPr sz="1400" b="1">
                <a:solidFill>
                  <a:srgbClr val="5A6572"/>
                </a:solidFill>
                <a:latin typeface="Arial"/>
              </a:rPr>
              <a:t>joined our blog</a:t>
            </a:r>
            <a:r>
              <a:rPr sz="1400" b="0">
                <a:solidFill>
                  <a:srgbClr val="5A6572"/>
                </a:solidFill>
                <a:latin typeface="Arial"/>
              </a:rPr>
              <a:t> since Monday.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⬆️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upload a review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taqrizni saytga joylamoq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already </a:t>
            </a:r>
            <a:r>
              <a:rPr sz="1400" b="1">
                <a:solidFill>
                  <a:srgbClr val="5A6572"/>
                </a:solidFill>
                <a:latin typeface="Arial"/>
              </a:rPr>
              <a:t>uploaded a review</a:t>
            </a:r>
            <a:r>
              <a:rPr sz="1400" b="0">
                <a:solidFill>
                  <a:srgbClr val="5A6572"/>
                </a:solidFill>
                <a:latin typeface="Arial"/>
              </a:rPr>
              <a:t> of every book we’ve read.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✍️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write a review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taqriz yozmoq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Have you ever </a:t>
            </a:r>
            <a:r>
              <a:rPr sz="1400" b="1">
                <a:solidFill>
                  <a:srgbClr val="5A6572"/>
                </a:solidFill>
                <a:latin typeface="Arial"/>
              </a:rPr>
              <a:t>written a review</a:t>
            </a:r>
            <a:r>
              <a:rPr sz="1400" b="0">
                <a:solidFill>
                  <a:srgbClr val="5A6572"/>
                </a:solidFill>
                <a:latin typeface="Arial"/>
              </a:rPr>
              <a:t> of a book you loved?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B. The free library blog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📖️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borrow a book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kitobni vaqtincha olib turmoq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Dilshod has </a:t>
            </a:r>
            <a:r>
              <a:rPr sz="1400" b="1">
                <a:solidFill>
                  <a:srgbClr val="5A6572"/>
                </a:solidFill>
                <a:latin typeface="Arial"/>
              </a:rPr>
              <a:t>borrowed a book</a:t>
            </a:r>
            <a:r>
              <a:rPr sz="1400" b="0">
                <a:solidFill>
                  <a:srgbClr val="5A6572"/>
                </a:solidFill>
                <a:latin typeface="Arial"/>
              </a:rPr>
              <a:t> from our library twice this month.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🌍️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expand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kengaytirmoq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We’ve been thinking about how to </a:t>
            </a:r>
            <a:r>
              <a:rPr sz="1400" b="1">
                <a:solidFill>
                  <a:srgbClr val="5A6572"/>
                </a:solidFill>
                <a:latin typeface="Arial"/>
              </a:rPr>
              <a:t>expand</a:t>
            </a:r>
            <a:r>
              <a:rPr sz="1400" b="0">
                <a:solidFill>
                  <a:srgbClr val="5A6572"/>
                </a:solidFill>
                <a:latin typeface="Arial"/>
              </a:rPr>
              <a:t> the library to other towns.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📮️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post a book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kitobni pochta orqali jo‘natmoq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Have you ever </a:t>
            </a:r>
            <a:r>
              <a:rPr sz="1400" b="1">
                <a:solidFill>
                  <a:srgbClr val="5A6572"/>
                </a:solidFill>
                <a:latin typeface="Arial"/>
              </a:rPr>
              <a:t>posted a book</a:t>
            </a:r>
            <a:r>
              <a:rPr sz="1400" b="0">
                <a:solidFill>
                  <a:srgbClr val="5A6572"/>
                </a:solidFill>
                <a:latin typeface="Arial"/>
              </a:rPr>
              <a:t> to a friend in another city?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🤔️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make a decision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qaror qabul qilmoq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Our club hasn’t </a:t>
            </a:r>
            <a:r>
              <a:rPr sz="1400" b="1">
                <a:solidFill>
                  <a:srgbClr val="5A6572"/>
                </a:solidFill>
                <a:latin typeface="Arial"/>
              </a:rPr>
              <a:t>made a decision</a:t>
            </a:r>
            <a:r>
              <a:rPr sz="1400" b="0">
                <a:solidFill>
                  <a:srgbClr val="5A6572"/>
                </a:solidFill>
                <a:latin typeface="Arial"/>
              </a:rPr>
              <a:t> about the summer trip yet.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Films and online life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⌛️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wait for ages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juda uzoq kutmoq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Where are you? I’ve been </a:t>
            </a:r>
            <a:r>
              <a:rPr sz="1400" b="1">
                <a:solidFill>
                  <a:srgbClr val="5A6572"/>
                </a:solidFill>
                <a:latin typeface="Arial"/>
              </a:rPr>
              <a:t>waiting for ages</a:t>
            </a:r>
            <a:r>
              <a:rPr sz="1400" b="0">
                <a:solidFill>
                  <a:srgbClr val="5A6572"/>
                </a:solidFill>
                <a:latin typeface="Arial"/>
              </a:rPr>
              <a:t> outside the cinema!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🍿️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look forward to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…ni intiqlik bilan kutmoq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been </a:t>
            </a:r>
            <a:r>
              <a:rPr sz="1400" b="1">
                <a:solidFill>
                  <a:srgbClr val="5A6572"/>
                </a:solidFill>
                <a:latin typeface="Arial"/>
              </a:rPr>
              <a:t>looking forward to</a:t>
            </a:r>
            <a:r>
              <a:rPr sz="1400" b="0">
                <a:solidFill>
                  <a:srgbClr val="5A6572"/>
                </a:solidFill>
                <a:latin typeface="Arial"/>
              </a:rPr>
              <a:t> this film for weeks.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🎬️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star in a film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filmda bosh rol o‘ynamoq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My favourite actor has </a:t>
            </a:r>
            <a:r>
              <a:rPr sz="1400" b="1">
                <a:solidFill>
                  <a:srgbClr val="5A6572"/>
                </a:solidFill>
                <a:latin typeface="Arial"/>
              </a:rPr>
              <a:t>starred in</a:t>
            </a:r>
            <a:r>
              <a:rPr sz="1400" b="0">
                <a:solidFill>
                  <a:srgbClr val="5A6572"/>
                </a:solidFill>
                <a:latin typeface="Arial"/>
              </a:rPr>
              <a:t> more than twenty films.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C. Films and online life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🎞️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a film club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kino klubi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been a member of the school </a:t>
            </a:r>
            <a:r>
              <a:rPr sz="1400" b="1">
                <a:solidFill>
                  <a:srgbClr val="5A6572"/>
                </a:solidFill>
                <a:latin typeface="Arial"/>
              </a:rPr>
              <a:t>film club</a:t>
            </a:r>
            <a:r>
              <a:rPr sz="1400" b="0">
                <a:solidFill>
                  <a:srgbClr val="5A6572"/>
                </a:solidFill>
                <a:latin typeface="Arial"/>
              </a:rPr>
              <a:t> for two years.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👤️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set up an account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akkaunt ochmoq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just </a:t>
            </a:r>
            <a:r>
              <a:rPr sz="1400" b="1">
                <a:solidFill>
                  <a:srgbClr val="5A6572"/>
                </a:solidFill>
                <a:latin typeface="Arial"/>
              </a:rPr>
              <a:t>set up an account</a:t>
            </a:r>
            <a:r>
              <a:rPr sz="1400" b="0">
                <a:solidFill>
                  <a:srgbClr val="5A6572"/>
                </a:solidFill>
                <a:latin typeface="Arial"/>
              </a:rPr>
              <a:t> for our book club — will you follow it?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💵️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owe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qarzdor bo‘lmoq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I’ve </a:t>
            </a:r>
            <a:r>
              <a:rPr sz="1400" b="1">
                <a:solidFill>
                  <a:srgbClr val="5A6572"/>
                </a:solidFill>
                <a:latin typeface="Arial"/>
              </a:rPr>
              <a:t>owed</a:t>
            </a:r>
            <a:r>
              <a:rPr sz="1400" b="0">
                <a:solidFill>
                  <a:srgbClr val="5A6572"/>
                </a:solidFill>
                <a:latin typeface="Arial"/>
              </a:rPr>
              <a:t> Aziz some money for two weeks — I must pay him back.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VOCABULARY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D. Feelings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1673352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868680" y="1737360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😩️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508760" y="1755648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exhausted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120640" y="1783080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holdan toygan, juda charchagan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680960" y="1783080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look </a:t>
            </a:r>
            <a:r>
              <a:rPr sz="1400" b="1">
                <a:solidFill>
                  <a:srgbClr val="5A6572"/>
                </a:solidFill>
                <a:latin typeface="Arial"/>
              </a:rPr>
              <a:t>exhausted</a:t>
            </a:r>
            <a:r>
              <a:rPr sz="1400" b="0">
                <a:solidFill>
                  <a:srgbClr val="5A6572"/>
                </a:solidFill>
                <a:latin typeface="Arial"/>
              </a:rPr>
              <a:t>! — I’ve been cycling for two hours.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31520" y="2697480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868680" y="2761488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😳️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508760" y="2779776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guilty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120640" y="2807208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o‘zini aybdor his qilgan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80960" y="2807208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look </a:t>
            </a:r>
            <a:r>
              <a:rPr sz="1400" b="1">
                <a:solidFill>
                  <a:srgbClr val="5A6572"/>
                </a:solidFill>
                <a:latin typeface="Arial"/>
              </a:rPr>
              <a:t>guilty</a:t>
            </a:r>
            <a:r>
              <a:rPr sz="1400" b="0">
                <a:solidFill>
                  <a:srgbClr val="5A6572"/>
                </a:solidFill>
                <a:latin typeface="Arial"/>
              </a:rPr>
              <a:t>. What have you done with my phone?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31520" y="3721608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68680" y="3785616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😮‍💨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508760" y="3803904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relieved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120640" y="3831336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yengil tortgan, ko‘ngli joyiga tushgan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0" y="3831336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look </a:t>
            </a:r>
            <a:r>
              <a:rPr sz="1400" b="1">
                <a:solidFill>
                  <a:srgbClr val="5A6572"/>
                </a:solidFill>
                <a:latin typeface="Arial"/>
              </a:rPr>
              <a:t>relieved</a:t>
            </a:r>
            <a:r>
              <a:rPr sz="1400" b="0">
                <a:solidFill>
                  <a:srgbClr val="5A6572"/>
                </a:solidFill>
                <a:latin typeface="Arial"/>
              </a:rPr>
              <a:t>! — Yes, I’ve just finished my last exam.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31520" y="4745736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868680" y="4809744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😴️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4828032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sleepy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120640" y="4855464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uyqusi kelgan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680960" y="4855464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look </a:t>
            </a:r>
            <a:r>
              <a:rPr sz="1400" b="1">
                <a:solidFill>
                  <a:srgbClr val="5A6572"/>
                </a:solidFill>
                <a:latin typeface="Arial"/>
              </a:rPr>
              <a:t>sleepy</a:t>
            </a:r>
            <a:r>
              <a:rPr sz="1400" b="0">
                <a:solidFill>
                  <a:srgbClr val="5A6572"/>
                </a:solidFill>
                <a:latin typeface="Arial"/>
              </a:rPr>
              <a:t>. — I’ve been reading all night.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731520" y="5769864"/>
            <a:ext cx="10744200" cy="93268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68680" y="5833872"/>
            <a:ext cx="64008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200" b="0">
                <a:solidFill>
                  <a:srgbClr val="1E2A38"/>
                </a:solidFill>
                <a:latin typeface="Arial"/>
              </a:rPr>
              <a:t>😟️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508760" y="5852160"/>
            <a:ext cx="352044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2100" b="1">
                <a:solidFill>
                  <a:srgbClr val="1E2A38"/>
                </a:solidFill>
                <a:latin typeface="Arial"/>
              </a:rPr>
              <a:t>worried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120640" y="5879592"/>
            <a:ext cx="2468880" cy="7498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0D9488"/>
                </a:solidFill>
                <a:latin typeface="Arial"/>
              </a:rPr>
              <a:t>xavotirdagi, tashvishli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680960" y="5879592"/>
            <a:ext cx="3794760" cy="8046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400" b="0">
                <a:solidFill>
                  <a:srgbClr val="5A6572"/>
                </a:solidFill>
                <a:latin typeface="Arial"/>
              </a:rPr>
              <a:t>You look </a:t>
            </a:r>
            <a:r>
              <a:rPr sz="1400" b="1">
                <a:solidFill>
                  <a:srgbClr val="5A6572"/>
                </a:solidFill>
                <a:latin typeface="Arial"/>
              </a:rPr>
              <a:t>worried</a:t>
            </a:r>
            <a:r>
              <a:rPr sz="1400" b="0">
                <a:solidFill>
                  <a:srgbClr val="5A6572"/>
                </a:solidFill>
                <a:latin typeface="Arial"/>
              </a:rPr>
              <a:t>. — I haven’t heard from my brother all day.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PRONUNCIATION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Say it — don’t just read 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73736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Qiyin so‘zlar: xylophone — x = /z/, guilty — u aytilmaydi, owe = /əʊ/: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91440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xylophone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/ˈzaɪləfəʊn/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7472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361188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practise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/ˈpræktɪs/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7220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630936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sore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/sɔː/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869680" y="233172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9006840" y="242316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exhausted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/ɪɡˈzɔːstɪd/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TextBox 14"/>
          <p:cNvSpPr txBox="1"/>
          <p:nvPr/>
        </p:nvSpPr>
        <p:spPr>
          <a:xfrm>
            <a:off x="91440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guilty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/ˈɡɪlti/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347472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361188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relieved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/rɪˈliːvd/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17220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630936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worried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/ˈwʌrid/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8869680" y="3429000"/>
            <a:ext cx="2514600" cy="86868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9006840" y="3520440"/>
            <a:ext cx="224028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sz="1700" b="1">
                <a:solidFill>
                  <a:srgbClr val="1E2A38"/>
                </a:solidFill>
                <a:latin typeface="Arial"/>
              </a:rPr>
              <a:t>owe</a:t>
            </a:r>
          </a:p>
          <a:p>
            <a:pPr algn="ctr">
              <a:spcAft>
                <a:spcPts val="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/əʊ/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77240" y="4892040"/>
            <a:ext cx="1060704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Weak forms — say it fast: How long have /həv/ you been /bɪn/ waiting?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(1/2)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 ________ Matt last week, when we were at the karate club. (see)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Sarah hasn’t played football ________ she broke her leg.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This is the first time I’ve ________ a model plane. (build)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I’ve been ________ tennis, so I’m quite tired. (play)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148072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303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00200" y="5239512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Luke says he has ________ met anybody who plays the xylophone. (= not ever)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777240" y="598932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960120" y="614476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6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600200" y="608076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We’ve been waiting ________ an hour and our dance teacher still isn’t here!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WHOLE CLASS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Practice — complete the sentence  (2/2)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193852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7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00200" y="1874520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About twenty people have ________ the blog already. (join)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624328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277977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8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00200" y="2715768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My dad has ________ up a new hobby — cooking! (take)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465576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62102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00200" y="3557016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How ________ has Ellie been waiting? — For ages.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306824"/>
            <a:ext cx="10607040" cy="7498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462272"/>
            <a:ext cx="566928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10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00200" y="4398264"/>
            <a:ext cx="9509760" cy="6217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50" b="0">
                <a:solidFill>
                  <a:srgbClr val="1E2A38"/>
                </a:solidFill>
                <a:latin typeface="Arial"/>
              </a:rPr>
              <a:t>We haven’t made a final decision ________. (negative: until now)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 / GROUP WORK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Vocabulary activity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3969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7568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Match the beginnings (1-10) with the endings (a-j).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92607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9125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12724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Read your complete sentences aloud.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7763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24281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7880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Give the Uzbek meaning of the key word in each sentence.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5029199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5294375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5230367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When you finish, swap tables with the other group.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5 MINUTES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Speaking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7451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211226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Pairs: ask three How long have you been …? questions (learning English, living in your town, doing your hobby). Answer with for or since.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77240" y="306323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1051560" y="330098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Solutions p.24 ex.8: A says You look exhausted / hot / worried. B explains with the present perfect continuous: I’ve been running.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4251959"/>
            <a:ext cx="10607040" cy="1051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1051560" y="4489703"/>
            <a:ext cx="10058400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someone who has never … / has already … this week — walk round the class and ask Have you ever …?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Three months with a guitar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691640"/>
            <a:ext cx="10607040" cy="448056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51560" y="1920240"/>
            <a:ext cx="10058400" cy="4023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I’ve been learning the guitar for three months now. My uncle gave me his old guitar in June, and I’ve played it almost every day since then.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So far I’ve learnt eight songs, but I haven’t played in front of anyone yet. My fingers are </a:t>
            </a:r>
            <a:r>
              <a:rPr sz="1600" b="1">
                <a:solidFill>
                  <a:srgbClr val="1E2A38"/>
                </a:solidFill>
                <a:latin typeface="Arial"/>
              </a:rPr>
              <a:t>sore</a:t>
            </a:r>
            <a:r>
              <a:rPr sz="1600" b="0">
                <a:solidFill>
                  <a:srgbClr val="1E2A38"/>
                </a:solidFill>
                <a:latin typeface="Arial"/>
              </a:rPr>
              <a:t> today because I’ve been </a:t>
            </a:r>
            <a:r>
              <a:rPr sz="1600" b="1">
                <a:solidFill>
                  <a:srgbClr val="1E2A38"/>
                </a:solidFill>
                <a:latin typeface="Arial"/>
              </a:rPr>
              <a:t>practising</a:t>
            </a:r>
            <a:r>
              <a:rPr sz="1600" b="0">
                <a:solidFill>
                  <a:srgbClr val="1E2A38"/>
                </a:solidFill>
                <a:latin typeface="Arial"/>
              </a:rPr>
              <a:t> all morning.</a:t>
            </a:r>
          </a:p>
          <a:p>
            <a:pPr algn="l">
              <a:spcAft>
                <a:spcPts val="10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On Friday our school club is having a concert, and it will be the first time I’ve ever </a:t>
            </a:r>
            <a:r>
              <a:rPr sz="1600" b="1">
                <a:solidFill>
                  <a:srgbClr val="1E2A38"/>
                </a:solidFill>
                <a:latin typeface="Arial"/>
              </a:rPr>
              <a:t>taken part in</a:t>
            </a:r>
            <a:r>
              <a:rPr sz="1600" b="0">
                <a:solidFill>
                  <a:srgbClr val="1E2A38"/>
                </a:solidFill>
                <a:latin typeface="Arial"/>
              </a:rPr>
              <a:t> one! My friend Aziz has been playing the drums since he was ten, and he has already </a:t>
            </a:r>
            <a:r>
              <a:rPr sz="1600" b="1">
                <a:solidFill>
                  <a:srgbClr val="1E2A38"/>
                </a:solidFill>
                <a:latin typeface="Arial"/>
              </a:rPr>
              <a:t>won</a:t>
            </a:r>
            <a:r>
              <a:rPr sz="1600" b="0">
                <a:solidFill>
                  <a:srgbClr val="1E2A38"/>
                </a:solidFill>
                <a:latin typeface="Arial"/>
              </a:rPr>
              <a:t> two </a:t>
            </a:r>
            <a:r>
              <a:rPr sz="1600" b="1">
                <a:solidFill>
                  <a:srgbClr val="1E2A38"/>
                </a:solidFill>
                <a:latin typeface="Arial"/>
              </a:rPr>
              <a:t>competitions</a:t>
            </a:r>
            <a:r>
              <a:rPr sz="1600" b="0">
                <a:solidFill>
                  <a:srgbClr val="1E2A38"/>
                </a:solidFill>
                <a:latin typeface="Arial"/>
              </a:rPr>
              <a:t>. I’ve never been so </a:t>
            </a:r>
            <a:r>
              <a:rPr sz="1600" b="1">
                <a:solidFill>
                  <a:srgbClr val="1E2A38"/>
                </a:solidFill>
                <a:latin typeface="Arial"/>
              </a:rPr>
              <a:t>worried</a:t>
            </a:r>
            <a:r>
              <a:rPr sz="1600" b="0">
                <a:solidFill>
                  <a:srgbClr val="1E2A38"/>
                </a:solidFill>
                <a:latin typeface="Arial"/>
              </a:rPr>
              <a:t> — but I’ve been </a:t>
            </a:r>
            <a:r>
              <a:rPr sz="1600" b="1">
                <a:solidFill>
                  <a:srgbClr val="1E2A38"/>
                </a:solidFill>
                <a:latin typeface="Arial"/>
              </a:rPr>
              <a:t>looking forward to</a:t>
            </a:r>
            <a:r>
              <a:rPr sz="1600" b="0">
                <a:solidFill>
                  <a:srgbClr val="1E2A38"/>
                </a:solidFill>
                <a:latin typeface="Arial"/>
              </a:rPr>
              <a:t> Friday for weeks.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7240" y="6309360"/>
            <a:ext cx="1060704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5A6572"/>
                </a:solidFill>
                <a:latin typeface="Arial"/>
              </a:rPr>
              <a:t>Cover the word list. Can you understand the words in bold from the sentence?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TODAY'S WORDS IN CONTEXT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Read and answer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92024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121408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6654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long has the writer been learning the guitar?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1635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017520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296265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are the writer’s fingers sore today?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71246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3913632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385876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Why is ‘gave’ in the past simple, not the present perfect?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0857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960120" y="4809744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645920" y="475488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Find two completed actions with a number (How many?).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0468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960120" y="5705856"/>
            <a:ext cx="411480" cy="384048"/>
          </a:xfrm>
          <a:prstGeom prst="round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645920" y="565099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What hasn’t the writer done yet?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PAIRS · ESDA QOLDIMI?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Memory check — simple or continuous?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1691640"/>
            <a:ext cx="1060704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5A6572"/>
                </a:solidFill>
                <a:latin typeface="Arial"/>
              </a:rPr>
              <a:t>Men gapni boshlayman, siz davom ettiring va nega shu shaklni tanlaganingizni ayting.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2286000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Rounded Rectangle 6"/>
          <p:cNvSpPr/>
          <p:nvPr/>
        </p:nvSpPr>
        <p:spPr>
          <a:xfrm>
            <a:off x="960120" y="2487168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45920" y="2432304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My fingers are sore because I … the guitar all afternoon. (practise)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77240" y="3182112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Rounded Rectangle 9"/>
          <p:cNvSpPr/>
          <p:nvPr/>
        </p:nvSpPr>
        <p:spPr>
          <a:xfrm>
            <a:off x="960120" y="3383280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45920" y="3328416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Our karate club … three competitions so far. (win)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777240" y="4078224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Rounded Rectangle 12"/>
          <p:cNvSpPr/>
          <p:nvPr/>
        </p:nvSpPr>
        <p:spPr>
          <a:xfrm>
            <a:off x="960120" y="4279392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45920" y="4224528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How long … you … for the bus? (wait)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77240" y="4974336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960120" y="5175504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645920" y="5120640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I … my leg last winter when I went snowboarding. (break)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77240" y="5870448"/>
            <a:ext cx="10607040" cy="77724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Rounded Rectangle 18"/>
          <p:cNvSpPr/>
          <p:nvPr/>
        </p:nvSpPr>
        <p:spPr>
          <a:xfrm>
            <a:off x="960120" y="6071616"/>
            <a:ext cx="411480" cy="384048"/>
          </a:xfrm>
          <a:prstGeom prst="round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645920" y="6016752"/>
            <a:ext cx="941832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700" b="0">
                <a:solidFill>
                  <a:srgbClr val="1E2A38"/>
                </a:solidFill>
                <a:latin typeface="Arial"/>
              </a:rPr>
              <a:t>This is the first time I … part in a concert. (take)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UZ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Qiyin joyi — o‘zbekcha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ectangle 5"/>
          <p:cNvSpPr/>
          <p:nvPr/>
        </p:nvSpPr>
        <p:spPr>
          <a:xfrm>
            <a:off x="777240" y="1783080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1560" y="1938528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Present perfect continuous</a:t>
            </a:r>
            <a:r>
              <a:rPr sz="1600" b="0">
                <a:solidFill>
                  <a:srgbClr val="1E2A38"/>
                </a:solidFill>
                <a:latin typeface="Arial"/>
              </a:rPr>
              <a:t> — o‘zbekchada ko‘pincha «-yapman» + </a:t>
            </a:r>
            <a:r>
              <a:rPr sz="1600" b="1">
                <a:solidFill>
                  <a:srgbClr val="1E2A38"/>
                </a:solidFill>
                <a:latin typeface="Arial"/>
              </a:rPr>
              <a:t>…dan beri</a:t>
            </a:r>
            <a:r>
              <a:rPr sz="1600" b="0">
                <a:solidFill>
                  <a:srgbClr val="1E2A38"/>
                </a:solidFill>
                <a:latin typeface="Arial"/>
              </a:rPr>
              <a:t>: </a:t>
            </a:r>
            <a:r>
              <a:rPr sz="1600" b="1">
                <a:solidFill>
                  <a:srgbClr val="1E2A38"/>
                </a:solidFill>
                <a:latin typeface="Arial"/>
              </a:rPr>
              <a:t>I’ve been studying English for six years</a:t>
            </a:r>
            <a:r>
              <a:rPr sz="1600" b="0">
                <a:solidFill>
                  <a:srgbClr val="1E2A38"/>
                </a:solidFill>
                <a:latin typeface="Arial"/>
              </a:rPr>
              <a:t> — «olti yildan beri ingliz tilini o‘rganyapman».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734056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ectangle 8"/>
          <p:cNvSpPr/>
          <p:nvPr/>
        </p:nvSpPr>
        <p:spPr>
          <a:xfrm>
            <a:off x="777240" y="2734056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51560" y="2889504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for</a:t>
            </a:r>
            <a:r>
              <a:rPr sz="1600" b="0">
                <a:solidFill>
                  <a:srgbClr val="1E2A38"/>
                </a:solidFill>
                <a:latin typeface="Arial"/>
              </a:rPr>
              <a:t> — muddat (</a:t>
            </a:r>
            <a:r>
              <a:rPr sz="1600" b="1">
                <a:solidFill>
                  <a:srgbClr val="1E2A38"/>
                </a:solidFill>
                <a:latin typeface="Arial"/>
              </a:rPr>
              <a:t>for an hour, for ages</a:t>
            </a:r>
            <a:r>
              <a:rPr sz="1600" b="0">
                <a:solidFill>
                  <a:srgbClr val="1E2A38"/>
                </a:solidFill>
                <a:latin typeface="Arial"/>
              </a:rPr>
              <a:t>); </a:t>
            </a:r>
            <a:r>
              <a:rPr sz="1600" b="1">
                <a:solidFill>
                  <a:srgbClr val="1E2A38"/>
                </a:solidFill>
                <a:latin typeface="Arial"/>
              </a:rPr>
              <a:t>since</a:t>
            </a:r>
            <a:r>
              <a:rPr sz="1600" b="0">
                <a:solidFill>
                  <a:srgbClr val="1E2A38"/>
                </a:solidFill>
                <a:latin typeface="Arial"/>
              </a:rPr>
              <a:t> — boshlanish nuqtasi (</a:t>
            </a:r>
            <a:r>
              <a:rPr sz="1600" b="1">
                <a:solidFill>
                  <a:srgbClr val="1E2A38"/>
                </a:solidFill>
                <a:latin typeface="Arial"/>
              </a:rPr>
              <a:t>since 7.30, since she broke her leg</a:t>
            </a:r>
            <a:r>
              <a:rPr sz="1600" b="0">
                <a:solidFill>
                  <a:srgbClr val="1E2A38"/>
                </a:solidFill>
                <a:latin typeface="Arial"/>
              </a:rPr>
              <a:t>).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685032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ectangle 11"/>
          <p:cNvSpPr/>
          <p:nvPr/>
        </p:nvSpPr>
        <p:spPr>
          <a:xfrm>
            <a:off x="777240" y="3685032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51560" y="3840480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0">
                <a:solidFill>
                  <a:srgbClr val="1E2A38"/>
                </a:solidFill>
                <a:latin typeface="Arial"/>
              </a:rPr>
              <a:t>Aniq vaqt bor joyda (</a:t>
            </a:r>
            <a:r>
              <a:rPr sz="1600" b="1">
                <a:solidFill>
                  <a:srgbClr val="1E2A38"/>
                </a:solidFill>
                <a:latin typeface="Arial"/>
              </a:rPr>
              <a:t>last week, yesterday, in June</a:t>
            </a:r>
            <a:r>
              <a:rPr sz="1600" b="0">
                <a:solidFill>
                  <a:srgbClr val="1E2A38"/>
                </a:solidFill>
                <a:latin typeface="Arial"/>
              </a:rPr>
              <a:t>) — faqat </a:t>
            </a:r>
            <a:r>
              <a:rPr sz="1600" b="1">
                <a:solidFill>
                  <a:srgbClr val="1E2A38"/>
                </a:solidFill>
                <a:latin typeface="Arial"/>
              </a:rPr>
              <a:t>past simple</a:t>
            </a:r>
            <a:r>
              <a:rPr sz="1600" b="0">
                <a:solidFill>
                  <a:srgbClr val="1E2A38"/>
                </a:solidFill>
                <a:latin typeface="Arial"/>
              </a:rPr>
              <a:t>.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7240" y="4636008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ectangle 14"/>
          <p:cNvSpPr/>
          <p:nvPr/>
        </p:nvSpPr>
        <p:spPr>
          <a:xfrm>
            <a:off x="777240" y="4636008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1051560" y="4791456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Holat fe’llari</a:t>
            </a:r>
            <a:r>
              <a:rPr sz="1600" b="0">
                <a:solidFill>
                  <a:srgbClr val="1E2A38"/>
                </a:solidFill>
                <a:latin typeface="Arial"/>
              </a:rPr>
              <a:t> (know, own, owe, believe) davomli bo‘lmaydi: </a:t>
            </a:r>
            <a:r>
              <a:rPr sz="1600" b="1">
                <a:solidFill>
                  <a:srgbClr val="1E2A38"/>
                </a:solidFill>
                <a:latin typeface="Arial"/>
              </a:rPr>
              <a:t>I’ve known him</a:t>
            </a:r>
            <a:r>
              <a:rPr sz="1600" b="0">
                <a:solidFill>
                  <a:srgbClr val="1E2A38"/>
                </a:solidFill>
                <a:latin typeface="Arial"/>
              </a:rPr>
              <a:t>, ✗ </a:t>
            </a:r>
            <a:r>
              <a:rPr sz="1600" b="0" strike="sngStrike">
                <a:solidFill>
                  <a:srgbClr val="1E2A38"/>
                </a:solidFill>
                <a:latin typeface="Arial"/>
              </a:rPr>
              <a:t>I’ve been knowing</a:t>
            </a:r>
            <a:r>
              <a:rPr sz="1600" b="0">
                <a:solidFill>
                  <a:srgbClr val="1E2A38"/>
                </a:solidFill>
                <a:latin typeface="Arial"/>
              </a:rPr>
              <a:t> emas.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777240" y="5586984"/>
            <a:ext cx="10607040" cy="822960"/>
          </a:xfrm>
          <a:prstGeom prst="roundRect">
            <a:avLst/>
          </a:prstGeom>
          <a:solidFill>
            <a:srgbClr val="EFF7F6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ectangle 17"/>
          <p:cNvSpPr/>
          <p:nvPr/>
        </p:nvSpPr>
        <p:spPr>
          <a:xfrm>
            <a:off x="777240" y="5586984"/>
            <a:ext cx="82296" cy="822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1051560" y="5742432"/>
            <a:ext cx="1014984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00" b="1">
                <a:solidFill>
                  <a:srgbClr val="1E2A38"/>
                </a:solidFill>
                <a:latin typeface="Arial"/>
              </a:rPr>
              <a:t>How many?</a:t>
            </a:r>
            <a:r>
              <a:rPr sz="1600" b="0">
                <a:solidFill>
                  <a:srgbClr val="1E2A38"/>
                </a:solidFill>
                <a:latin typeface="Arial"/>
              </a:rPr>
              <a:t> → simple (</a:t>
            </a:r>
            <a:r>
              <a:rPr sz="1600" b="1">
                <a:solidFill>
                  <a:srgbClr val="1E2A38"/>
                </a:solidFill>
                <a:latin typeface="Arial"/>
              </a:rPr>
              <a:t>has written five books</a:t>
            </a:r>
            <a:r>
              <a:rPr sz="1600" b="0">
                <a:solidFill>
                  <a:srgbClr val="1E2A38"/>
                </a:solidFill>
                <a:latin typeface="Arial"/>
              </a:rPr>
              <a:t>); </a:t>
            </a:r>
            <a:r>
              <a:rPr sz="1600" b="1">
                <a:solidFill>
                  <a:srgbClr val="1E2A38"/>
                </a:solidFill>
                <a:latin typeface="Arial"/>
              </a:rPr>
              <a:t>How long?</a:t>
            </a:r>
            <a:r>
              <a:rPr sz="1600" b="0">
                <a:solidFill>
                  <a:srgbClr val="1E2A38"/>
                </a:solidFill>
                <a:latin typeface="Arial"/>
              </a:rPr>
              <a:t> → ko‘pincha continuous.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HOMEWORK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Uy vazifasi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82880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960120" y="209397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645920" y="204825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Laser B1+ Workbook p. 20, ex. 1–3.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7240" y="288036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960120" y="314553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645920" y="309981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Learn the 30 items with the flashcards: sozlar.com/vocab/cards/?set=grade10-lesson19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777240" y="3931920"/>
            <a:ext cx="10607040" cy="9144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960120" y="4197096"/>
            <a:ext cx="411480" cy="384048"/>
          </a:xfrm>
          <a:prstGeom prst="roundRect">
            <a:avLst/>
          </a:prstGeom>
          <a:solidFill>
            <a:srgbClr val="2F5D8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645920" y="4151376"/>
            <a:ext cx="9418320" cy="6400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650" b="0">
                <a:solidFill>
                  <a:srgbClr val="1E2A38"/>
                </a:solidFill>
                <a:latin typeface="Arial"/>
              </a:rPr>
              <a:t>Write six sentences about your hobbies: two with for, two with since, one with already, one with yet.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7F8FA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46304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40080" y="384048"/>
            <a:ext cx="100584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IMAGE CREDITS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" y="749808"/>
            <a:ext cx="109728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>
                <a:solidFill>
                  <a:srgbClr val="1E2A38"/>
                </a:solidFill>
                <a:latin typeface="Arial"/>
              </a:rPr>
              <a:t>Rasmlar manbasi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77240" y="1783080"/>
            <a:ext cx="10607040" cy="71323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6ECF3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1005840" y="1856232"/>
            <a:ext cx="27432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300" b="1">
                <a:solidFill>
                  <a:srgbClr val="0D9488"/>
                </a:solidFill>
                <a:latin typeface="Arial"/>
              </a:rPr>
              <a:t>cover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" y="2130552"/>
            <a:ext cx="987552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000" b="0">
                <a:solidFill>
                  <a:srgbClr val="5A6572"/>
                </a:solidFill>
                <a:latin typeface="Arial"/>
              </a:rPr>
              <a:t>Martin Möller · CC BY-SA 2.0 de · https://commons.wikimedia.org/wiki/File:GuitareClassique5.png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E2A3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F9731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3300" b="1">
                <a:solidFill>
                  <a:srgbClr val="FFFFFF"/>
                </a:solidFill>
                <a:latin typeface="Arial"/>
              </a:rPr>
              <a:t>Uchta so‘z — ertaga ham esingizda qoladi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566160"/>
            <a:ext cx="10515600" cy="8229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800" b="0">
                <a:solidFill>
                  <a:srgbClr val="B9AFA0"/>
                </a:solidFill>
                <a:latin typeface="Arial"/>
              </a:rPr>
              <a:t>Juftingizga ayting, so‘ng daftaringizga yozib qo‘ying.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493776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600"/>
              </a:spcAft>
            </a:pPr>
            <a:r>
              <a:rPr sz="1500" b="0">
                <a:solidFill>
                  <a:srgbClr val="C9A35C"/>
                </a:solidFill>
                <a:latin typeface="Arial"/>
              </a:rPr>
              <a:t>sozlar.com/vocab/cards/?set=grade10-lesson19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