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55448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C9A35C"/>
                </a:solidFill>
                <a:latin typeface="Arial"/>
              </a:rPr>
              <a:t>GRADE 8  ·  LESSON 18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57400"/>
            <a:ext cx="603504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800" b="1">
                <a:solidFill>
                  <a:srgbClr val="FFFFFF"/>
                </a:solidFill>
                <a:latin typeface="Arial"/>
              </a:rPr>
              <a:t>Wordpower! Verbs and prepositions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60350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Wordpower! Fe’l va predlog</a:t>
            </a:r>
          </a:p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Wordpower!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585216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sozlar.com</a:t>
            </a:r>
          </a:p>
        </p:txBody>
      </p:sp>
      <p:pic>
        <p:nvPicPr>
          <p:cNvPr id="7" name="Picture 6" descr="cov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1371600"/>
            <a:ext cx="4114800" cy="30861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315200" y="4512564"/>
            <a:ext cx="4114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Liz · CC BY 2.0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LESSON AIMS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Bugungi maqsad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57983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93975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Choose the correct preposition in six sentences (ex. 1)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90087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273551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209543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Complete six questions with the right preposition (ex. 2)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4105655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389119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325111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Answer those six questions about themselves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221223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504687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440679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Use at least six of the pairs in a short spoken exchange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The six from the book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🙋️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ask for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(nimanidir) so‘ramoq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was thirsty, so I </a:t>
            </a:r>
            <a:r>
              <a:rPr sz="1400" b="1">
                <a:solidFill>
                  <a:srgbClr val="5A6572"/>
                </a:solidFill>
                <a:latin typeface="Arial"/>
              </a:rPr>
              <a:t>asked for</a:t>
            </a:r>
            <a:r>
              <a:rPr sz="1400" b="0">
                <a:solidFill>
                  <a:srgbClr val="5A6572"/>
                </a:solidFill>
                <a:latin typeface="Arial"/>
              </a:rPr>
              <a:t> a glass of water.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😂️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laugh at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(kimgadir, nimagadir) kulmoq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Everybody </a:t>
            </a:r>
            <a:r>
              <a:rPr sz="1400" b="1">
                <a:solidFill>
                  <a:srgbClr val="5A6572"/>
                </a:solidFill>
                <a:latin typeface="Arial"/>
              </a:rPr>
              <a:t>laughed at</a:t>
            </a:r>
            <a:r>
              <a:rPr sz="1400" b="0">
                <a:solidFill>
                  <a:srgbClr val="5A6572"/>
                </a:solidFill>
                <a:latin typeface="Arial"/>
              </a:rPr>
              <a:t> Sardor’s funny drawing.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🌈️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look at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(nimagadir) qaramoq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Look at</a:t>
            </a:r>
            <a:r>
              <a:rPr sz="1400" b="0">
                <a:solidFill>
                  <a:srgbClr val="5A6572"/>
                </a:solidFill>
                <a:latin typeface="Arial"/>
              </a:rPr>
              <a:t> that beautiful rainbow!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The six from the book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⚽️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talk about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(nimadir) haqida gaplashmoq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 </a:t>
            </a:r>
            <a:r>
              <a:rPr sz="1400" b="1">
                <a:solidFill>
                  <a:srgbClr val="5A6572"/>
                </a:solidFill>
                <a:latin typeface="Arial"/>
              </a:rPr>
              <a:t>talked about</a:t>
            </a:r>
            <a:r>
              <a:rPr sz="1400" b="0">
                <a:solidFill>
                  <a:srgbClr val="5A6572"/>
                </a:solidFill>
                <a:latin typeface="Arial"/>
              </a:rPr>
              <a:t> the football match all evening.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☎️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talk to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(kimdir) bilan gaplashmoq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was </a:t>
            </a:r>
            <a:r>
              <a:rPr sz="1400" b="1">
                <a:solidFill>
                  <a:srgbClr val="5A6572"/>
                </a:solidFill>
                <a:latin typeface="Arial"/>
              </a:rPr>
              <a:t>talking to</a:t>
            </a:r>
            <a:r>
              <a:rPr sz="1400" b="0">
                <a:solidFill>
                  <a:srgbClr val="5A6572"/>
                </a:solidFill>
                <a:latin typeface="Arial"/>
              </a:rPr>
              <a:t> my grandma on the phone when you called.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💭️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think about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(nimadir) haqida o‘ylamoq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I’m </a:t>
            </a:r>
            <a:r>
              <a:rPr sz="1400" b="1">
                <a:solidFill>
                  <a:srgbClr val="5A6572"/>
                </a:solidFill>
                <a:latin typeface="Arial"/>
              </a:rPr>
              <a:t>thinking about</a:t>
            </a:r>
            <a:r>
              <a:rPr sz="1400" b="0">
                <a:solidFill>
                  <a:srgbClr val="5A6572"/>
                </a:solidFill>
                <a:latin typeface="Arial"/>
              </a:rPr>
              <a:t> my summer holiday.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Looking, listening and asking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🎧️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listen 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(nimanidir) tinglamoq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Malika was </a:t>
            </a:r>
            <a:r>
              <a:rPr sz="1400" b="1">
                <a:solidFill>
                  <a:srgbClr val="5A6572"/>
                </a:solidFill>
                <a:latin typeface="Arial"/>
              </a:rPr>
              <a:t>listening to</a:t>
            </a:r>
            <a:r>
              <a:rPr sz="1400" b="0">
                <a:solidFill>
                  <a:srgbClr val="5A6572"/>
                </a:solidFill>
                <a:latin typeface="Arial"/>
              </a:rPr>
              <a:t> music when the lights went out.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🔑️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look for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(nimanidir) qidirmoq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I’m </a:t>
            </a:r>
            <a:r>
              <a:rPr sz="1400" b="1">
                <a:solidFill>
                  <a:srgbClr val="5A6572"/>
                </a:solidFill>
                <a:latin typeface="Arial"/>
              </a:rPr>
              <a:t>looking for</a:t>
            </a:r>
            <a:r>
              <a:rPr sz="1400" b="0">
                <a:solidFill>
                  <a:srgbClr val="5A6572"/>
                </a:solidFill>
                <a:latin typeface="Arial"/>
              </a:rPr>
              <a:t> my keys. Have you seen them?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🔦️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search for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(nimanidir) izlamoq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police </a:t>
            </a:r>
            <a:r>
              <a:rPr sz="1400" b="1">
                <a:solidFill>
                  <a:srgbClr val="5A6572"/>
                </a:solidFill>
                <a:latin typeface="Arial"/>
              </a:rPr>
              <a:t>searched for</a:t>
            </a:r>
            <a:r>
              <a:rPr sz="1400" b="0">
                <a:solidFill>
                  <a:srgbClr val="5A6572"/>
                </a:solidFill>
                <a:latin typeface="Arial"/>
              </a:rPr>
              <a:t> the lost boy all night.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🚌️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wait for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(kimnidir, nimanidir) kutmoq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 </a:t>
            </a:r>
            <a:r>
              <a:rPr sz="1400" b="1">
                <a:solidFill>
                  <a:srgbClr val="5A6572"/>
                </a:solidFill>
                <a:latin typeface="Arial"/>
              </a:rPr>
              <a:t>waited for</a:t>
            </a:r>
            <a:r>
              <a:rPr sz="1400" b="0">
                <a:solidFill>
                  <a:srgbClr val="5A6572"/>
                </a:solidFill>
                <a:latin typeface="Arial"/>
              </a:rPr>
              <a:t> the bus for twenty minutes.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Looking, listening and asking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📢️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shout at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(kimgadir) baqirmoq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Please don’t </a:t>
            </a:r>
            <a:r>
              <a:rPr sz="1400" b="1">
                <a:solidFill>
                  <a:srgbClr val="5A6572"/>
                </a:solidFill>
                <a:latin typeface="Arial"/>
              </a:rPr>
              <a:t>shout at</a:t>
            </a:r>
            <a:r>
              <a:rPr sz="1400" b="0">
                <a:solidFill>
                  <a:srgbClr val="5A6572"/>
                </a:solidFill>
                <a:latin typeface="Arial"/>
              </a:rPr>
              <a:t> your little brother.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😊️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smile at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(kimgadir) jilmaymoq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new girl </a:t>
            </a:r>
            <a:r>
              <a:rPr sz="1400" b="1">
                <a:solidFill>
                  <a:srgbClr val="5A6572"/>
                </a:solidFill>
                <a:latin typeface="Arial"/>
              </a:rPr>
              <a:t>smiled at</a:t>
            </a:r>
            <a:r>
              <a:rPr sz="1400" b="0">
                <a:solidFill>
                  <a:srgbClr val="5A6572"/>
                </a:solidFill>
                <a:latin typeface="Arial"/>
              </a:rPr>
              <a:t> me on the first day.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👉️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point at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(nimagadir) barmoq bilan ko‘rsatmoq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boy </a:t>
            </a:r>
            <a:r>
              <a:rPr sz="1400" b="1">
                <a:solidFill>
                  <a:srgbClr val="5A6572"/>
                </a:solidFill>
                <a:latin typeface="Arial"/>
              </a:rPr>
              <a:t>pointed at</a:t>
            </a:r>
            <a:r>
              <a:rPr sz="1400" b="0">
                <a:solidFill>
                  <a:srgbClr val="5A6572"/>
                </a:solidFill>
                <a:latin typeface="Arial"/>
              </a:rPr>
              <a:t> the plane in the sky.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❓️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ask about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(nimadir) haqida so‘ramoq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Grandpa always </a:t>
            </a:r>
            <a:r>
              <a:rPr sz="1400" b="1">
                <a:solidFill>
                  <a:srgbClr val="5A6572"/>
                </a:solidFill>
                <a:latin typeface="Arial"/>
              </a:rPr>
              <a:t>asks about</a:t>
            </a:r>
            <a:r>
              <a:rPr sz="1400" b="0">
                <a:solidFill>
                  <a:srgbClr val="5A6572"/>
                </a:solidFill>
                <a:latin typeface="Arial"/>
              </a:rPr>
              <a:t> my marks at school.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Feelings and opinions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😟️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worry about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(nimadan) xavotirlanmoq, tashvishlanmoq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Don’t </a:t>
            </a:r>
            <a:r>
              <a:rPr sz="1400" b="1">
                <a:solidFill>
                  <a:srgbClr val="5A6572"/>
                </a:solidFill>
                <a:latin typeface="Arial"/>
              </a:rPr>
              <a:t>worry about</a:t>
            </a:r>
            <a:r>
              <a:rPr sz="1400" b="0">
                <a:solidFill>
                  <a:srgbClr val="5A6572"/>
                </a:solidFill>
                <a:latin typeface="Arial"/>
              </a:rPr>
              <a:t> the test — you’re ready.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🐾️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care about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(kim, nima) uchun qayg‘urmoq, befarq bo‘lmaslik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She really </a:t>
            </a:r>
            <a:r>
              <a:rPr sz="1400" b="1">
                <a:solidFill>
                  <a:srgbClr val="5A6572"/>
                </a:solidFill>
                <a:latin typeface="Arial"/>
              </a:rPr>
              <a:t>cares about</a:t>
            </a:r>
            <a:r>
              <a:rPr sz="1400" b="0">
                <a:solidFill>
                  <a:srgbClr val="5A6572"/>
                </a:solidFill>
                <a:latin typeface="Arial"/>
              </a:rPr>
              <a:t> animals.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🌙️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dream about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(nimanidir) orzu qilmoq; tushida ko‘rmoq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Jasur </a:t>
            </a:r>
            <a:r>
              <a:rPr sz="1400" b="1">
                <a:solidFill>
                  <a:srgbClr val="5A6572"/>
                </a:solidFill>
                <a:latin typeface="Arial"/>
              </a:rPr>
              <a:t>dreams about</a:t>
            </a:r>
            <a:r>
              <a:rPr sz="1400" b="0">
                <a:solidFill>
                  <a:srgbClr val="5A6572"/>
                </a:solidFill>
                <a:latin typeface="Arial"/>
              </a:rPr>
              <a:t> playing for a big football team.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🤝️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agree with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(kimningdir) fikriga qo‘shilmoq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</a:t>
            </a:r>
            <a:r>
              <a:rPr sz="1400" b="1">
                <a:solidFill>
                  <a:srgbClr val="5A6572"/>
                </a:solidFill>
                <a:latin typeface="Arial"/>
              </a:rPr>
              <a:t>agree with</a:t>
            </a:r>
            <a:r>
              <a:rPr sz="1400" b="0">
                <a:solidFill>
                  <a:srgbClr val="5A6572"/>
                </a:solidFill>
                <a:latin typeface="Arial"/>
              </a:rPr>
              <a:t> you — the film was great.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Feelings and opinions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🗯️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argue with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(kimdir) bilan bahslashmoq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brother often </a:t>
            </a:r>
            <a:r>
              <a:rPr sz="1400" b="1">
                <a:solidFill>
                  <a:srgbClr val="5A6572"/>
                </a:solidFill>
                <a:latin typeface="Arial"/>
              </a:rPr>
              <a:t>argues with</a:t>
            </a:r>
            <a:r>
              <a:rPr sz="1400" b="0">
                <a:solidFill>
                  <a:srgbClr val="5A6572"/>
                </a:solidFill>
                <a:latin typeface="Arial"/>
              </a:rPr>
              <a:t> me about the TV.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👂️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hear about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(nimadir) haqida eshitmoq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Did you </a:t>
            </a:r>
            <a:r>
              <a:rPr sz="1400" b="1">
                <a:solidFill>
                  <a:srgbClr val="5A6572"/>
                </a:solidFill>
                <a:latin typeface="Arial"/>
              </a:rPr>
              <a:t>hear about</a:t>
            </a:r>
            <a:r>
              <a:rPr sz="1400" b="0">
                <a:solidFill>
                  <a:srgbClr val="5A6572"/>
                </a:solidFill>
                <a:latin typeface="Arial"/>
              </a:rPr>
              <a:t> the new park in our town?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🎒️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look forward to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(nimanidir) intiqlik bilan kutmoq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I’m </a:t>
            </a:r>
            <a:r>
              <a:rPr sz="1400" b="1">
                <a:solidFill>
                  <a:srgbClr val="5A6572"/>
                </a:solidFill>
                <a:latin typeface="Arial"/>
              </a:rPr>
              <a:t>looking forward to</a:t>
            </a:r>
            <a:r>
              <a:rPr sz="1400" b="0">
                <a:solidFill>
                  <a:srgbClr val="5A6572"/>
                </a:solidFill>
                <a:latin typeface="Arial"/>
              </a:rPr>
              <a:t> the school trip to Bukhara.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⛅️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depend on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(nimagadir) bog‘liq bo‘lmoq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Our picnic </a:t>
            </a:r>
            <a:r>
              <a:rPr sz="1400" b="1">
                <a:solidFill>
                  <a:srgbClr val="5A6572"/>
                </a:solidFill>
                <a:latin typeface="Arial"/>
              </a:rPr>
              <a:t>depends on</a:t>
            </a:r>
            <a:r>
              <a:rPr sz="1400" b="0">
                <a:solidFill>
                  <a:srgbClr val="5A6572"/>
                </a:solidFill>
                <a:latin typeface="Arial"/>
              </a:rPr>
              <a:t> the weather.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D. Money, thanks and things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🎟️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pay for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(nimadir) uchun pul to‘lamoq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Dad </a:t>
            </a:r>
            <a:r>
              <a:rPr sz="1400" b="1">
                <a:solidFill>
                  <a:srgbClr val="5A6572"/>
                </a:solidFill>
                <a:latin typeface="Arial"/>
              </a:rPr>
              <a:t>paid for</a:t>
            </a:r>
            <a:r>
              <a:rPr sz="1400" b="0">
                <a:solidFill>
                  <a:srgbClr val="5A6572"/>
                </a:solidFill>
                <a:latin typeface="Arial"/>
              </a:rPr>
              <a:t> the cinema tickets.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🙏️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thank someone for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(nimadir) uchun rahmat aytmoq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want to </a:t>
            </a:r>
            <a:r>
              <a:rPr sz="1400" b="1">
                <a:solidFill>
                  <a:srgbClr val="5A6572"/>
                </a:solidFill>
                <a:latin typeface="Arial"/>
              </a:rPr>
              <a:t>thank you for</a:t>
            </a:r>
            <a:r>
              <a:rPr sz="1400" b="0">
                <a:solidFill>
                  <a:srgbClr val="5A6572"/>
                </a:solidFill>
                <a:latin typeface="Arial"/>
              </a:rPr>
              <a:t> your help.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🙇️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apologise for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(nimadir) uchun uzr so‘ramoq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Bekzod </a:t>
            </a:r>
            <a:r>
              <a:rPr sz="1400" b="1">
                <a:solidFill>
                  <a:srgbClr val="5A6572"/>
                </a:solidFill>
                <a:latin typeface="Arial"/>
              </a:rPr>
              <a:t>apologised for</a:t>
            </a:r>
            <a:r>
              <a:rPr sz="1400" b="0">
                <a:solidFill>
                  <a:srgbClr val="5A6572"/>
                </a:solidFill>
                <a:latin typeface="Arial"/>
              </a:rPr>
              <a:t> breaking the window.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👜️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belong to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(kimgadir) tegishli bo‘lmoq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This blue bag </a:t>
            </a:r>
            <a:r>
              <a:rPr sz="1400" b="1">
                <a:solidFill>
                  <a:srgbClr val="5A6572"/>
                </a:solidFill>
                <a:latin typeface="Arial"/>
              </a:rPr>
              <a:t>belongs to</a:t>
            </a:r>
            <a:r>
              <a:rPr sz="1400" b="0">
                <a:solidFill>
                  <a:srgbClr val="5A6572"/>
                </a:solidFill>
                <a:latin typeface="Arial"/>
              </a:rPr>
              <a:t> Sevara.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769864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83387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✉️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5852160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write to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879592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(kimgadir) xat yozmoq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879592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</a:t>
            </a:r>
            <a:r>
              <a:rPr sz="1400" b="1">
                <a:solidFill>
                  <a:srgbClr val="5A6572"/>
                </a:solidFill>
                <a:latin typeface="Arial"/>
              </a:rPr>
              <a:t>write to</a:t>
            </a:r>
            <a:r>
              <a:rPr sz="1400" b="0">
                <a:solidFill>
                  <a:srgbClr val="5A6572"/>
                </a:solidFill>
                <a:latin typeface="Arial"/>
              </a:rPr>
              <a:t> my cousin in Tashkent every month.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 morning of prepositions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This morning I </a:t>
            </a:r>
            <a:r>
              <a:rPr sz="1600" b="1">
                <a:solidFill>
                  <a:srgbClr val="1E2A38"/>
                </a:solidFill>
                <a:latin typeface="Arial"/>
              </a:rPr>
              <a:t>asked</a:t>
            </a:r>
            <a:r>
              <a:rPr sz="1600" b="0">
                <a:solidFill>
                  <a:srgbClr val="1E2A38"/>
                </a:solidFill>
                <a:latin typeface="Arial"/>
              </a:rPr>
              <a:t> my mum </a:t>
            </a:r>
            <a:r>
              <a:rPr sz="1600" b="1">
                <a:solidFill>
                  <a:srgbClr val="1E2A38"/>
                </a:solidFill>
                <a:latin typeface="Arial"/>
              </a:rPr>
              <a:t>for</a:t>
            </a:r>
            <a:r>
              <a:rPr sz="1600" b="0">
                <a:solidFill>
                  <a:srgbClr val="1E2A38"/>
                </a:solidFill>
                <a:latin typeface="Arial"/>
              </a:rPr>
              <a:t> some money for the school trip. While I was </a:t>
            </a:r>
            <a:r>
              <a:rPr sz="1600" b="1">
                <a:solidFill>
                  <a:srgbClr val="1E2A38"/>
                </a:solidFill>
                <a:latin typeface="Arial"/>
              </a:rPr>
              <a:t>waiting for</a:t>
            </a:r>
            <a:r>
              <a:rPr sz="1600" b="0">
                <a:solidFill>
                  <a:srgbClr val="1E2A38"/>
                </a:solidFill>
                <a:latin typeface="Arial"/>
              </a:rPr>
              <a:t> the bus, I </a:t>
            </a:r>
            <a:r>
              <a:rPr sz="1600" b="1">
                <a:solidFill>
                  <a:srgbClr val="1E2A38"/>
                </a:solidFill>
                <a:latin typeface="Arial"/>
              </a:rPr>
              <a:t>looked at</a:t>
            </a:r>
            <a:r>
              <a:rPr sz="1600" b="0">
                <a:solidFill>
                  <a:srgbClr val="1E2A38"/>
                </a:solidFill>
                <a:latin typeface="Arial"/>
              </a:rPr>
              <a:t> the timetable and then </a:t>
            </a:r>
            <a:r>
              <a:rPr sz="1600" b="1">
                <a:solidFill>
                  <a:srgbClr val="1E2A38"/>
                </a:solidFill>
                <a:latin typeface="Arial"/>
              </a:rPr>
              <a:t>looked for</a:t>
            </a:r>
            <a:r>
              <a:rPr sz="1600" b="0">
                <a:solidFill>
                  <a:srgbClr val="1E2A38"/>
                </a:solidFill>
                <a:latin typeface="Arial"/>
              </a:rPr>
              <a:t> my ticket. It wasn't there!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On the bus I </a:t>
            </a:r>
            <a:r>
              <a:rPr sz="1600" b="1">
                <a:solidFill>
                  <a:srgbClr val="1E2A38"/>
                </a:solidFill>
                <a:latin typeface="Arial"/>
              </a:rPr>
              <a:t>talked to</a:t>
            </a:r>
            <a:r>
              <a:rPr sz="1600" b="0">
                <a:solidFill>
                  <a:srgbClr val="1E2A38"/>
                </a:solidFill>
                <a:latin typeface="Arial"/>
              </a:rPr>
              <a:t> Simon. We </a:t>
            </a:r>
            <a:r>
              <a:rPr sz="1600" b="1">
                <a:solidFill>
                  <a:srgbClr val="1E2A38"/>
                </a:solidFill>
                <a:latin typeface="Arial"/>
              </a:rPr>
              <a:t>talked about</a:t>
            </a:r>
            <a:r>
              <a:rPr sz="1600" b="0">
                <a:solidFill>
                  <a:srgbClr val="1E2A38"/>
                </a:solidFill>
                <a:latin typeface="Arial"/>
              </a:rPr>
              <a:t> the maths test, and he </a:t>
            </a:r>
            <a:r>
              <a:rPr sz="1600" b="1">
                <a:solidFill>
                  <a:srgbClr val="1E2A38"/>
                </a:solidFill>
                <a:latin typeface="Arial"/>
              </a:rPr>
              <a:t>laughed at</a:t>
            </a:r>
            <a:r>
              <a:rPr sz="1600" b="0">
                <a:solidFill>
                  <a:srgbClr val="1E2A38"/>
                </a:solidFill>
                <a:latin typeface="Arial"/>
              </a:rPr>
              <a:t> my face when I said I hadn't studied. I didn't </a:t>
            </a:r>
            <a:r>
              <a:rPr sz="1600" b="1">
                <a:solidFill>
                  <a:srgbClr val="1E2A38"/>
                </a:solidFill>
                <a:latin typeface="Arial"/>
              </a:rPr>
              <a:t>shout at</a:t>
            </a:r>
            <a:r>
              <a:rPr sz="1600" b="0">
                <a:solidFill>
                  <a:srgbClr val="1E2A38"/>
                </a:solidFill>
                <a:latin typeface="Arial"/>
              </a:rPr>
              <a:t> him — he's my friend.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All morning I was </a:t>
            </a:r>
            <a:r>
              <a:rPr sz="1600" b="1">
                <a:solidFill>
                  <a:srgbClr val="1E2A38"/>
                </a:solidFill>
                <a:latin typeface="Arial"/>
              </a:rPr>
              <a:t>thinking about</a:t>
            </a:r>
            <a:r>
              <a:rPr sz="1600" b="0">
                <a:solidFill>
                  <a:srgbClr val="1E2A38"/>
                </a:solidFill>
                <a:latin typeface="Arial"/>
              </a:rPr>
              <a:t> that lost ticket. My sister says I </a:t>
            </a:r>
            <a:r>
              <a:rPr sz="1600" b="1">
                <a:solidFill>
                  <a:srgbClr val="1E2A38"/>
                </a:solidFill>
                <a:latin typeface="Arial"/>
              </a:rPr>
              <a:t>worry about</a:t>
            </a:r>
            <a:r>
              <a:rPr sz="1600" b="0">
                <a:solidFill>
                  <a:srgbClr val="1E2A38"/>
                </a:solidFill>
                <a:latin typeface="Arial"/>
              </a:rPr>
              <a:t> everything, and I </a:t>
            </a:r>
            <a:r>
              <a:rPr sz="1600" b="1">
                <a:solidFill>
                  <a:srgbClr val="1E2A38"/>
                </a:solidFill>
                <a:latin typeface="Arial"/>
              </a:rPr>
              <a:t>agree with</a:t>
            </a:r>
            <a:r>
              <a:rPr sz="1600" b="0">
                <a:solidFill>
                  <a:srgbClr val="1E2A38"/>
                </a:solidFill>
                <a:latin typeface="Arial"/>
              </a:rPr>
              <a:t> her. But I found it at lunchtime, so I </a:t>
            </a:r>
            <a:r>
              <a:rPr sz="1600" b="1">
                <a:solidFill>
                  <a:srgbClr val="1E2A38"/>
                </a:solidFill>
                <a:latin typeface="Arial"/>
              </a:rPr>
              <a:t>thanked</a:t>
            </a:r>
            <a:r>
              <a:rPr sz="1600" b="0">
                <a:solidFill>
                  <a:srgbClr val="1E2A38"/>
                </a:solidFill>
                <a:latin typeface="Arial"/>
              </a:rPr>
              <a:t> the driver </a:t>
            </a:r>
            <a:r>
              <a:rPr sz="1600" b="1">
                <a:solidFill>
                  <a:srgbClr val="1E2A38"/>
                </a:solidFill>
                <a:latin typeface="Arial"/>
              </a:rPr>
              <a:t>for</a:t>
            </a:r>
            <a:r>
              <a:rPr sz="1600" b="0">
                <a:solidFill>
                  <a:srgbClr val="1E2A38"/>
                </a:solidFill>
                <a:latin typeface="Arial"/>
              </a:rPr>
              <a:t> keeping it.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Read and answer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92024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2140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665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What did the writer ask their mum for?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1635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296265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What were the two boys talking about on the bus?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71246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91363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385876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Why did Simon laugh at the writer?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08576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80974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475488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Who did the writer thank, and what for?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 · ESDA QOLDIMI?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Memory check — qaysi predlog?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Men fe’lni aytaman, siz predlogini ayting.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28600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48716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45920" y="243230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laugh → 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318211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38328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45920" y="332841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talk (odam) → ?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407822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427939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45920" y="422452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ask (pul) → 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974336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517550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45920" y="51206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think → 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5870448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960120" y="6071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45920" y="601675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wait → ?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FOCUS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Fe’l va predlog — birga yodlanadi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97280" y="2103120"/>
            <a:ext cx="1005840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ask FOR</a:t>
            </a:r>
            <a:r>
              <a:rPr sz="1800" b="0">
                <a:solidFill>
                  <a:srgbClr val="1E2A38"/>
                </a:solidFill>
                <a:latin typeface="Arial"/>
              </a:rPr>
              <a:t> narsa, lekin </a:t>
            </a:r>
            <a:r>
              <a:rPr sz="1800" b="1">
                <a:solidFill>
                  <a:srgbClr val="1E2A38"/>
                </a:solidFill>
                <a:latin typeface="Arial"/>
              </a:rPr>
              <a:t>ask ABOUT</a:t>
            </a:r>
            <a:r>
              <a:rPr sz="1800" b="0">
                <a:solidFill>
                  <a:srgbClr val="1E2A38"/>
                </a:solidFill>
                <a:latin typeface="Arial"/>
              </a:rPr>
              <a:t> mavzu: </a:t>
            </a:r>
            <a:r>
              <a:rPr sz="1800" b="1">
                <a:solidFill>
                  <a:srgbClr val="1E2A38"/>
                </a:solidFill>
                <a:latin typeface="Arial"/>
              </a:rPr>
              <a:t>ask for money · ask about the homework</a:t>
            </a:r>
            <a:r>
              <a:rPr sz="1800" b="0">
                <a:solidFill>
                  <a:srgbClr val="1E2A38"/>
                </a:solidFill>
                <a:latin typeface="Arial"/>
              </a:rPr>
              <a:t>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talk TO</a:t>
            </a:r>
            <a:r>
              <a:rPr sz="1800" b="0">
                <a:solidFill>
                  <a:srgbClr val="1E2A38"/>
                </a:solidFill>
                <a:latin typeface="Arial"/>
              </a:rPr>
              <a:t> odam, </a:t>
            </a:r>
            <a:r>
              <a:rPr sz="1800" b="1">
                <a:solidFill>
                  <a:srgbClr val="1E2A38"/>
                </a:solidFill>
                <a:latin typeface="Arial"/>
              </a:rPr>
              <a:t>talk ABOUT</a:t>
            </a:r>
            <a:r>
              <a:rPr sz="1800" b="0">
                <a:solidFill>
                  <a:srgbClr val="1E2A38"/>
                </a:solidFill>
                <a:latin typeface="Arial"/>
              </a:rPr>
              <a:t> mavzu: </a:t>
            </a:r>
            <a:r>
              <a:rPr sz="1800" b="1">
                <a:solidFill>
                  <a:srgbClr val="1E2A38"/>
                </a:solidFill>
                <a:latin typeface="Arial"/>
              </a:rPr>
              <a:t>talk to Simon about the test</a:t>
            </a:r>
            <a:r>
              <a:rPr sz="1800" b="0">
                <a:solidFill>
                  <a:srgbClr val="1E2A38"/>
                </a:solidFill>
                <a:latin typeface="Arial"/>
              </a:rPr>
              <a:t>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laugh AT</a:t>
            </a:r>
            <a:r>
              <a:rPr sz="1800" b="0">
                <a:solidFill>
                  <a:srgbClr val="1E2A38"/>
                </a:solidFill>
                <a:latin typeface="Arial"/>
              </a:rPr>
              <a:t>, </a:t>
            </a:r>
            <a:r>
              <a:rPr sz="1800" b="1">
                <a:solidFill>
                  <a:srgbClr val="1E2A38"/>
                </a:solidFill>
                <a:latin typeface="Arial"/>
              </a:rPr>
              <a:t>look AT</a:t>
            </a:r>
            <a:r>
              <a:rPr sz="1800" b="0">
                <a:solidFill>
                  <a:srgbClr val="1E2A38"/>
                </a:solidFill>
                <a:latin typeface="Arial"/>
              </a:rPr>
              <a:t>, </a:t>
            </a:r>
            <a:r>
              <a:rPr sz="1800" b="1">
                <a:solidFill>
                  <a:srgbClr val="1E2A38"/>
                </a:solidFill>
                <a:latin typeface="Arial"/>
              </a:rPr>
              <a:t>shout AT</a:t>
            </a:r>
            <a:r>
              <a:rPr sz="1800" b="0">
                <a:solidFill>
                  <a:srgbClr val="1E2A38"/>
                </a:solidFill>
                <a:latin typeface="Arial"/>
              </a:rPr>
              <a:t>, </a:t>
            </a:r>
            <a:r>
              <a:rPr sz="1800" b="1">
                <a:solidFill>
                  <a:srgbClr val="1E2A38"/>
                </a:solidFill>
                <a:latin typeface="Arial"/>
              </a:rPr>
              <a:t>smile AT</a:t>
            </a:r>
            <a:r>
              <a:rPr sz="1800" b="0">
                <a:solidFill>
                  <a:srgbClr val="1E2A38"/>
                </a:solidFill>
                <a:latin typeface="Arial"/>
              </a:rPr>
              <a:t> — nishonga qaratilgan.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think ABOUT</a:t>
            </a:r>
            <a:r>
              <a:rPr sz="1800" b="0">
                <a:solidFill>
                  <a:srgbClr val="1E2A38"/>
                </a:solidFill>
                <a:latin typeface="Arial"/>
              </a:rPr>
              <a:t> — o‘ylamoq; </a:t>
            </a:r>
            <a:r>
              <a:rPr sz="1800" b="1">
                <a:solidFill>
                  <a:srgbClr val="1E2A38"/>
                </a:solidFill>
                <a:latin typeface="Arial"/>
              </a:rPr>
              <a:t>think OF</a:t>
            </a:r>
            <a:r>
              <a:rPr sz="1800" b="0">
                <a:solidFill>
                  <a:srgbClr val="1E2A38"/>
                </a:solidFill>
                <a:latin typeface="Arial"/>
              </a:rPr>
              <a:t> — esga tushirmoq yoki fikr aytmoq.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0">
                <a:solidFill>
                  <a:srgbClr val="1E2A38"/>
                </a:solidFill>
                <a:latin typeface="Arial"/>
              </a:rPr>
              <a:t>O‘zbekchada predlog yo‘q — shuning uchun fe’l va predlog BIR BUTUN yodlanadi.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BOOK TASK · 14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Book tasks — Laser A2, p. 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Wordpower! — fe’l va predlog.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10312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24942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91640" y="221284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ex.1</a:t>
            </a:r>
            <a:r>
              <a:rPr sz="1600" b="0">
                <a:solidFill>
                  <a:srgbClr val="1E2A38"/>
                </a:solidFill>
                <a:latin typeface="Arial"/>
              </a:rPr>
              <a:t> — oltita gapda to‘g‘ri predlogni tanlang.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871216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29809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ex.2</a:t>
            </a:r>
            <a:r>
              <a:rPr sz="1600" b="0">
                <a:solidFill>
                  <a:srgbClr val="1E2A38"/>
                </a:solidFill>
                <a:latin typeface="Arial"/>
              </a:rPr>
              <a:t> — savollarni to‘ldiring va O‘ZINGIZ haqingizda javob yozing.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639312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3785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91640" y="37490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Juftlikda</a:t>
            </a:r>
            <a:r>
              <a:rPr sz="1600" b="0">
                <a:solidFill>
                  <a:srgbClr val="1E2A38"/>
                </a:solidFill>
                <a:latin typeface="Arial"/>
              </a:rPr>
              <a:t> — savollarni bir-biringizga bering.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407408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455371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91640" y="451713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Workbook p. 20</a:t>
            </a:r>
            <a:r>
              <a:rPr sz="1600" b="0">
                <a:solidFill>
                  <a:srgbClr val="1E2A38"/>
                </a:solidFill>
                <a:latin typeface="Arial"/>
              </a:rPr>
              <a:t> ex. 1–2 (uyga).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PRONUNCIATION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Say it — don’t just read 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73736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Predlog nutqda KUCHSIZ talaffuz qilinadi: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914400" y="245973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laugh at — gh = /f/, at kuchsiz: /ˈlɑːf ət/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7472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3611880" y="245973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talk to — l jim, to kuchsiz: /ˈtɔːk tə/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309360" y="245973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listen to — t jim: /ˈlɪsn tə/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86968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9006840" y="245973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ask for — for kuchsiz: /ˈɑːsk fə/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914400" y="355701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search for — /ˈsɜːtʃ fə/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47472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3611880" y="355701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worry about — o = «a»: /ˈwʌri əˈbaʊt/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7220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309360" y="355701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apologise for — urg‘u 2-bo‘g‘inda: /əˈpɒlədʒaɪz fə/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86968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9006840" y="355701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look forward to — /lʊk ˈfɔːwəd tə/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 asked my mum ________ some money.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We all laughed ________ the joke.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She looked ________ the book for a long time.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Let's talk ________ the party!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148072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303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00200" y="5239512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Did you talk ________ Simon this morning?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98932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614476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00200" y="608076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 often think ________ him.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We waited ________ the bus for twenty minutes.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This notebook belongs ________ Sophie.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 / GROUP WORK · OPTIONAL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Vocabulary activity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3969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7568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Match the beginnings (1-10) with the endings (a-j).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2607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9125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12724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Read your complete sentences aloud.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7763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2428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7880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Give the Uzbek meaning of the key word in each sentence.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02919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29437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23036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When you finish, swap tables with the other group.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Speaking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211226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Ex.2 dagi oltita savolni juftingizga bering va javobini yozing.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306323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1051560" y="330098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«Guess the preposition» — biri fe’lni aytadi, ikkinchisi predlogini.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425195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1051560" y="448970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Uchta gap tuzing: birida ask for, birida talk to, birida think about.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UZ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Qiyin joyi — o‘zbekcha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777240" y="1783080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51560" y="1938528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Ingliz tilida fe’l va predlog BIR BUTUN: </a:t>
            </a:r>
            <a:r>
              <a:rPr sz="1600" b="1">
                <a:solidFill>
                  <a:srgbClr val="1E2A38"/>
                </a:solidFill>
                <a:latin typeface="Arial"/>
              </a:rPr>
              <a:t>laugh at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«kulmoq» degani emas, «(nimagadir) kulmoq».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734056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ectangle 8"/>
          <p:cNvSpPr/>
          <p:nvPr/>
        </p:nvSpPr>
        <p:spPr>
          <a:xfrm>
            <a:off x="777240" y="2734056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2889504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ask for</a:t>
            </a:r>
            <a:r>
              <a:rPr sz="1600" b="0">
                <a:solidFill>
                  <a:srgbClr val="1E2A38"/>
                </a:solidFill>
                <a:latin typeface="Arial"/>
              </a:rPr>
              <a:t> = narsa so‘ramoq; </a:t>
            </a:r>
            <a:r>
              <a:rPr sz="1600" b="1">
                <a:solidFill>
                  <a:srgbClr val="1E2A38"/>
                </a:solidFill>
                <a:latin typeface="Arial"/>
              </a:rPr>
              <a:t>ask about</a:t>
            </a:r>
            <a:r>
              <a:rPr sz="1600" b="0">
                <a:solidFill>
                  <a:srgbClr val="1E2A38"/>
                </a:solidFill>
                <a:latin typeface="Arial"/>
              </a:rPr>
              <a:t> = ma’lumot so‘ramoq.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685032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ectangle 11"/>
          <p:cNvSpPr/>
          <p:nvPr/>
        </p:nvSpPr>
        <p:spPr>
          <a:xfrm>
            <a:off x="777240" y="3685032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51560" y="3840480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talk to</a:t>
            </a:r>
            <a:r>
              <a:rPr sz="1600" b="0">
                <a:solidFill>
                  <a:srgbClr val="1E2A38"/>
                </a:solidFill>
                <a:latin typeface="Arial"/>
              </a:rPr>
              <a:t> = odam bilan; </a:t>
            </a:r>
            <a:r>
              <a:rPr sz="1600" b="1">
                <a:solidFill>
                  <a:srgbClr val="1E2A38"/>
                </a:solidFill>
                <a:latin typeface="Arial"/>
              </a:rPr>
              <a:t>talk about</a:t>
            </a:r>
            <a:r>
              <a:rPr sz="1600" b="0">
                <a:solidFill>
                  <a:srgbClr val="1E2A38"/>
                </a:solidFill>
                <a:latin typeface="Arial"/>
              </a:rPr>
              <a:t> = mavzu haqida.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36008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ectangle 14"/>
          <p:cNvSpPr/>
          <p:nvPr/>
        </p:nvSpPr>
        <p:spPr>
          <a:xfrm>
            <a:off x="777240" y="4636008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51560" y="4791456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Predlog nutqda kuchsiz aytiladi, lekin YOZUVDA tushib qolmaydi.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HOMEWORK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Uy vazifasi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2880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9397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4825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Laser A2 Workbook p. 20 ex. 1–2.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8036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4553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09981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Learn the 27 items with the flashcards: sozlar.com/vocab/cards/?set=grade8-lesson18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3192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19709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5137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Write six sentences about yourself using six different pairs.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IMAGE CREDITS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Rasmlar manbasi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132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05840" y="1856232"/>
            <a:ext cx="2743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cover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2130552"/>
            <a:ext cx="98755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5A6572"/>
                </a:solidFill>
                <a:latin typeface="Arial"/>
              </a:rPr>
              <a:t>Liz · CC BY 2.0 · https://commons.wikimedia.org/wiki/File:Elementary_classroom_in_Alaska.jpg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28600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300" b="1">
                <a:solidFill>
                  <a:srgbClr val="FFFFFF"/>
                </a:solidFill>
                <a:latin typeface="Arial"/>
              </a:rPr>
              <a:t>Uchta so‘z — ertaga ham esingizda qoladi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56616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0">
                <a:solidFill>
                  <a:srgbClr val="B9AFA0"/>
                </a:solidFill>
                <a:latin typeface="Arial"/>
              </a:rPr>
              <a:t>Juftingizga ayting, so‘ng daftaringizga yozib qo‘ying.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93776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C9A35C"/>
                </a:solidFill>
                <a:latin typeface="Arial"/>
              </a:rPr>
              <a:t>sozlar.com/vocab/cards/?set=grade8-lesson18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