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Word Box: Hobbies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Word Box: xobbilar — so‘zlar va fikr bildirish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Word box: Hobbies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1182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44711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Andrevruas · CC BY-SA 3.0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four linking words with their function (ex. 2)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seven Word box sentences from the first letter (ex. 4)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Form ten words from the same word family (worksheet Part A)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Discuss the Have your say! questions using at least three preference phrases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 — Laser B1+, p. 25, ex.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Match with the words: a For instance, …  ·  b which means …  ·  c However, …  ·  d At first, 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to talk about what happened in the beginning → 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to introduce a result → 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to introduce a contrast → 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to introduce an example → 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Word box — Laser B1+, p. 25, ex. 4 (1–4)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Use words from the article. The first letter is given.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One day, my collection of butterflies might be quite v________.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don’t know if I can a________ to buy any new stamps for my collection.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prefer t________ songs to modern pop songs.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 might sound a bit w________, but in my free time I like to study grammar.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Word box — Laser B1+, p. 25, ex. 4 (5–7)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Use words from the article. The first letter is given.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like music that has a strong r________.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I’d like to try gymnastics, but I know I would keep losing my b________!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Let’s go down to the v________ a________ and play Alien Invasion.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Word box: words and families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💎️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valuable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qimmatbaho, qadrli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Grandad’s old stamp album is now really </a:t>
            </a:r>
            <a:r>
              <a:rPr sz="1400" b="1">
                <a:solidFill>
                  <a:srgbClr val="5A6572"/>
                </a:solidFill>
                <a:latin typeface="Arial"/>
              </a:rPr>
              <a:t>valuable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value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qiymat, qadr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value</a:t>
            </a:r>
            <a:r>
              <a:rPr sz="1400" b="0">
                <a:solidFill>
                  <a:srgbClr val="5A6572"/>
                </a:solidFill>
                <a:latin typeface="Arial"/>
              </a:rPr>
              <a:t> of a rare stamp can grow every year.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🌟️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invaluable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bebaho, juda foydali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Advice from an experienced coach is </a:t>
            </a:r>
            <a:r>
              <a:rPr sz="1400" b="1">
                <a:solidFill>
                  <a:srgbClr val="5A6572"/>
                </a:solidFill>
                <a:latin typeface="Arial"/>
              </a:rPr>
              <a:t>invaluable</a:t>
            </a:r>
            <a:r>
              <a:rPr sz="1400" b="0">
                <a:solidFill>
                  <a:srgbClr val="5A6572"/>
                </a:solidFill>
                <a:latin typeface="Arial"/>
              </a:rPr>
              <a:t> for a beginner.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Word box: words and families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🏡️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tradition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an’ana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Playing chess with Grandad on Sundays is a family </a:t>
            </a:r>
            <a:r>
              <a:rPr sz="1400" b="1">
                <a:solidFill>
                  <a:srgbClr val="5A6572"/>
                </a:solidFill>
                <a:latin typeface="Arial"/>
              </a:rPr>
              <a:t>tradition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💃️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rhythmic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ritmik, bir maromdagi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rhythmic</a:t>
            </a:r>
            <a:r>
              <a:rPr sz="1400" b="0">
                <a:solidFill>
                  <a:srgbClr val="5A6572"/>
                </a:solidFill>
                <a:latin typeface="Arial"/>
              </a:rPr>
              <a:t> sound of the drums made everyone dance.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🛹️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lose your balance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muvozanatni yo‘qotmoq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</a:t>
            </a:r>
            <a:r>
              <a:rPr sz="1400" b="1">
                <a:solidFill>
                  <a:srgbClr val="5A6572"/>
                </a:solidFill>
                <a:latin typeface="Arial"/>
              </a:rPr>
              <a:t>lost his balance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skateboard and fell over.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Describing hobbies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🎮️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addictive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o‘ziga bog‘lab qo‘yadigan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Computer games can be very </a:t>
            </a:r>
            <a:r>
              <a:rPr sz="1400" b="1">
                <a:solidFill>
                  <a:srgbClr val="5A6572"/>
                </a:solidFill>
                <a:latin typeface="Arial"/>
              </a:rPr>
              <a:t>addictive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time-consuming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ko‘p vaqt oladigan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Building a robot is fun, but it’s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time-consuming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🥵️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exhausting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holdan toydiradigan, juda charchatadigan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three-hour dance class is </a:t>
            </a:r>
            <a:r>
              <a:rPr sz="1400" b="1">
                <a:solidFill>
                  <a:srgbClr val="5A6572"/>
                </a:solidFill>
                <a:latin typeface="Arial"/>
              </a:rPr>
              <a:t>exhausting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🎣️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relaxing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hordiq beradigan, tinchlantiruvchi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Sitting by the river with a fishing rod is really </a:t>
            </a:r>
            <a:r>
              <a:rPr sz="1400" b="1">
                <a:solidFill>
                  <a:srgbClr val="5A6572"/>
                </a:solidFill>
                <a:latin typeface="Arial"/>
              </a:rPr>
              <a:t>relaxing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Describing hobbies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🧗️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challenging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mashaqqatli (lekin qiziqarli)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Rock climbing is </a:t>
            </a:r>
            <a:r>
              <a:rPr sz="1400" b="1">
                <a:solidFill>
                  <a:srgbClr val="5A6572"/>
                </a:solidFill>
                <a:latin typeface="Arial"/>
              </a:rPr>
              <a:t>challenging</a:t>
            </a:r>
            <a:r>
              <a:rPr sz="1400" b="0">
                <a:solidFill>
                  <a:srgbClr val="5A6572"/>
                </a:solidFill>
                <a:latin typeface="Arial"/>
              </a:rPr>
              <a:t>, but I love 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🏅️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rewarding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qoniqish beradigan, mamnuniyat bag‘ishlaydigan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Teaching younger children to play chess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rewarding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🧭️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appeal to sb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kimgadir yoqmoq, o‘ziga tortmoq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Geocaching </a:t>
            </a:r>
            <a:r>
              <a:rPr sz="1400" b="1">
                <a:solidFill>
                  <a:srgbClr val="5A6572"/>
                </a:solidFill>
                <a:latin typeface="Arial"/>
              </a:rPr>
              <a:t>appeals to</a:t>
            </a:r>
            <a:r>
              <a:rPr sz="1400" b="0">
                <a:solidFill>
                  <a:srgbClr val="5A6572"/>
                </a:solidFill>
                <a:latin typeface="Arial"/>
              </a:rPr>
              <a:t> me because I love being outdoors.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📷️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into sth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qiziqmoq, …ning ishqibozi bo‘lmoq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</a:t>
            </a:r>
            <a:r>
              <a:rPr sz="1400" b="1">
                <a:solidFill>
                  <a:srgbClr val="5A6572"/>
                </a:solidFill>
                <a:latin typeface="Arial"/>
              </a:rPr>
              <a:t>is really into</a:t>
            </a:r>
            <a:r>
              <a:rPr sz="1400" b="0">
                <a:solidFill>
                  <a:srgbClr val="5A6572"/>
                </a:solidFill>
                <a:latin typeface="Arial"/>
              </a:rPr>
              <a:t> photography.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Describing hobbies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not my cup of tea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didimga to‘g‘ri kelmaydi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Opera is </a:t>
            </a:r>
            <a:r>
              <a:rPr sz="1400" b="1">
                <a:solidFill>
                  <a:srgbClr val="5A6572"/>
                </a:solidFill>
                <a:latin typeface="Arial"/>
              </a:rPr>
              <a:t>not my cup of tea</a:t>
            </a:r>
            <a:r>
              <a:rPr sz="1400" b="0">
                <a:solidFill>
                  <a:srgbClr val="5A6572"/>
                </a:solidFill>
                <a:latin typeface="Arial"/>
              </a:rPr>
              <a:t> — it’s too slow for 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for pleasure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zavq uchun, ko‘ngil uchun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Grandad doesn’t sell his stamps — he collects them just </a:t>
            </a:r>
            <a:r>
              <a:rPr sz="1400" b="1">
                <a:solidFill>
                  <a:srgbClr val="5A6572"/>
                </a:solidFill>
                <a:latin typeface="Arial"/>
              </a:rPr>
              <a:t>for pleasure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🥦️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healthy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sog‘liq uchun foydali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Cycling to school every day is a </a:t>
            </a:r>
            <a:r>
              <a:rPr sz="1400" b="1">
                <a:solidFill>
                  <a:srgbClr val="5A6572"/>
                </a:solidFill>
                <a:latin typeface="Arial"/>
              </a:rPr>
              <a:t>healthy</a:t>
            </a:r>
            <a:r>
              <a:rPr sz="1400" b="0">
                <a:solidFill>
                  <a:srgbClr val="5A6572"/>
                </a:solidFill>
                <a:latin typeface="Arial"/>
              </a:rPr>
              <a:t> habit.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Other free-time activities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bake cakes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tort pishirmoq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Saturdays my sister and I </a:t>
            </a:r>
            <a:r>
              <a:rPr sz="1400" b="1">
                <a:solidFill>
                  <a:srgbClr val="5A6572"/>
                </a:solidFill>
                <a:latin typeface="Arial"/>
              </a:rPr>
              <a:t>bake cakes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family.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🧑‍🤝‍🧑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hang out with friends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do‘stlar bilan vaqt o‘tkazmoq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school I usually </a:t>
            </a:r>
            <a:r>
              <a:rPr sz="1400" b="1">
                <a:solidFill>
                  <a:srgbClr val="5A6572"/>
                </a:solidFill>
                <a:latin typeface="Arial"/>
              </a:rPr>
              <a:t>hang out with friends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park.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🧵️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your own clothes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 kiyimini o‘zi tikmoq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Malika </a:t>
            </a:r>
            <a:r>
              <a:rPr sz="1400" b="1">
                <a:solidFill>
                  <a:srgbClr val="5A6572"/>
                </a:solidFill>
                <a:latin typeface="Arial"/>
              </a:rPr>
              <a:t>makes her own clothes</a:t>
            </a:r>
            <a:r>
              <a:rPr sz="1400" b="0">
                <a:solidFill>
                  <a:srgbClr val="5A6572"/>
                </a:solidFill>
                <a:latin typeface="Arial"/>
              </a:rPr>
              <a:t> on her grandmother’s sewing machine.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📹️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video blogs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videoblog yuritmoq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friend </a:t>
            </a:r>
            <a:r>
              <a:rPr sz="1400" b="1">
                <a:solidFill>
                  <a:srgbClr val="5A6572"/>
                </a:solidFill>
                <a:latin typeface="Arial"/>
              </a:rPr>
              <a:t>makes video blogs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cooking.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📱️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use social media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ijtimoiy tarmoqlardan foydalanmoq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Many teenagers </a:t>
            </a:r>
            <a:r>
              <a:rPr sz="1400" b="1">
                <a:solidFill>
                  <a:srgbClr val="5A6572"/>
                </a:solidFill>
                <a:latin typeface="Arial"/>
              </a:rPr>
              <a:t>use social media</a:t>
            </a:r>
            <a:r>
              <a:rPr sz="1400" b="0">
                <a:solidFill>
                  <a:srgbClr val="5A6572"/>
                </a:solidFill>
                <a:latin typeface="Arial"/>
              </a:rPr>
              <a:t> for hours every day.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Other free-time activities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💻️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watch videos online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internetda video ko‘rmoq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watch videos online</a:t>
            </a:r>
            <a:r>
              <a:rPr sz="1400" b="0">
                <a:solidFill>
                  <a:srgbClr val="5A6572"/>
                </a:solidFill>
                <a:latin typeface="Arial"/>
              </a:rPr>
              <a:t> to learn new guitar chords.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📰️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read magazines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jurnal o‘qimoq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Grandad </a:t>
            </a:r>
            <a:r>
              <a:rPr sz="1400" b="1">
                <a:solidFill>
                  <a:srgbClr val="5A6572"/>
                </a:solidFill>
                <a:latin typeface="Arial"/>
              </a:rPr>
              <a:t>reads magazines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fishing and old cars.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text your friends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do‘stlarga xabar yozmoq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text your friends</a:t>
            </a:r>
            <a:r>
              <a:rPr sz="1400" b="0">
                <a:solidFill>
                  <a:srgbClr val="5A6572"/>
                </a:solidFill>
                <a:latin typeface="Arial"/>
              </a:rPr>
              <a:t> during the lesson!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🧘️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keep fit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sog‘lom va baquvvat bo‘lib yurmoq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mum goes to yoga classes to </a:t>
            </a:r>
            <a:r>
              <a:rPr sz="1400" b="1">
                <a:solidFill>
                  <a:srgbClr val="5A6572"/>
                </a:solidFill>
                <a:latin typeface="Arial"/>
              </a:rPr>
              <a:t>keep fit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Grandad’s hobbies and mine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grandad has a stamp album that he started when he was ten. At first, it was just a few cheap stamps from letters. Now some of them are really </a:t>
            </a:r>
            <a:r>
              <a:rPr sz="1600" b="1">
                <a:solidFill>
                  <a:srgbClr val="1E2A38"/>
                </a:solidFill>
                <a:latin typeface="Arial"/>
              </a:rPr>
              <a:t>valuable</a:t>
            </a:r>
            <a:r>
              <a:rPr sz="1600" b="0">
                <a:solidFill>
                  <a:srgbClr val="1E2A38"/>
                </a:solidFill>
                <a:latin typeface="Arial"/>
              </a:rPr>
              <a:t>, which means he keeps the album in a safe place. He says its </a:t>
            </a:r>
            <a:r>
              <a:rPr sz="1600" b="1">
                <a:solidFill>
                  <a:srgbClr val="1E2A38"/>
                </a:solidFill>
                <a:latin typeface="Arial"/>
              </a:rPr>
              <a:t>value</a:t>
            </a:r>
            <a:r>
              <a:rPr sz="1600" b="0">
                <a:solidFill>
                  <a:srgbClr val="1E2A38"/>
                </a:solidFill>
                <a:latin typeface="Arial"/>
              </a:rPr>
              <a:t> is not in money, though — every stamp is a memory.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love music, but I can’t afford a real drum kit, so I play on an app. Grandad prefers traditional songs to modern pop — he says my music has too much rhythm and not enough melody. I think that sounds a bit weird!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Grandad’s hobbies and mine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don’t agree about everything. For instance, I love the video arcade in the shopping centre, but it doesn’t </a:t>
            </a:r>
            <a:r>
              <a:rPr sz="1600" b="1">
                <a:solidFill>
                  <a:srgbClr val="1E2A38"/>
                </a:solidFill>
                <a:latin typeface="Arial"/>
              </a:rPr>
              <a:t>appeal to</a:t>
            </a:r>
            <a:r>
              <a:rPr sz="1600" b="0">
                <a:solidFill>
                  <a:srgbClr val="1E2A38"/>
                </a:solidFill>
                <a:latin typeface="Arial"/>
              </a:rPr>
              <a:t> him at all: “Too noisy — and too </a:t>
            </a:r>
            <a:r>
              <a:rPr sz="1600" b="1">
                <a:solidFill>
                  <a:srgbClr val="1E2A38"/>
                </a:solidFill>
                <a:latin typeface="Arial"/>
              </a:rPr>
              <a:t>addictive</a:t>
            </a:r>
            <a:r>
              <a:rPr sz="1600" b="0">
                <a:solidFill>
                  <a:srgbClr val="1E2A38"/>
                </a:solidFill>
                <a:latin typeface="Arial"/>
              </a:rPr>
              <a:t>!” he says. And he’d rather go fishing than play any game. However, last summer he tried my skateboard. He </a:t>
            </a:r>
            <a:r>
              <a:rPr sz="1600" b="1">
                <a:solidFill>
                  <a:srgbClr val="1E2A38"/>
                </a:solidFill>
                <a:latin typeface="Arial"/>
              </a:rPr>
              <a:t>lost his balance</a:t>
            </a:r>
            <a:r>
              <a:rPr sz="1600" b="0">
                <a:solidFill>
                  <a:srgbClr val="1E2A38"/>
                </a:solidFill>
                <a:latin typeface="Arial"/>
              </a:rPr>
              <a:t> after three metres, and we both laughed for ten minutes.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I’m not really </a:t>
            </a:r>
            <a:r>
              <a:rPr sz="1600" b="1">
                <a:solidFill>
                  <a:srgbClr val="1E2A38"/>
                </a:solidFill>
                <a:latin typeface="Arial"/>
              </a:rPr>
              <a:t>into</a:t>
            </a:r>
            <a:r>
              <a:rPr sz="1600" b="0">
                <a:solidFill>
                  <a:srgbClr val="1E2A38"/>
                </a:solidFill>
                <a:latin typeface="Arial"/>
              </a:rPr>
              <a:t> fishing — it’s </a:t>
            </a:r>
            <a:r>
              <a:rPr sz="1600" b="1">
                <a:solidFill>
                  <a:srgbClr val="1E2A38"/>
                </a:solidFill>
                <a:latin typeface="Arial"/>
              </a:rPr>
              <a:t>time-consuming</a:t>
            </a:r>
            <a:r>
              <a:rPr sz="1600" b="0">
                <a:solidFill>
                  <a:srgbClr val="1E2A38"/>
                </a:solidFill>
                <a:latin typeface="Arial"/>
              </a:rPr>
              <a:t> and quiet. But I don’t mind sitting next to him by the river — it’s surprisingly </a:t>
            </a:r>
            <a:r>
              <a:rPr sz="1600" b="1">
                <a:solidFill>
                  <a:srgbClr val="1E2A38"/>
                </a:solidFill>
                <a:latin typeface="Arial"/>
              </a:rPr>
              <a:t>relaxing</a:t>
            </a:r>
            <a:r>
              <a:rPr sz="1600" b="0">
                <a:solidFill>
                  <a:srgbClr val="1E2A38"/>
                </a:solidFill>
                <a:latin typeface="Arial"/>
              </a:rPr>
              <a:t>. Maybe that is our family </a:t>
            </a:r>
            <a:r>
              <a:rPr sz="1600" b="1">
                <a:solidFill>
                  <a:srgbClr val="1E2A38"/>
                </a:solidFill>
                <a:latin typeface="Arial"/>
              </a:rPr>
              <a:t>tradition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Grandad keep his album in a safe place?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 the writer play the drums on an app?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kind of songs does Grandad prefer?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happened when Grandad tried the skateboard?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isn’t the writer really into fishing?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so‘zni toping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ta’rifni aytaman, siz bugungi so‘zni ayting (birinchi harf yordam beradi).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worth a lot of money → v…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takes a lot of your time → t…-c…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very, very tiring → e…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hard to stop doing → a…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makes you feel calm → r…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Word box: besh tuzoq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afford</a:t>
            </a:r>
            <a:r>
              <a:rPr sz="1800" b="0">
                <a:solidFill>
                  <a:srgbClr val="1E2A38"/>
                </a:solidFill>
                <a:latin typeface="Arial"/>
              </a:rPr>
              <a:t> — </a:t>
            </a:r>
            <a:r>
              <a:rPr sz="1800" b="1">
                <a:solidFill>
                  <a:srgbClr val="1E2A38"/>
                </a:solidFill>
                <a:latin typeface="Arial"/>
              </a:rPr>
              <a:t>can / can’t afford</a:t>
            </a:r>
            <a:r>
              <a:rPr sz="1800" b="0">
                <a:solidFill>
                  <a:srgbClr val="1E2A38"/>
                </a:solidFill>
                <a:latin typeface="Arial"/>
              </a:rPr>
              <a:t> bilan: </a:t>
            </a:r>
            <a:r>
              <a:rPr sz="1800" b="1">
                <a:solidFill>
                  <a:srgbClr val="1E2A38"/>
                </a:solidFill>
                <a:latin typeface="Arial"/>
              </a:rPr>
              <a:t>I can’t afford to</a:t>
            </a:r>
            <a:r>
              <a:rPr sz="1800" b="0">
                <a:solidFill>
                  <a:srgbClr val="1E2A38"/>
                </a:solidFill>
                <a:latin typeface="Arial"/>
              </a:rPr>
              <a:t> buy it, </a:t>
            </a:r>
            <a:r>
              <a:rPr sz="1800" b="1">
                <a:solidFill>
                  <a:srgbClr val="1E2A38"/>
                </a:solidFill>
                <a:latin typeface="Arial"/>
              </a:rPr>
              <a:t>I can’t afford a new bike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prefer A to B</a:t>
            </a:r>
            <a:r>
              <a:rPr sz="1800" b="0">
                <a:solidFill>
                  <a:srgbClr val="1E2A38"/>
                </a:solidFill>
                <a:latin typeface="Arial"/>
              </a:rPr>
              <a:t> — </a:t>
            </a:r>
            <a:r>
              <a:rPr sz="1800" b="1">
                <a:solidFill>
                  <a:srgbClr val="1E2A38"/>
                </a:solidFill>
                <a:latin typeface="Arial"/>
              </a:rPr>
              <a:t>than</a:t>
            </a:r>
            <a:r>
              <a:rPr sz="1800" b="0">
                <a:solidFill>
                  <a:srgbClr val="1E2A38"/>
                </a:solidFill>
                <a:latin typeface="Arial"/>
              </a:rPr>
              <a:t> EMAS: </a:t>
            </a:r>
            <a:r>
              <a:rPr sz="1800" b="1">
                <a:solidFill>
                  <a:srgbClr val="1E2A38"/>
                </a:solidFill>
                <a:latin typeface="Arial"/>
              </a:rPr>
              <a:t>I prefer tea to</a:t>
            </a:r>
            <a:r>
              <a:rPr sz="1800" b="0">
                <a:solidFill>
                  <a:srgbClr val="1E2A38"/>
                </a:solidFill>
                <a:latin typeface="Arial"/>
              </a:rPr>
              <a:t> coffee. Lekin </a:t>
            </a:r>
            <a:r>
              <a:rPr sz="1800" b="1">
                <a:solidFill>
                  <a:srgbClr val="1E2A38"/>
                </a:solidFill>
                <a:latin typeface="Arial"/>
              </a:rPr>
              <a:t>I’d rather</a:t>
            </a:r>
            <a:r>
              <a:rPr sz="1800" b="0">
                <a:solidFill>
                  <a:srgbClr val="1E2A38"/>
                </a:solidFill>
                <a:latin typeface="Arial"/>
              </a:rPr>
              <a:t> … </a:t>
            </a:r>
            <a:r>
              <a:rPr sz="1800" b="1">
                <a:solidFill>
                  <a:srgbClr val="1E2A38"/>
                </a:solidFill>
                <a:latin typeface="Arial"/>
              </a:rPr>
              <a:t>than</a:t>
            </a:r>
            <a:r>
              <a:rPr sz="1800" b="0">
                <a:solidFill>
                  <a:srgbClr val="1E2A38"/>
                </a:solidFill>
                <a:latin typeface="Arial"/>
              </a:rPr>
              <a:t> …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valuable</a:t>
            </a:r>
            <a:r>
              <a:rPr sz="1800" b="0">
                <a:solidFill>
                  <a:srgbClr val="1E2A38"/>
                </a:solidFill>
                <a:latin typeface="Arial"/>
              </a:rPr>
              <a:t> (qimmatbaho) va </a:t>
            </a:r>
            <a:r>
              <a:rPr sz="1800" b="1">
                <a:solidFill>
                  <a:srgbClr val="1E2A38"/>
                </a:solidFill>
                <a:latin typeface="Arial"/>
              </a:rPr>
              <a:t>invaluable</a:t>
            </a:r>
            <a:r>
              <a:rPr sz="1800" b="0">
                <a:solidFill>
                  <a:srgbClr val="1E2A38"/>
                </a:solidFill>
                <a:latin typeface="Arial"/>
              </a:rPr>
              <a:t> (bebaho, juda foydali) — ikkalasi ham IJOBIY, </a:t>
            </a:r>
            <a:r>
              <a:rPr sz="1800" b="1">
                <a:solidFill>
                  <a:srgbClr val="1E2A38"/>
                </a:solidFill>
                <a:latin typeface="Arial"/>
              </a:rPr>
              <a:t>in-</a:t>
            </a:r>
            <a:r>
              <a:rPr sz="1800" b="0">
                <a:solidFill>
                  <a:srgbClr val="1E2A38"/>
                </a:solidFill>
                <a:latin typeface="Arial"/>
              </a:rPr>
              <a:t> bu yerda inkor emas!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rhythm</a:t>
            </a:r>
            <a:r>
              <a:rPr sz="1800" b="0">
                <a:solidFill>
                  <a:srgbClr val="1E2A38"/>
                </a:solidFill>
                <a:latin typeface="Arial"/>
              </a:rPr>
              <a:t> — /ˈrɪðəm/: </a:t>
            </a:r>
            <a:r>
              <a:rPr sz="1800" b="1">
                <a:solidFill>
                  <a:srgbClr val="1E2A38"/>
                </a:solidFill>
                <a:latin typeface="Arial"/>
              </a:rPr>
              <a:t>rh</a:t>
            </a:r>
            <a:r>
              <a:rPr sz="1800" b="0">
                <a:solidFill>
                  <a:srgbClr val="1E2A38"/>
                </a:solidFill>
                <a:latin typeface="Arial"/>
              </a:rPr>
              <a:t> dagi </a:t>
            </a:r>
            <a:r>
              <a:rPr sz="1800" b="1">
                <a:solidFill>
                  <a:srgbClr val="1E2A38"/>
                </a:solidFill>
                <a:latin typeface="Arial"/>
              </a:rPr>
              <a:t>h</a:t>
            </a:r>
            <a:r>
              <a:rPr sz="1800" b="0">
                <a:solidFill>
                  <a:srgbClr val="1E2A38"/>
                </a:solidFill>
                <a:latin typeface="Arial"/>
              </a:rPr>
              <a:t> aytilmaydi, </a:t>
            </a:r>
            <a:r>
              <a:rPr sz="1800" b="1">
                <a:solidFill>
                  <a:srgbClr val="1E2A38"/>
                </a:solidFill>
                <a:latin typeface="Arial"/>
              </a:rPr>
              <a:t>th</a:t>
            </a:r>
            <a:r>
              <a:rPr sz="1800" b="0">
                <a:solidFill>
                  <a:srgbClr val="1E2A38"/>
                </a:solidFill>
                <a:latin typeface="Arial"/>
              </a:rPr>
              <a:t> = /ð/, </a:t>
            </a:r>
            <a:r>
              <a:rPr sz="1800" b="1">
                <a:solidFill>
                  <a:srgbClr val="1E2A38"/>
                </a:solidFill>
                <a:latin typeface="Arial"/>
              </a:rPr>
              <a:t>y</a:t>
            </a:r>
            <a:r>
              <a:rPr sz="1800" b="0">
                <a:solidFill>
                  <a:srgbClr val="1E2A38"/>
                </a:solidFill>
                <a:latin typeface="Arial"/>
              </a:rPr>
              <a:t> = /ɪ/.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lose / keep your balance</a:t>
            </a:r>
            <a:r>
              <a:rPr sz="1800" b="0">
                <a:solidFill>
                  <a:srgbClr val="1E2A38"/>
                </a:solidFill>
                <a:latin typeface="Arial"/>
              </a:rPr>
              <a:t> — fe’l bilan birga yodlang.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rhythmic — rh dagi h aytilmaydi, th = /ð/; exhausting — h aytilmaydi; katta harf — urg‘u.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RHYTHmic /ˈrɪðmɪk/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exHAUSTing /ɪɡˈzɔːstɪŋ/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VALuable /ˈvæljuəbl/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inVALuable /ɪnˈvæljuəbl/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adDICtive /əˈdɪktɪv/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CHALlenging /ˈtʃælɪndʒɪŋ/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reWARDing /rɪˈwɔːdɪŋ/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traDItion /trəˈdɪʃn/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little brother can’t stop playing that phone game — it’s really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prefer traditional songs ________ modern pop songs.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I’d like to try gymnastics, but I know I would keep losing my ________!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Skiing sounds exciting, but it doesn’t ________ to me because I hate the cold.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I’d ________ go to the cinema than stay at home.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I’m not really ________ computer games.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Emails can be sent instantly, ________ means that people aren’t buying stamps.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At ________, computers were seen as strange machines used by big businesses.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Part A — write the correct form of the word in CAPITALS (10 items).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Part B — complete each phrase with ONE word from the box.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Work alone first, then compare with your partner and explain your choice.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GROUPS OF THREE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Have your say! Which hobbies in the article are the most / least interesting? Why?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Would you consider taking any of them up? Why? / Why not?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Use: It appeals to me because… / I’m not really into… / It’s not my cup of tea. / I’d find it relaxing / exhausting / rewarding…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time-consuming</a:t>
            </a:r>
            <a:r>
              <a:rPr sz="1600" b="0">
                <a:solidFill>
                  <a:srgbClr val="1E2A38"/>
                </a:solidFill>
                <a:latin typeface="Arial"/>
              </a:rPr>
              <a:t> (ko‘p vaqt oladigan) va </a:t>
            </a:r>
            <a:r>
              <a:rPr sz="1600" b="1">
                <a:solidFill>
                  <a:srgbClr val="1E2A38"/>
                </a:solidFill>
                <a:latin typeface="Arial"/>
              </a:rPr>
              <a:t>exhausting</a:t>
            </a:r>
            <a:r>
              <a:rPr sz="1600" b="0">
                <a:solidFill>
                  <a:srgbClr val="1E2A38"/>
                </a:solidFill>
                <a:latin typeface="Arial"/>
              </a:rPr>
              <a:t> (juda charchatadigan) — salbiy; qiyin, lekin qiziq = </a:t>
            </a:r>
            <a:r>
              <a:rPr sz="1600" b="1">
                <a:solidFill>
                  <a:srgbClr val="1E2A38"/>
                </a:solidFill>
                <a:latin typeface="Arial"/>
              </a:rPr>
              <a:t>challenging</a:t>
            </a:r>
            <a:r>
              <a:rPr sz="1600" b="0">
                <a:solidFill>
                  <a:srgbClr val="1E2A38"/>
                </a:solidFill>
                <a:latin typeface="Arial"/>
              </a:rPr>
              <a:t>, foydali va mamnun qiladigan = </a:t>
            </a:r>
            <a:r>
              <a:rPr sz="1600" b="1">
                <a:solidFill>
                  <a:srgbClr val="1E2A38"/>
                </a:solidFill>
                <a:latin typeface="Arial"/>
              </a:rPr>
              <a:t>rewarding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prefer A to B</a:t>
            </a:r>
            <a:r>
              <a:rPr sz="1600" b="0">
                <a:solidFill>
                  <a:srgbClr val="1E2A38"/>
                </a:solidFill>
                <a:latin typeface="Arial"/>
              </a:rPr>
              <a:t>, lekin </a:t>
            </a:r>
            <a:r>
              <a:rPr sz="1600" b="1">
                <a:solidFill>
                  <a:srgbClr val="1E2A38"/>
                </a:solidFill>
                <a:latin typeface="Arial"/>
              </a:rPr>
              <a:t>would rather A than B</a:t>
            </a:r>
            <a:r>
              <a:rPr sz="1600" b="0">
                <a:solidFill>
                  <a:srgbClr val="1E2A38"/>
                </a:solidFill>
                <a:latin typeface="Arial"/>
              </a:rPr>
              <a:t> — ikki xil tuzilma.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I’m into</a:t>
            </a:r>
            <a:r>
              <a:rPr sz="1600" b="0">
                <a:solidFill>
                  <a:srgbClr val="1E2A38"/>
                </a:solidFill>
                <a:latin typeface="Arial"/>
              </a:rPr>
              <a:t> + OT / -ING: </a:t>
            </a:r>
            <a:r>
              <a:rPr sz="1600" b="1">
                <a:solidFill>
                  <a:srgbClr val="1E2A38"/>
                </a:solidFill>
                <a:latin typeface="Arial"/>
              </a:rPr>
              <a:t>I’m into fishing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«qiziqaman».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which means</a:t>
            </a:r>
            <a:r>
              <a:rPr sz="1600" b="0">
                <a:solidFill>
                  <a:srgbClr val="1E2A38"/>
                </a:solidFill>
                <a:latin typeface="Arial"/>
              </a:rPr>
              <a:t> — oldingi butun gapga ishora qiladi, oldidan vergul qo‘yiladi.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not my cup of tea</a:t>
            </a:r>
            <a:r>
              <a:rPr sz="1600" b="0">
                <a:solidFill>
                  <a:srgbClr val="1E2A38"/>
                </a:solidFill>
                <a:latin typeface="Arial"/>
              </a:rPr>
              <a:t> va </a:t>
            </a:r>
            <a:r>
              <a:rPr sz="1600" b="1">
                <a:solidFill>
                  <a:srgbClr val="1E2A38"/>
                </a:solidFill>
                <a:latin typeface="Arial"/>
              </a:rPr>
              <a:t>it doesn’t appeal to 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muloyim «menga yoqmaydi».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26 words with the flashcards: sozlar.com/vocab/cards/?set=grade10-lesson18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10 sentences about your hobbies, including all 7 Word box words and three adjectives from today’s list (relaxing, rewarding …).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Andrevruas · CC BY-SA 3.0 · https://commons.wikimedia.org/wiki/File:Fliperama.jpg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sozlar.com/vocab/cards/?set=grade10-lesson18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