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Talking about What People Are Doing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Odamlar hozir nima qilayotgani haqida gapirish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talking about what people are doing at the moment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5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1003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CDAappliances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five people and where you think they are now (p. 28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a partner what each person is doing with I think / maybe / probably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what you and your family are doing at 8 a.m. and at 8 p.m.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two words that sound the same: we’re, where, were, wear (SoundSpot)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A1+, p. 28, ex.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Five people you know — where are they now? (Not from your English class!)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Mum — Where? </a:t>
            </a:r>
            <a:r>
              <a:rPr sz="1600" b="1">
                <a:solidFill>
                  <a:srgbClr val="1E2A38"/>
                </a:solidFill>
                <a:latin typeface="Arial"/>
              </a:rPr>
              <a:t>At work</a:t>
            </a:r>
            <a:r>
              <a:rPr sz="1600" b="0">
                <a:solidFill>
                  <a:srgbClr val="1E2A38"/>
                </a:solidFill>
                <a:latin typeface="Arial"/>
              </a:rPr>
              <a:t>  (namuna)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____________ — Where? ____________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____________ — Where? ____________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____________ — Where? ____________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____________ — Where? ____________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____________ — Where? ____________   Ideas: at school · at home · at the shops · on the bus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Places: where people are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isn’t at home. She’s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at work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she’s writing an email.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at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. He’s having an English lesson now.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home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at home</a:t>
            </a:r>
            <a:r>
              <a:rPr sz="1400" b="0">
                <a:solidFill>
                  <a:srgbClr val="5A6572"/>
                </a:solidFill>
                <a:latin typeface="Arial"/>
              </a:rPr>
              <a:t> today. He’s reading a book in his room.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shops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do‘konda, xaridda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shops</a:t>
            </a:r>
            <a:r>
              <a:rPr sz="1400" b="0">
                <a:solidFill>
                  <a:srgbClr val="5A6572"/>
                </a:solidFill>
                <a:latin typeface="Arial"/>
              </a:rPr>
              <a:t>. He’s buying bread and milk.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🏥️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hospital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kasalxonada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a nurse. She’s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hospital</a:t>
            </a:r>
            <a:r>
              <a:rPr sz="1400" b="0">
                <a:solidFill>
                  <a:srgbClr val="5A6572"/>
                </a:solidFill>
                <a:latin typeface="Arial"/>
              </a:rPr>
              <a:t> right now.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Places: where people are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sports centre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majmuasida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Bekzod is </a:t>
            </a:r>
            <a:r>
              <a:rPr sz="1400" b="1">
                <a:solidFill>
                  <a:srgbClr val="5A6572"/>
                </a:solidFill>
                <a:latin typeface="Arial"/>
              </a:rPr>
              <a:t>at the sports centre</a:t>
            </a:r>
            <a:r>
              <a:rPr sz="1400" b="0">
                <a:solidFill>
                  <a:srgbClr val="5A6572"/>
                </a:solidFill>
                <a:latin typeface="Arial"/>
              </a:rPr>
              <a:t>. Maybe he’s playing basketball.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kitchen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oshxonada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is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kitchen</a:t>
            </a:r>
            <a:r>
              <a:rPr sz="1400" b="0">
                <a:solidFill>
                  <a:srgbClr val="5A6572"/>
                </a:solidFill>
                <a:latin typeface="Arial"/>
              </a:rPr>
              <a:t>. She’s making tea for everybody.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living 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zalda, umumiy xonada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are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living room</a:t>
            </a:r>
            <a:r>
              <a:rPr sz="1400" b="0">
                <a:solidFill>
                  <a:srgbClr val="5A6572"/>
                </a:solidFill>
                <a:latin typeface="Arial"/>
              </a:rPr>
              <a:t>. They’re watching the news.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garden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bog‘da, hovlida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garden</a:t>
            </a:r>
            <a:r>
              <a:rPr sz="1400" b="0">
                <a:solidFill>
                  <a:srgbClr val="5A6572"/>
                </a:solidFill>
                <a:latin typeface="Arial"/>
              </a:rPr>
              <a:t>. He’s picking apples.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bus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bus</a:t>
            </a:r>
            <a:r>
              <a:rPr sz="1400" b="0">
                <a:solidFill>
                  <a:srgbClr val="5A6572"/>
                </a:solidFill>
                <a:latin typeface="Arial"/>
              </a:rPr>
              <a:t>. She’s going to her music lesson.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Things people are doing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an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elektron xat yozmoq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at his desk. 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writing an email</a:t>
            </a:r>
            <a:r>
              <a:rPr sz="1400" b="0">
                <a:solidFill>
                  <a:srgbClr val="5A6572"/>
                </a:solidFill>
                <a:latin typeface="Arial"/>
              </a:rPr>
              <a:t> to his boss.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➗️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maths lesson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matematika darsida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ten o’clock, so 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having a maths lesson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ready for school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tayyorlanmoq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in her room. She’s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getting ready for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drive to work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ishga mashinada 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eight o’clock. Mum is </a:t>
            </a:r>
            <a:r>
              <a:rPr sz="1400" b="1">
                <a:solidFill>
                  <a:srgbClr val="5A6572"/>
                </a:solidFill>
                <a:latin typeface="Arial"/>
              </a:rPr>
              <a:t>driving to work</a:t>
            </a:r>
            <a:r>
              <a:rPr sz="1400" b="0">
                <a:solidFill>
                  <a:srgbClr val="5A6572"/>
                </a:solidFill>
                <a:latin typeface="Arial"/>
              </a:rPr>
              <a:t> now.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🥚️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breakfast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nonushta tayyorlamoq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seven o’clock, and Grandma is </a:t>
            </a:r>
            <a:r>
              <a:rPr sz="1400" b="1">
                <a:solidFill>
                  <a:srgbClr val="5A6572"/>
                </a:solidFill>
                <a:latin typeface="Arial"/>
              </a:rPr>
              <a:t>making breakfast</a:t>
            </a:r>
            <a:r>
              <a:rPr sz="1400" b="0">
                <a:solidFill>
                  <a:srgbClr val="5A6572"/>
                </a:solidFill>
                <a:latin typeface="Arial"/>
              </a:rPr>
              <a:t> for 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Things people are doing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on the phone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telefonda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talking on the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best friend.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 the bus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avtobus kutmoq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Aziz is </a:t>
            </a:r>
            <a:r>
              <a:rPr sz="1400" b="1">
                <a:solidFill>
                  <a:srgbClr val="5A6572"/>
                </a:solidFill>
                <a:latin typeface="Arial"/>
              </a:rPr>
              <a:t>waiting for the bus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rain.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suratga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taking a photo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mountains.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paint a picture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chizmoq (bo‘yoq bilan)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painting a picture</a:t>
            </a:r>
            <a:r>
              <a:rPr sz="1400" b="0">
                <a:solidFill>
                  <a:srgbClr val="5A6572"/>
                </a:solidFill>
                <a:latin typeface="Arial"/>
              </a:rPr>
              <a:t> of our cat.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piano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pianino chalmoq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Listen! 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playing the piano</a:t>
            </a:r>
            <a:r>
              <a:rPr sz="1400" b="0">
                <a:solidFill>
                  <a:srgbClr val="5A6572"/>
                </a:solidFill>
                <a:latin typeface="Arial"/>
              </a:rPr>
              <a:t> in her 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at home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cook dinner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kechki ovqat pishirmoq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Something smells great! 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cooking dinner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kitchen.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wash the dishes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idish-tovoq yuvmoq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Right now 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washing the dishes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sweep the floor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polni supurmoq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sweeping the floor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kitchen.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washing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kir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is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the washing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bathroom.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at home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ironing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dazmol qilmoq, kiyim dazmollamoq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is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the ironing</a:t>
            </a:r>
            <a:r>
              <a:rPr sz="1400" b="0">
                <a:solidFill>
                  <a:srgbClr val="5A6572"/>
                </a:solidFill>
                <a:latin typeface="Arial"/>
              </a:rPr>
              <a:t> and listening to the radio.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clean the house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uyni tozalamoq, yig‘ishtirmoq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Saturday, and we’re all </a:t>
            </a:r>
            <a:r>
              <a:rPr sz="1400" b="1">
                <a:solidFill>
                  <a:srgbClr val="5A6572"/>
                </a:solidFill>
                <a:latin typeface="Arial"/>
              </a:rPr>
              <a:t>cleaning the house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shopping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bozor-o‘char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isn’t here. 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doing the shopping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market.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water the plants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gullarga suv quymoq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watering the plants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balcony.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A1+, p. 28, ex.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Tell your partner what you think each person is doing at the moment.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Namuna: </a:t>
            </a:r>
            <a:r>
              <a:rPr sz="1600" b="1">
                <a:solidFill>
                  <a:srgbClr val="1E2A38"/>
                </a:solidFill>
                <a:latin typeface="Arial"/>
              </a:rPr>
              <a:t>My mum is working. She’s writing an email.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Use the Phrase Bank: </a:t>
            </a:r>
            <a:r>
              <a:rPr sz="1600" b="1">
                <a:solidFill>
                  <a:srgbClr val="1E2A38"/>
                </a:solidFill>
                <a:latin typeface="Arial"/>
              </a:rPr>
              <a:t>I think … · Maybe he’s … · She’s probably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 partner asks: </a:t>
            </a:r>
            <a:r>
              <a:rPr sz="1600" b="1">
                <a:solidFill>
                  <a:srgbClr val="1E2A38"/>
                </a:solidFill>
                <a:latin typeface="Arial"/>
              </a:rPr>
              <a:t>Where’s your …? What’s she doing?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Swap: A talks about five people, then B.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Phrase Bank — talking about what people are doing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Kim qayerda: </a:t>
            </a:r>
            <a:r>
              <a:rPr sz="1800" b="1">
                <a:solidFill>
                  <a:srgbClr val="1E2A38"/>
                </a:solidFill>
                <a:latin typeface="Arial"/>
              </a:rPr>
              <a:t>My mum is at work</a:t>
            </a:r>
            <a:r>
              <a:rPr sz="1800" b="0">
                <a:solidFill>
                  <a:srgbClr val="1E2A38"/>
                </a:solidFill>
                <a:latin typeface="Arial"/>
              </a:rPr>
              <a:t>. Grandma </a:t>
            </a:r>
            <a:r>
              <a:rPr sz="1800" b="1">
                <a:solidFill>
                  <a:srgbClr val="1E2A38"/>
                </a:solidFill>
                <a:latin typeface="Arial"/>
              </a:rPr>
              <a:t>is in the kitchen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Kim nima qilyapti: </a:t>
            </a:r>
            <a:r>
              <a:rPr sz="1800" b="1">
                <a:solidFill>
                  <a:srgbClr val="1E2A38"/>
                </a:solidFill>
                <a:latin typeface="Arial"/>
              </a:rPr>
              <a:t>My dad is cooking</a:t>
            </a:r>
            <a:r>
              <a:rPr sz="1800" b="0">
                <a:solidFill>
                  <a:srgbClr val="1E2A38"/>
                </a:solidFill>
                <a:latin typeface="Arial"/>
              </a:rPr>
              <a:t> dinner. Lisa </a:t>
            </a:r>
            <a:r>
              <a:rPr sz="1800" b="1">
                <a:solidFill>
                  <a:srgbClr val="1E2A38"/>
                </a:solidFill>
                <a:latin typeface="Arial"/>
              </a:rPr>
              <a:t>is getting</a:t>
            </a:r>
            <a:r>
              <a:rPr sz="1800" b="0">
                <a:solidFill>
                  <a:srgbClr val="1E2A38"/>
                </a:solidFill>
                <a:latin typeface="Arial"/>
              </a:rPr>
              <a:t> ready for school.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Aniq bilmasangiz: </a:t>
            </a:r>
            <a:r>
              <a:rPr sz="1800" b="1">
                <a:solidFill>
                  <a:srgbClr val="1E2A38"/>
                </a:solidFill>
                <a:latin typeface="Arial"/>
              </a:rPr>
              <a:t>I think</a:t>
            </a:r>
            <a:r>
              <a:rPr sz="1800" b="0">
                <a:solidFill>
                  <a:srgbClr val="1E2A38"/>
                </a:solidFill>
                <a:latin typeface="Arial"/>
              </a:rPr>
              <a:t> my mum is writing an email. </a:t>
            </a:r>
            <a:r>
              <a:rPr sz="1800" b="1">
                <a:solidFill>
                  <a:srgbClr val="1E2A38"/>
                </a:solidFill>
                <a:latin typeface="Arial"/>
              </a:rPr>
              <a:t>Maybe</a:t>
            </a:r>
            <a:r>
              <a:rPr sz="1800" b="0">
                <a:solidFill>
                  <a:srgbClr val="1E2A38"/>
                </a:solidFill>
                <a:latin typeface="Arial"/>
              </a:rPr>
              <a:t> he’s playing football. He’s </a:t>
            </a:r>
            <a:r>
              <a:rPr sz="1800" b="1">
                <a:solidFill>
                  <a:srgbClr val="1E2A38"/>
                </a:solidFill>
                <a:latin typeface="Arial"/>
              </a:rPr>
              <a:t>probably</a:t>
            </a:r>
            <a:r>
              <a:rPr sz="1800" b="0">
                <a:solidFill>
                  <a:srgbClr val="1E2A38"/>
                </a:solidFill>
                <a:latin typeface="Arial"/>
              </a:rPr>
              <a:t> sleeping.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Juftingiz so‘raydi: </a:t>
            </a:r>
            <a:r>
              <a:rPr sz="1800" b="1">
                <a:solidFill>
                  <a:srgbClr val="1E2A38"/>
                </a:solidFill>
                <a:latin typeface="Arial"/>
              </a:rPr>
              <a:t>Where’s</a:t>
            </a:r>
            <a:r>
              <a:rPr sz="1800" b="0">
                <a:solidFill>
                  <a:srgbClr val="1E2A38"/>
                </a:solidFill>
                <a:latin typeface="Arial"/>
              </a:rPr>
              <a:t> your brother now? </a:t>
            </a:r>
            <a:r>
              <a:rPr sz="1800" b="1">
                <a:solidFill>
                  <a:srgbClr val="1E2A38"/>
                </a:solidFill>
                <a:latin typeface="Arial"/>
              </a:rPr>
              <a:t>What’s</a:t>
            </a:r>
            <a:r>
              <a:rPr sz="1800" b="0">
                <a:solidFill>
                  <a:srgbClr val="1E2A38"/>
                </a:solidFill>
                <a:latin typeface="Arial"/>
              </a:rPr>
              <a:t> he </a:t>
            </a:r>
            <a:r>
              <a:rPr sz="1800" b="1">
                <a:solidFill>
                  <a:srgbClr val="1E2A38"/>
                </a:solidFill>
                <a:latin typeface="Arial"/>
              </a:rPr>
              <a:t>doing</a:t>
            </a:r>
            <a:r>
              <a:rPr sz="18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Vaqtni ayting: </a:t>
            </a:r>
            <a:r>
              <a:rPr sz="1800" b="1">
                <a:solidFill>
                  <a:srgbClr val="1E2A38"/>
                </a:solidFill>
                <a:latin typeface="Arial"/>
              </a:rPr>
              <a:t>It’s eight o’clock in the morning.</a:t>
            </a:r>
            <a:r>
              <a:rPr sz="1800" b="0">
                <a:solidFill>
                  <a:srgbClr val="1E2A38"/>
                </a:solidFill>
                <a:latin typeface="Arial"/>
              </a:rPr>
              <a:t> I’m having a shower.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(p. 28 ex. 1): say the four words. Which TWO sound the same? Tick them.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we’re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where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We’re wearing the same clothes!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Where were you?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ex. 2: repeat the two sentences — slowly first, then fast.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CHECK AFTER EX.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SoundSpot — answer key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</a:t>
            </a:r>
            <a:r>
              <a:rPr sz="1600" b="1">
                <a:solidFill>
                  <a:srgbClr val="1E2A38"/>
                </a:solidFill>
                <a:latin typeface="Arial"/>
              </a:rPr>
              <a:t>where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wear</a:t>
            </a:r>
            <a:r>
              <a:rPr sz="1600" b="0">
                <a:solidFill>
                  <a:srgbClr val="1E2A38"/>
                </a:solidFill>
                <a:latin typeface="Arial"/>
              </a:rPr>
              <a:t> sound the same: /weə/.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we’re</a:t>
            </a:r>
            <a:r>
              <a:rPr sz="1600" b="0">
                <a:solidFill>
                  <a:srgbClr val="1E2A38"/>
                </a:solidFill>
                <a:latin typeface="Arial"/>
              </a:rPr>
              <a:t> /wɪə/ and </a:t>
            </a:r>
            <a:r>
              <a:rPr sz="1600" b="1">
                <a:solidFill>
                  <a:srgbClr val="1E2A38"/>
                </a:solidFill>
                <a:latin typeface="Arial"/>
              </a:rPr>
              <a:t>were</a:t>
            </a:r>
            <a:r>
              <a:rPr sz="1600" b="0">
                <a:solidFill>
                  <a:srgbClr val="1E2A38"/>
                </a:solidFill>
                <a:latin typeface="Arial"/>
              </a:rPr>
              <a:t> /wɜː/ sound different.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We’re /wɪə/ wearing /ˈweərɪŋ/ the same clothes! · Where /weə/ were /wɜː/ you?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book CD (tracks 9–10) is not available: say the words yourself, or play the word audio on the lesson page.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Dad isn’t at home. He’s at ________. (w…)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Lisa is getting ________ for school. (r…)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is in the kitchen. He’s ________ dinner. (cook)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hot today, so Mum is ________ the plants in the garden. (water)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is at school. He’s having a maths ________. (l…)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sand everywhere! Dad is ________ the floor. (sweep)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think Grandma is ________ the washing. (do)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were you yesterday? — At the shops. (W…)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Look! We’re ________ the same T-shirts! (wear)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Bekzod isn’t at home. He’s at the sports ________. (c…)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Ex.3: imagine it is 8 o’clock in the morning. Say what you and your five people from ex.1 are doing now.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Now it is 8 o’clock in the evening. Your partner guesses first: I think your dad is cooking dinner. Answer: Yes, he is. / No, he isn’t. He’s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about one person: My sister is at home. She’s probably watering the plants.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Eight o’clock in the evening at our house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eight o’clock in the evening. I’m </a:t>
            </a:r>
            <a:r>
              <a:rPr sz="1600" b="1">
                <a:solidFill>
                  <a:srgbClr val="1E2A38"/>
                </a:solidFill>
                <a:latin typeface="Arial"/>
              </a:rPr>
              <a:t>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I’m writing this in my bedroom. Where is everybody?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dad is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kitchen</a:t>
            </a:r>
            <a:r>
              <a:rPr sz="1600" b="0">
                <a:solidFill>
                  <a:srgbClr val="1E2A38"/>
                </a:solidFill>
                <a:latin typeface="Arial"/>
              </a:rPr>
              <a:t>. He’s </a:t>
            </a:r>
            <a:r>
              <a:rPr sz="1600" b="1">
                <a:solidFill>
                  <a:srgbClr val="1E2A38"/>
                </a:solidFill>
                <a:latin typeface="Arial"/>
              </a:rPr>
              <a:t>cooking dinner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I think it’s plov, because it smells great! My little sister Zarina is setting the table.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mum isn’t at home. She’s a doctor, and she’s </a:t>
            </a:r>
            <a:r>
              <a:rPr sz="1600" b="1">
                <a:solidFill>
                  <a:srgbClr val="1E2A38"/>
                </a:solidFill>
                <a:latin typeface="Arial"/>
              </a:rPr>
              <a:t>at work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hospital</a:t>
            </a:r>
            <a:r>
              <a:rPr sz="1600" b="0">
                <a:solidFill>
                  <a:srgbClr val="1E2A38"/>
                </a:solidFill>
                <a:latin typeface="Arial"/>
              </a:rPr>
              <a:t> tonight. I think she’s talking to a patient right now.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Grandma is watching TV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living room</a:t>
            </a:r>
            <a:r>
              <a:rPr sz="1600" b="0">
                <a:solidFill>
                  <a:srgbClr val="1E2A38"/>
                </a:solidFill>
                <a:latin typeface="Arial"/>
              </a:rPr>
              <a:t>. Grandpa is sitting next to her, but he isn’t watching. He’s probably sleeping!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And my brother Bekzod? He’s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sports centre</a:t>
            </a:r>
            <a:r>
              <a:rPr sz="1600" b="0">
                <a:solidFill>
                  <a:srgbClr val="1E2A38"/>
                </a:solidFill>
                <a:latin typeface="Arial"/>
              </a:rPr>
              <a:t>. Maybe he’s playing basketball. He’s always late for dinner! — Madina,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Madina, and what is she doing?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Dad cooking?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isn’t Mum at home?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Grandpa watching TV?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Bekzod, and what is he doing?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what are they doing?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joyni aytaman, siz u yerdagi odam nima qilayotganini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the kitchen → My dad is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at school → My sister is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at work → My mum is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on the bus → My brother is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the garden → My grandpa is 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at work, at school, at home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artiklsiz: «ishda, maktabda, uyda»;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kitchen, on the bus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artikl bilan.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Aniq bilmasangiz </a:t>
            </a:r>
            <a:r>
              <a:rPr sz="1600" b="1">
                <a:solidFill>
                  <a:srgbClr val="1E2A38"/>
                </a:solidFill>
                <a:latin typeface="Arial"/>
              </a:rPr>
              <a:t>I think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maybe</a:t>
            </a:r>
            <a:r>
              <a:rPr sz="1600" b="0">
                <a:solidFill>
                  <a:srgbClr val="1E2A38"/>
                </a:solidFill>
                <a:latin typeface="Arial"/>
              </a:rPr>
              <a:t> yoki </a:t>
            </a:r>
            <a:r>
              <a:rPr sz="1600" b="1">
                <a:solidFill>
                  <a:srgbClr val="1E2A38"/>
                </a:solidFill>
                <a:latin typeface="Arial"/>
              </a:rPr>
              <a:t>probably</a:t>
            </a:r>
            <a:r>
              <a:rPr sz="1600" b="0">
                <a:solidFill>
                  <a:srgbClr val="1E2A38"/>
                </a:solidFill>
                <a:latin typeface="Arial"/>
              </a:rPr>
              <a:t> qo‘shing: </a:t>
            </a:r>
            <a:r>
              <a:rPr sz="1600" b="1">
                <a:solidFill>
                  <a:srgbClr val="1E2A38"/>
                </a:solidFill>
                <a:latin typeface="Arial"/>
              </a:rPr>
              <a:t>He’s probably</a:t>
            </a:r>
            <a:r>
              <a:rPr sz="1600" b="0">
                <a:solidFill>
                  <a:srgbClr val="1E2A38"/>
                </a:solidFill>
                <a:latin typeface="Arial"/>
              </a:rPr>
              <a:t> sleeping — «u, ehtimol, uxlayapti».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think</a:t>
            </a:r>
            <a:r>
              <a:rPr sz="1600" b="0">
                <a:solidFill>
                  <a:srgbClr val="1E2A38"/>
                </a:solidFill>
                <a:latin typeface="Arial"/>
              </a:rPr>
              <a:t> — oddiy zamonda: </a:t>
            </a:r>
            <a:r>
              <a:rPr sz="1600" b="1">
                <a:solidFill>
                  <a:srgbClr val="1E2A38"/>
                </a:solidFill>
                <a:latin typeface="Arial"/>
              </a:rPr>
              <a:t>I think my dad is cooking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am think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ovqat, dush va dars bilan «-yapti» bo‘la oladi: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having a shower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he’s having a maths lesson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where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«qayerda», </a:t>
            </a:r>
            <a:r>
              <a:rPr sz="1600" b="1">
                <a:solidFill>
                  <a:srgbClr val="1E2A38"/>
                </a:solidFill>
                <a:latin typeface="Arial"/>
              </a:rPr>
              <a:t>wear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«kiymoq», </a:t>
            </a:r>
            <a:r>
              <a:rPr sz="1600" b="1">
                <a:solidFill>
                  <a:srgbClr val="1E2A38"/>
                </a:solidFill>
                <a:latin typeface="Arial"/>
              </a:rPr>
              <a:t>were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«edi(k)», </a:t>
            </a:r>
            <a:r>
              <a:rPr sz="1600" b="1">
                <a:solidFill>
                  <a:srgbClr val="1E2A38"/>
                </a:solidFill>
                <a:latin typeface="Arial"/>
              </a:rPr>
              <a:t>we’re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«biz …miz». Yozilishi va ma’nosi har xil.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6–8 sentences about what your family members are doing now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sozlar.com/vocab/cards/?set=grade7-lesson18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Read Madina’s text again and listen to the audio on the lesson page.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CDAappliances · CC BY 2.0 · https://www.flickr.com/photos/148434301@N05/33568346845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