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3 Reading: Hobbies past and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3-bo‘lim. O‘qish: xobbilar — o‘tmishda va hozir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3. Killing time Reading: Hobbies past and 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272" y="1371600"/>
            <a:ext cx="3490655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François Barraud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the Start thinking! questions about their own hobbies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and underline all the hobbies in the article (ex.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six missing sentences back into the article, using clue words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how three hobbies have changed since their grandparents’ time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24–25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Unit 3 Killing Time — Reading (audio 1.07).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Start thinking!</a:t>
            </a:r>
            <a:r>
              <a:rPr sz="1600" b="0">
                <a:solidFill>
                  <a:srgbClr val="1E2A38"/>
                </a:solidFill>
                <a:latin typeface="Arial"/>
              </a:rPr>
              <a:t> Do you have any hobbies? Do you collect anything? What sort of things do people collect?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article «Hobbies Past and Present». Underline all the hobbies which are mentioned.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Six sentences have been removed. Choose from A–G the one which fits each gap (1–6). One sentence is extra.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Tip: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sentence BEFORE and AFTER each gap — look for </a:t>
            </a:r>
            <a:r>
              <a:rPr sz="1600" b="1">
                <a:solidFill>
                  <a:srgbClr val="1E2A38"/>
                </a:solidFill>
                <a:latin typeface="Arial"/>
              </a:rPr>
              <a:t>they / these / that</a:t>
            </a:r>
            <a:r>
              <a:rPr sz="1600" b="0">
                <a:solidFill>
                  <a:srgbClr val="1E2A38"/>
                </a:solidFill>
                <a:latin typeface="Arial"/>
              </a:rPr>
              <a:t> and linking words.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and collecting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hobby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xobbi, sevimli mashg‘ulot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hobby</a:t>
            </a:r>
            <a:r>
              <a:rPr sz="1400" b="0">
                <a:solidFill>
                  <a:srgbClr val="5A6572"/>
                </a:solidFill>
                <a:latin typeface="Arial"/>
              </a:rPr>
              <a:t> is drawing cartoons of my friends.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collect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yig‘moq, to‘plamoq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collects</a:t>
            </a:r>
            <a:r>
              <a:rPr sz="1400" b="0">
                <a:solidFill>
                  <a:srgbClr val="5A6572"/>
                </a:solidFill>
                <a:latin typeface="Arial"/>
              </a:rPr>
              <a:t> old coins from different countries.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collection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to‘plam, kolleksiya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keeps his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collection</a:t>
            </a:r>
            <a:r>
              <a:rPr sz="1400" b="0">
                <a:solidFill>
                  <a:srgbClr val="5A6572"/>
                </a:solidFill>
                <a:latin typeface="Arial"/>
              </a:rPr>
              <a:t> of postcards in a big blue box.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collector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kolleksioner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collector</a:t>
            </a:r>
            <a:r>
              <a:rPr sz="1400" b="0">
                <a:solidFill>
                  <a:srgbClr val="5A6572"/>
                </a:solidFill>
                <a:latin typeface="Arial"/>
              </a:rPr>
              <a:t> paid a lot of money for the old stamp.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and collecting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📮️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stamp collecting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pochta markalarini yig‘ish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Stamp collecting</a:t>
            </a:r>
            <a:r>
              <a:rPr sz="1400" b="0">
                <a:solidFill>
                  <a:srgbClr val="5A6572"/>
                </a:solidFill>
                <a:latin typeface="Arial"/>
              </a:rPr>
              <a:t> was very popular fifty years ago.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leisure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vaqt, hordiq vaqti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 you like doing in your </a:t>
            </a:r>
            <a:r>
              <a:rPr sz="1400" b="1">
                <a:solidFill>
                  <a:srgbClr val="5A6572"/>
                </a:solidFill>
                <a:latin typeface="Arial"/>
              </a:rPr>
              <a:t>leisure time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(yangi mashg‘ulot) bilan shug‘ullana boshlamoq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year my mother </a:t>
            </a:r>
            <a:r>
              <a:rPr sz="1400" b="1">
                <a:solidFill>
                  <a:srgbClr val="5A6572"/>
                </a:solidFill>
                <a:latin typeface="Arial"/>
              </a:rPr>
              <a:t>took up</a:t>
            </a:r>
            <a:r>
              <a:rPr sz="1400" b="0">
                <a:solidFill>
                  <a:srgbClr val="5A6572"/>
                </a:solidFill>
                <a:latin typeface="Arial"/>
              </a:rPr>
              <a:t> painting, and now she paints every weekend.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pastime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mashg‘ulot, ermak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Chess is a popular </a:t>
            </a:r>
            <a:r>
              <a:rPr sz="1400" b="1">
                <a:solidFill>
                  <a:srgbClr val="5A6572"/>
                </a:solidFill>
                <a:latin typeface="Arial"/>
              </a:rPr>
              <a:t>pastime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neighbourhood.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and collecting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noyob, kamyob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found a </a:t>
            </a:r>
            <a:r>
              <a:rPr sz="1400" b="1">
                <a:solidFill>
                  <a:srgbClr val="5A6572"/>
                </a:solidFill>
                <a:latin typeface="Arial"/>
              </a:rPr>
              <a:t>rare</a:t>
            </a:r>
            <a:r>
              <a:rPr sz="1400" b="0">
                <a:solidFill>
                  <a:srgbClr val="5A6572"/>
                </a:solidFill>
                <a:latin typeface="Arial"/>
              </a:rPr>
              <a:t> butterfly in the mountains near Chimgan.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in demand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talabgir bo‘lmoq, talab katta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Good English teachers </a:t>
            </a:r>
            <a:r>
              <a:rPr sz="1400" b="1">
                <a:solidFill>
                  <a:srgbClr val="5A6572"/>
                </a:solidFill>
                <a:latin typeface="Arial"/>
              </a:rPr>
              <a:t>are in demand</a:t>
            </a:r>
            <a:r>
              <a:rPr sz="1400" b="0">
                <a:solidFill>
                  <a:srgbClr val="5A6572"/>
                </a:solidFill>
                <a:latin typeface="Arial"/>
              </a:rPr>
              <a:t> all over the world.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afford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(pulga) qurbi yetmoq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</a:t>
            </a:r>
            <a:r>
              <a:rPr sz="1400" b="1">
                <a:solidFill>
                  <a:srgbClr val="5A6572"/>
                </a:solidFill>
                <a:latin typeface="Arial"/>
              </a:rPr>
              <a:t>afford</a:t>
            </a:r>
            <a:r>
              <a:rPr sz="1400" b="0">
                <a:solidFill>
                  <a:srgbClr val="5A6572"/>
                </a:solidFill>
                <a:latin typeface="Arial"/>
              </a:rPr>
              <a:t> a new camera, so I’m saving my money.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work of 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san’at asari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old carpet is a real </a:t>
            </a:r>
            <a:r>
              <a:rPr sz="1400" b="1">
                <a:solidFill>
                  <a:srgbClr val="5A6572"/>
                </a:solidFill>
                <a:latin typeface="Arial"/>
              </a:rPr>
              <a:t>work of art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Hobbies then and now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an impact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ta’sir ko‘rsatmoq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Smartphones </a:t>
            </a:r>
            <a:r>
              <a:rPr sz="1400" b="1">
                <a:solidFill>
                  <a:srgbClr val="5A6572"/>
                </a:solidFill>
                <a:latin typeface="Arial"/>
              </a:rPr>
              <a:t>have had an impact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 way we spend free 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since ancient times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qadim zamonlardan beri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People have collected beautiful things </a:t>
            </a:r>
            <a:r>
              <a:rPr sz="1400" b="1">
                <a:solidFill>
                  <a:srgbClr val="5A6572"/>
                </a:solidFill>
                <a:latin typeface="Arial"/>
              </a:rPr>
              <a:t>since ancient times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📼️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had its 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davrini o‘tab bo‘lmoq, eskirmoq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CD player </a:t>
            </a:r>
            <a:r>
              <a:rPr sz="1400" b="1">
                <a:solidFill>
                  <a:srgbClr val="5A6572"/>
                </a:solidFill>
                <a:latin typeface="Arial"/>
              </a:rPr>
              <a:t>has had its day</a:t>
            </a:r>
            <a:r>
              <a:rPr sz="1400" b="0">
                <a:solidFill>
                  <a:srgbClr val="5A6572"/>
                </a:solidFill>
                <a:latin typeface="Arial"/>
              </a:rPr>
              <a:t> — everyone streams music now.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⛵️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build models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modellar yasamoq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likes to </a:t>
            </a:r>
            <a:r>
              <a:rPr sz="1400" b="1">
                <a:solidFill>
                  <a:srgbClr val="5A6572"/>
                </a:solidFill>
                <a:latin typeface="Arial"/>
              </a:rPr>
              <a:t>build models</a:t>
            </a:r>
            <a:r>
              <a:rPr sz="1400" b="0">
                <a:solidFill>
                  <a:srgbClr val="5A6572"/>
                </a:solidFill>
                <a:latin typeface="Arial"/>
              </a:rPr>
              <a:t> of famous ships.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😎️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show off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ko‘z-ko‘z qilmoq, maqtanmoq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loves to </a:t>
            </a:r>
            <a:r>
              <a:rPr sz="1400" b="1">
                <a:solidFill>
                  <a:srgbClr val="5A6572"/>
                </a:solidFill>
                <a:latin typeface="Arial"/>
              </a:rPr>
              <a:t>show off</a:t>
            </a:r>
            <a:r>
              <a:rPr sz="1400" b="0">
                <a:solidFill>
                  <a:srgbClr val="5A6572"/>
                </a:solidFill>
                <a:latin typeface="Arial"/>
              </a:rPr>
              <a:t> his new bike to his friends.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Hobbies then and now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put sth on display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ko‘rgazmaga qo‘ymoq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put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pupils’ robots </a:t>
            </a:r>
            <a:r>
              <a:rPr sz="1400" b="1">
                <a:solidFill>
                  <a:srgbClr val="5A6572"/>
                </a:solidFill>
                <a:latin typeface="Arial"/>
              </a:rPr>
              <a:t>on display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hall.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traditional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an’anaviy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traditional</a:t>
            </a:r>
            <a:r>
              <a:rPr sz="1400" b="0">
                <a:solidFill>
                  <a:srgbClr val="5A6572"/>
                </a:solidFill>
                <a:latin typeface="Arial"/>
              </a:rPr>
              <a:t> Uzbek songs.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weird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g‘alati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friend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weird</a:t>
            </a:r>
            <a:r>
              <a:rPr sz="1400" b="0">
                <a:solidFill>
                  <a:srgbClr val="5A6572"/>
                </a:solidFill>
                <a:latin typeface="Arial"/>
              </a:rPr>
              <a:t> hobby — he collects old keys.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😵️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confused by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…dan boshi qotmoq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</a:t>
            </a:r>
            <a:r>
              <a:rPr sz="1400" b="1">
                <a:solidFill>
                  <a:srgbClr val="5A6572"/>
                </a:solidFill>
                <a:latin typeface="Arial"/>
              </a:rPr>
              <a:t>was confused by</a:t>
            </a:r>
            <a:r>
              <a:rPr sz="1400" b="0">
                <a:solidFill>
                  <a:srgbClr val="5A6572"/>
                </a:solidFill>
                <a:latin typeface="Arial"/>
              </a:rPr>
              <a:t> the buttons on the game controller.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Computers and online hobbies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entertainment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ko‘ngilochar mashg‘ulot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many families, television is 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entertainment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a website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veb-sayt yuritmoq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runs a website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football cards.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communicate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…bilan muloqot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communicate with</a:t>
            </a:r>
            <a:r>
              <a:rPr sz="1400" b="0">
                <a:solidFill>
                  <a:srgbClr val="5A6572"/>
                </a:solidFill>
                <a:latin typeface="Arial"/>
              </a:rPr>
              <a:t> our pen friends in Korea by email.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to mind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xayolga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think of hobbies, chess is the first thing that </a:t>
            </a:r>
            <a:r>
              <a:rPr sz="1400" b="1">
                <a:solidFill>
                  <a:srgbClr val="5A6572"/>
                </a:solidFill>
                <a:latin typeface="Arial"/>
              </a:rPr>
              <a:t>comes to mind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Computers and online hobbies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advice from experts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mutaxassislardan maslahat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this chess forum 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get advice from experts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free.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equipment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jihozlar, anjomlar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Fishing </a:t>
            </a:r>
            <a:r>
              <a:rPr sz="1400" b="1">
                <a:solidFill>
                  <a:srgbClr val="5A6572"/>
                </a:solidFill>
                <a:latin typeface="Arial"/>
              </a:rPr>
              <a:t>equipment</a:t>
            </a:r>
            <a:r>
              <a:rPr sz="1400" b="0">
                <a:solidFill>
                  <a:srgbClr val="5A6572"/>
                </a:solidFill>
                <a:latin typeface="Arial"/>
              </a:rPr>
              <a:t> can be quite expensive.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sth to the next level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yangi bosqichga olib chiqmoq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good coach can </a:t>
            </a:r>
            <a:r>
              <a:rPr sz="1400" b="1">
                <a:solidFill>
                  <a:srgbClr val="5A6572"/>
                </a:solidFill>
                <a:latin typeface="Arial"/>
              </a:rPr>
              <a:t>take</a:t>
            </a:r>
            <a:r>
              <a:rPr sz="1400" b="0">
                <a:solidFill>
                  <a:srgbClr val="5A6572"/>
                </a:solidFill>
                <a:latin typeface="Arial"/>
              </a:rPr>
              <a:t> your hobby </a:t>
            </a:r>
            <a:r>
              <a:rPr sz="1400" b="1">
                <a:solidFill>
                  <a:srgbClr val="5A6572"/>
                </a:solidFill>
                <a:latin typeface="Arial"/>
              </a:rPr>
              <a:t>to the next level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computer games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kompyuter o‘yinlarini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computer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an hour after he finishes his homework.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Hobbies that never change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fill your free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vaqtni to‘ldirmoq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young people </a:t>
            </a:r>
            <a:r>
              <a:rPr sz="1400" b="1">
                <a:solidFill>
                  <a:srgbClr val="5A6572"/>
                </a:solidFill>
                <a:latin typeface="Arial"/>
              </a:rPr>
              <a:t>fill their free time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sport and music.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🥁️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rhythm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ritm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song has a strong </a:t>
            </a:r>
            <a:r>
              <a:rPr sz="1400" b="1">
                <a:solidFill>
                  <a:srgbClr val="5A6572"/>
                </a:solidFill>
                <a:latin typeface="Arial"/>
              </a:rPr>
              <a:t>rhythm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great for dancing.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gymnastics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gimnastika bilan shug‘ullanmoq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does gymnastics</a:t>
            </a:r>
            <a:r>
              <a:rPr sz="1400" b="0">
                <a:solidFill>
                  <a:srgbClr val="5A6572"/>
                </a:solidFill>
                <a:latin typeface="Arial"/>
              </a:rPr>
              <a:t> three times a week at the sports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🕹️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video arcade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 avtomatlari zali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school we sometimes play racing games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video arcade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🗺️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treasure hunt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xazina qidirish o‘yini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Geocaching is a modern </a:t>
            </a:r>
            <a:r>
              <a:rPr sz="1400" b="1">
                <a:solidFill>
                  <a:srgbClr val="5A6572"/>
                </a:solidFill>
                <a:latin typeface="Arial"/>
              </a:rPr>
              <a:t>treasure hunt</a:t>
            </a:r>
            <a:r>
              <a:rPr sz="1400" b="0">
                <a:solidFill>
                  <a:srgbClr val="5A6572"/>
                </a:solidFill>
                <a:latin typeface="Arial"/>
              </a:rPr>
              <a:t> that you play with a smartphone.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Gapped text: bo‘shliqqa gapni qanday topamiz?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Avval butun matnni o‘qing — har xatboshining asosiy fikrini bilib oling.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Bo‘shliqdan OLDINGI va KEYINGI gapni o‘qing: yangi gap ikkalasiga ham ulanishi kerak.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Olmoshlar</a:t>
            </a:r>
            <a:r>
              <a:rPr sz="1800" b="0">
                <a:solidFill>
                  <a:srgbClr val="1E2A38"/>
                </a:solidFill>
                <a:latin typeface="Arial"/>
              </a:rPr>
              <a:t> izi: </a:t>
            </a:r>
            <a:r>
              <a:rPr sz="1800" b="1">
                <a:solidFill>
                  <a:srgbClr val="1E2A38"/>
                </a:solidFill>
                <a:latin typeface="Arial"/>
              </a:rPr>
              <a:t>they, these, that</a:t>
            </a:r>
            <a:r>
              <a:rPr sz="1800" b="0">
                <a:solidFill>
                  <a:srgbClr val="1E2A38"/>
                </a:solidFill>
                <a:latin typeface="Arial"/>
              </a:rPr>
              <a:t> — kimni, nimani ko‘rsatyapti? (</a:t>
            </a:r>
            <a:r>
              <a:rPr sz="1800" b="1">
                <a:solidFill>
                  <a:srgbClr val="1E2A38"/>
                </a:solidFill>
                <a:latin typeface="Arial"/>
              </a:rPr>
              <a:t>They proudly put these</a:t>
            </a:r>
            <a:r>
              <a:rPr sz="1800" b="0">
                <a:solidFill>
                  <a:srgbClr val="1E2A38"/>
                </a:solidFill>
                <a:latin typeface="Arial"/>
              </a:rPr>
              <a:t> on display → modellar).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Bog‘lovchilar</a:t>
            </a:r>
            <a:r>
              <a:rPr sz="1800" b="0">
                <a:solidFill>
                  <a:srgbClr val="1E2A38"/>
                </a:solidFill>
                <a:latin typeface="Arial"/>
              </a:rPr>
              <a:t> izi: </a:t>
            </a:r>
            <a:r>
              <a:rPr sz="1800" b="1">
                <a:solidFill>
                  <a:srgbClr val="1E2A38"/>
                </a:solidFill>
                <a:latin typeface="Arial"/>
              </a:rPr>
              <a:t>However</a:t>
            </a:r>
            <a:r>
              <a:rPr sz="1800" b="0">
                <a:solidFill>
                  <a:srgbClr val="1E2A38"/>
                </a:solidFill>
                <a:latin typeface="Arial"/>
              </a:rPr>
              <a:t> (zidlik), </a:t>
            </a:r>
            <a:r>
              <a:rPr sz="1800" b="1">
                <a:solidFill>
                  <a:srgbClr val="1E2A38"/>
                </a:solidFill>
                <a:latin typeface="Arial"/>
              </a:rPr>
              <a:t>For instance</a:t>
            </a:r>
            <a:r>
              <a:rPr sz="1800" b="0">
                <a:solidFill>
                  <a:srgbClr val="1E2A38"/>
                </a:solidFill>
                <a:latin typeface="Arial"/>
              </a:rPr>
              <a:t> (misol), </a:t>
            </a:r>
            <a:r>
              <a:rPr sz="1800" b="1">
                <a:solidFill>
                  <a:srgbClr val="1E2A38"/>
                </a:solidFill>
                <a:latin typeface="Arial"/>
              </a:rPr>
              <a:t>At first</a:t>
            </a:r>
            <a:r>
              <a:rPr sz="1800" b="0">
                <a:solidFill>
                  <a:srgbClr val="1E2A38"/>
                </a:solidFill>
                <a:latin typeface="Arial"/>
              </a:rPr>
              <a:t> (boshida), </a:t>
            </a:r>
            <a:r>
              <a:rPr sz="1800" b="1">
                <a:solidFill>
                  <a:srgbClr val="1E2A38"/>
                </a:solidFill>
                <a:latin typeface="Arial"/>
              </a:rPr>
              <a:t>That in turn means</a:t>
            </a:r>
            <a:r>
              <a:rPr sz="1800" b="0">
                <a:solidFill>
                  <a:srgbClr val="1E2A38"/>
                </a:solidFill>
                <a:latin typeface="Arial"/>
              </a:rPr>
              <a:t> (natija).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Oxirida ortiqcha gapni tekshiring: u hech bir bo‘shliqqa to‘g‘ri kelmasligi kerak.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Ex.3 — find the clues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What comes before and after each gap? Which sentence (A–G) fits?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1: «…collecting valuable things since ancient times.» ___ «When stamps appeared…»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2: «…people aren’t buying stamps like they used to.» ___ «Rare stamps are still in demand…»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3: «…built plastic models of planes, boats and cars.» ___ «Young people are still making…»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4: «…since they were invented in the middle of the twentieth century.» ___ «Gradually, however…»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5: «…a huge amount of information on it on the internet.» ___ «Today’s teenagers…»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Gap 6: «…activities that their parents and grandparents enjoyed.» ___ «Fishing is as popular…»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Urg‘u qayerda? Katta harf — urg‘uli bo‘g‘in (leisure — «leyjer» emas, /ˈleʒə/):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LEIsure /ˈleʒə/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colLECtion /kəˈlekʃn/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enterTAINment /ˌentəˈteɪnmənt/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eQUIPment /ɪˈkwɪpmənt/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traDItional /trəˈdɪʃənl/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RHYthm /ˈrɪðəm/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gymNAStics /dʒɪmˈnæstɪks/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arCADE /ɑːˈkeɪd/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Stamp collecting as a hobby of millions of young people has had its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Rare stamps are still in ________ — many collectors want to buy them and pay a lot.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Young people are still making and showing ________ these models.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They proudly put these models on ________ in their bedrooms (= so everyone could see them).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couldn’t ________ a holiday abroad this summer, so we stayed at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Navruz our neighbours cook ________ dishes like sumalak, just as their grandparents did.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Stamp collecting is one of the first things that come to ________ when people think about hobbies.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the 1980s the video ________ was the most exciting place in town for teenagers.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Start thinking! Do you have any hobbies? Do you collect anything? What sort of things do people collect?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hobby in the article has changed the most? Which has not changed at all?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parents tonight: what did they do in their leisure time at your age? Guess first with your partner.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Hobbies then and now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twentieth century, more and more people had </a:t>
            </a:r>
            <a:r>
              <a:rPr sz="1600" b="1">
                <a:solidFill>
                  <a:srgbClr val="1E2A38"/>
                </a:solidFill>
                <a:latin typeface="Arial"/>
              </a:rPr>
              <a:t>leisure time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many of them </a:t>
            </a:r>
            <a:r>
              <a:rPr sz="1600" b="1">
                <a:solidFill>
                  <a:srgbClr val="1E2A38"/>
                </a:solidFill>
                <a:latin typeface="Arial"/>
              </a:rPr>
              <a:t>took up</a:t>
            </a:r>
            <a:r>
              <a:rPr sz="1600" b="0">
                <a:solidFill>
                  <a:srgbClr val="1E2A38"/>
                </a:solidFill>
                <a:latin typeface="Arial"/>
              </a:rPr>
              <a:t> a </a:t>
            </a:r>
            <a:r>
              <a:rPr sz="1600" b="1">
                <a:solidFill>
                  <a:srgbClr val="1E2A38"/>
                </a:solidFill>
                <a:latin typeface="Arial"/>
              </a:rPr>
              <a:t>hobby</a:t>
            </a:r>
            <a:r>
              <a:rPr sz="1600" b="0">
                <a:solidFill>
                  <a:srgbClr val="1E2A38"/>
                </a:solidFill>
                <a:latin typeface="Arial"/>
              </a:rPr>
              <a:t>. For millions of children that hobby was </a:t>
            </a:r>
            <a:r>
              <a:rPr sz="1600" b="1">
                <a:solidFill>
                  <a:srgbClr val="1E2A38"/>
                </a:solidFill>
                <a:latin typeface="Arial"/>
              </a:rPr>
              <a:t>stamp collecting</a:t>
            </a:r>
            <a:r>
              <a:rPr sz="1600" b="0">
                <a:solidFill>
                  <a:srgbClr val="1E2A38"/>
                </a:solidFill>
                <a:latin typeface="Arial"/>
              </a:rPr>
              <a:t>. Stamps were cheap and colourful, and a big </a:t>
            </a:r>
            <a:r>
              <a:rPr sz="1600" b="1">
                <a:solidFill>
                  <a:srgbClr val="1E2A38"/>
                </a:solidFill>
                <a:latin typeface="Arial"/>
              </a:rPr>
              <a:t>collection</a:t>
            </a:r>
            <a:r>
              <a:rPr sz="1600" b="0">
                <a:solidFill>
                  <a:srgbClr val="1E2A38"/>
                </a:solidFill>
                <a:latin typeface="Arial"/>
              </a:rPr>
              <a:t> was something to be proud of. Some old stamps are worth a lot of money even today.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But email </a:t>
            </a:r>
            <a:r>
              <a:rPr sz="1600" b="1">
                <a:solidFill>
                  <a:srgbClr val="1E2A38"/>
                </a:solidFill>
                <a:latin typeface="Arial"/>
              </a:rPr>
              <a:t>has had an impact on</a:t>
            </a:r>
            <a:r>
              <a:rPr sz="1600" b="0">
                <a:solidFill>
                  <a:srgbClr val="1E2A38"/>
                </a:solidFill>
                <a:latin typeface="Arial"/>
              </a:rPr>
              <a:t> this popular </a:t>
            </a:r>
            <a:r>
              <a:rPr sz="1600" b="1">
                <a:solidFill>
                  <a:srgbClr val="1E2A38"/>
                </a:solidFill>
                <a:latin typeface="Arial"/>
              </a:rPr>
              <a:t>pastime</a:t>
            </a:r>
            <a:r>
              <a:rPr sz="1600" b="0">
                <a:solidFill>
                  <a:srgbClr val="1E2A38"/>
                </a:solidFill>
                <a:latin typeface="Arial"/>
              </a:rPr>
              <a:t>. Messages now travel instantly, so people buy fewer stamps. </a:t>
            </a:r>
            <a:r>
              <a:rPr sz="1600" b="1">
                <a:solidFill>
                  <a:srgbClr val="1E2A38"/>
                </a:solidFill>
                <a:latin typeface="Arial"/>
              </a:rPr>
              <a:t>Rare</a:t>
            </a:r>
            <a:r>
              <a:rPr sz="1600" b="0">
                <a:solidFill>
                  <a:srgbClr val="1E2A38"/>
                </a:solidFill>
                <a:latin typeface="Arial"/>
              </a:rPr>
              <a:t> stamps are still </a:t>
            </a:r>
            <a:r>
              <a:rPr sz="1600" b="1">
                <a:solidFill>
                  <a:srgbClr val="1E2A38"/>
                </a:solidFill>
                <a:latin typeface="Arial"/>
              </a:rPr>
              <a:t>in demand</a:t>
            </a:r>
            <a:r>
              <a:rPr sz="1600" b="0">
                <a:solidFill>
                  <a:srgbClr val="1E2A38"/>
                </a:solidFill>
                <a:latin typeface="Arial"/>
              </a:rPr>
              <a:t>, but for most young people stamp collecting </a:t>
            </a:r>
            <a:r>
              <a:rPr sz="1600" b="1">
                <a:solidFill>
                  <a:srgbClr val="1E2A38"/>
                </a:solidFill>
                <a:latin typeface="Arial"/>
              </a:rPr>
              <a:t>has had its day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Hobbies then and now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Generations of boys and girls </a:t>
            </a:r>
            <a:r>
              <a:rPr sz="1600" b="1">
                <a:solidFill>
                  <a:srgbClr val="1E2A38"/>
                </a:solidFill>
                <a:latin typeface="Arial"/>
              </a:rPr>
              <a:t>built models</a:t>
            </a:r>
            <a:r>
              <a:rPr sz="1600" b="0">
                <a:solidFill>
                  <a:srgbClr val="1E2A38"/>
                </a:solidFill>
                <a:latin typeface="Arial"/>
              </a:rPr>
              <a:t> of planes and cars and </a:t>
            </a:r>
            <a:r>
              <a:rPr sz="1600" b="1">
                <a:solidFill>
                  <a:srgbClr val="1E2A38"/>
                </a:solidFill>
                <a:latin typeface="Arial"/>
              </a:rPr>
              <a:t>put</a:t>
            </a:r>
            <a:r>
              <a:rPr sz="1600" b="0">
                <a:solidFill>
                  <a:srgbClr val="1E2A38"/>
                </a:solidFill>
                <a:latin typeface="Arial"/>
              </a:rPr>
              <a:t> them </a:t>
            </a:r>
            <a:r>
              <a:rPr sz="1600" b="1">
                <a:solidFill>
                  <a:srgbClr val="1E2A38"/>
                </a:solidFill>
                <a:latin typeface="Arial"/>
              </a:rPr>
              <a:t>on display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their bedrooms. Teenagers still </a:t>
            </a:r>
            <a:r>
              <a:rPr sz="1600" b="1">
                <a:solidFill>
                  <a:srgbClr val="1E2A38"/>
                </a:solidFill>
                <a:latin typeface="Arial"/>
              </a:rPr>
              <a:t>show off</a:t>
            </a:r>
            <a:r>
              <a:rPr sz="1600" b="0">
                <a:solidFill>
                  <a:srgbClr val="1E2A38"/>
                </a:solidFill>
                <a:latin typeface="Arial"/>
              </a:rPr>
              <a:t> their models, but the nature of the hobby has changed: old models were simple wood or plastic ones with few moving parts, but modern models are computerised and move like robots.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Hobbies then and now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Computers came into homes gradually. Today they give us </a:t>
            </a:r>
            <a:r>
              <a:rPr sz="1600" b="1">
                <a:solidFill>
                  <a:srgbClr val="1E2A38"/>
                </a:solidFill>
                <a:latin typeface="Arial"/>
              </a:rPr>
              <a:t>entertainment</a:t>
            </a:r>
            <a:r>
              <a:rPr sz="1600" b="0">
                <a:solidFill>
                  <a:srgbClr val="1E2A38"/>
                </a:solidFill>
                <a:latin typeface="Arial"/>
              </a:rPr>
              <a:t> and new hobbies: people </a:t>
            </a:r>
            <a:r>
              <a:rPr sz="1600" b="1">
                <a:solidFill>
                  <a:srgbClr val="1E2A38"/>
                </a:solidFill>
                <a:latin typeface="Arial"/>
              </a:rPr>
              <a:t>run websites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communicate with</a:t>
            </a:r>
            <a:r>
              <a:rPr sz="1600" b="0">
                <a:solidFill>
                  <a:srgbClr val="1E2A38"/>
                </a:solidFill>
                <a:latin typeface="Arial"/>
              </a:rPr>
              <a:t> friends around the world and </a:t>
            </a:r>
            <a:r>
              <a:rPr sz="1600" b="1">
                <a:solidFill>
                  <a:srgbClr val="1E2A38"/>
                </a:solidFill>
                <a:latin typeface="Arial"/>
              </a:rPr>
              <a:t>get advice from experts</a:t>
            </a:r>
            <a:r>
              <a:rPr sz="1600" b="0">
                <a:solidFill>
                  <a:srgbClr val="1E2A38"/>
                </a:solidFill>
                <a:latin typeface="Arial"/>
              </a:rPr>
              <a:t>. In the past, young people had to rely on people they knew or a local library. Some things, though, never change — and geocaching, a modern </a:t>
            </a:r>
            <a:r>
              <a:rPr sz="1600" b="1">
                <a:solidFill>
                  <a:srgbClr val="1E2A38"/>
                </a:solidFill>
                <a:latin typeface="Arial"/>
              </a:rPr>
              <a:t>treasure hunt</a:t>
            </a:r>
            <a:r>
              <a:rPr sz="1600" b="0">
                <a:solidFill>
                  <a:srgbClr val="1E2A38"/>
                </a:solidFill>
                <a:latin typeface="Arial"/>
              </a:rPr>
              <a:t> played with a smartphone, is very similar to letterboxing, a game people played about 150 years ago.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many people take up a hobby in the twentieth century?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 fewer people collect stamps today?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have models changed?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did young people learn about their hobby in the past?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old game is geocaching similar to?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o‘tmishmi yoki hozirmi?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iborani aytaman, siz aytasiz: bu PAST, PRESENT yoki IKKALASI haqida?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collect beautiful things since ancient times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run a website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models on display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get advice from experts online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stamp collecting has had its day → 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leisure time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free time</a:t>
            </a:r>
            <a:r>
              <a:rPr sz="1600" b="0">
                <a:solidFill>
                  <a:srgbClr val="1E2A38"/>
                </a:solidFill>
                <a:latin typeface="Arial"/>
              </a:rPr>
              <a:t>, lekin rasmiyroq; </a:t>
            </a:r>
            <a:r>
              <a:rPr sz="1600" b="1">
                <a:solidFill>
                  <a:srgbClr val="1E2A38"/>
                </a:solidFill>
                <a:latin typeface="Arial"/>
              </a:rPr>
              <a:t>leisure</a:t>
            </a:r>
            <a:r>
              <a:rPr sz="1600" b="0">
                <a:solidFill>
                  <a:srgbClr val="1E2A38"/>
                </a:solidFill>
                <a:latin typeface="Arial"/>
              </a:rPr>
              <a:t> sanalmaydi.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afford</a:t>
            </a:r>
            <a:r>
              <a:rPr sz="1600" b="0">
                <a:solidFill>
                  <a:srgbClr val="1E2A38"/>
                </a:solidFill>
                <a:latin typeface="Arial"/>
              </a:rPr>
              <a:t> deyarli doim </a:t>
            </a:r>
            <a:r>
              <a:rPr sz="1600" b="1">
                <a:solidFill>
                  <a:srgbClr val="1E2A38"/>
                </a:solidFill>
                <a:latin typeface="Arial"/>
              </a:rPr>
              <a:t>can / can’t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We can’t afford</a:t>
            </a:r>
            <a:r>
              <a:rPr sz="1600" b="0">
                <a:solidFill>
                  <a:srgbClr val="1E2A38"/>
                </a:solidFill>
                <a:latin typeface="Arial"/>
              </a:rPr>
              <a:t> a holiday abroad, </a:t>
            </a:r>
            <a:r>
              <a:rPr sz="1600" b="1">
                <a:solidFill>
                  <a:srgbClr val="1E2A38"/>
                </a:solidFill>
                <a:latin typeface="Arial"/>
              </a:rPr>
              <a:t>I can’t afford to</a:t>
            </a:r>
            <a:r>
              <a:rPr sz="1600" b="0">
                <a:solidFill>
                  <a:srgbClr val="1E2A38"/>
                </a:solidFill>
                <a:latin typeface="Arial"/>
              </a:rPr>
              <a:t> buy it (✗ afford buying).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equipment</a:t>
            </a:r>
            <a:r>
              <a:rPr sz="1600" b="0">
                <a:solidFill>
                  <a:srgbClr val="1E2A38"/>
                </a:solidFill>
                <a:latin typeface="Arial"/>
              </a:rPr>
              <a:t> sanalmaydi: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a lot of equipment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a piece of equipment</a:t>
            </a:r>
            <a:r>
              <a:rPr sz="1600" b="0">
                <a:solidFill>
                  <a:srgbClr val="1E2A38"/>
                </a:solidFill>
                <a:latin typeface="Arial"/>
              </a:rPr>
              <a:t> (✗ equipments).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has had its day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«o‘z zamonini o‘tab bo‘ldi», eskirgan narsa haqida.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 pastime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vaqtni yoqimli o‘tkazish uchun qilinadigan mashg‘ulot, </a:t>
            </a:r>
            <a:r>
              <a:rPr sz="1600" b="1">
                <a:solidFill>
                  <a:srgbClr val="1E2A38"/>
                </a:solidFill>
                <a:latin typeface="Arial"/>
              </a:rPr>
              <a:t>a hobby</a:t>
            </a:r>
            <a:r>
              <a:rPr sz="1600" b="0">
                <a:solidFill>
                  <a:srgbClr val="1E2A38"/>
                </a:solidFill>
                <a:latin typeface="Arial"/>
              </a:rPr>
              <a:t> ga yaqin: </a:t>
            </a:r>
            <a:r>
              <a:rPr sz="1600" b="1">
                <a:solidFill>
                  <a:srgbClr val="1E2A38"/>
                </a:solidFill>
                <a:latin typeface="Arial"/>
              </a:rPr>
              <a:t>Fishing is my dad’s favourite pastime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p.25 Word box ex.4: find the 7 words in the article and underline them.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words with the flashcards: sozlar.com/vocab/cards/?set=grade10-lesson17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8 sentences about hobbies then and now, using 8 words from today’s list.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François Barraud · Public domain · https://commons.wikimedia.org/wiki/File:François_Barraud_-_Le_Philatéliste.jpg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