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Grammar: Stative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Grammatika: holat fe’llari (stative verbs)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Grammar: stative verbs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880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30682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Dave souza · CC BY-SA 2.5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the Learn this! box (a–e) and seven sentences with the correct tense (Solutions p.34 ex.3–4)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a text-message chat with nine verbs (Solutions p.34 ex.5)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Sort fourteen shape and size words and describe an object for a partner to guess (Laser p.27 Wordpower)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what three customers buy and complete six sentences (Laser p.27 Listening ex.1–2)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 — present simple and present continuous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PRESENT SIMPLE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PRESENT CONTINUOUS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51459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+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sister </a:t>
            </a:r>
            <a:r>
              <a:rPr sz="1600" b="1">
                <a:solidFill>
                  <a:srgbClr val="1E2A38"/>
                </a:solidFill>
                <a:latin typeface="Arial"/>
              </a:rPr>
              <a:t>hates</a:t>
            </a:r>
            <a:r>
              <a:rPr sz="1600" b="0">
                <a:solidFill>
                  <a:srgbClr val="1E2A38"/>
                </a:solidFill>
                <a:latin typeface="Arial"/>
              </a:rPr>
              <a:t> football.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</a:t>
            </a:r>
            <a:r>
              <a:rPr sz="1600" b="1">
                <a:solidFill>
                  <a:srgbClr val="1E2A38"/>
                </a:solidFill>
                <a:latin typeface="Arial"/>
              </a:rPr>
              <a:t>’m reading</a:t>
            </a:r>
            <a:r>
              <a:rPr sz="1600" b="0">
                <a:solidFill>
                  <a:srgbClr val="1E2A38"/>
                </a:solidFill>
                <a:latin typeface="Arial"/>
              </a:rPr>
              <a:t> a comic.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20040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38327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</a:t>
            </a:r>
            <a:r>
              <a:rPr sz="1600" b="1">
                <a:solidFill>
                  <a:srgbClr val="1E2A38"/>
                </a:solidFill>
                <a:latin typeface="Arial"/>
              </a:rPr>
              <a:t>doesn’t like</a:t>
            </a:r>
            <a:r>
              <a:rPr sz="1600" b="0">
                <a:solidFill>
                  <a:srgbClr val="1E2A38"/>
                </a:solidFill>
                <a:latin typeface="Arial"/>
              </a:rPr>
              <a:t> fish.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</a:t>
            </a:r>
            <a:r>
              <a:rPr sz="1600" b="1">
                <a:solidFill>
                  <a:srgbClr val="1E2A38"/>
                </a:solidFill>
                <a:latin typeface="Arial"/>
              </a:rPr>
              <a:t>’m not watching</a:t>
            </a:r>
            <a:r>
              <a:rPr sz="1600" b="0">
                <a:solidFill>
                  <a:srgbClr val="1E2A38"/>
                </a:solidFill>
                <a:latin typeface="Arial"/>
              </a:rPr>
              <a:t> TV.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06908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425195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 you </a:t>
            </a:r>
            <a:r>
              <a:rPr sz="1600" b="1">
                <a:solidFill>
                  <a:srgbClr val="1E2A38"/>
                </a:solidFill>
                <a:latin typeface="Arial"/>
              </a:rPr>
              <a:t>want</a:t>
            </a:r>
            <a:r>
              <a:rPr sz="1600" b="0">
                <a:solidFill>
                  <a:srgbClr val="1E2A38"/>
                </a:solidFill>
                <a:latin typeface="Arial"/>
              </a:rPr>
              <a:t> an apple?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 you </a:t>
            </a:r>
            <a:r>
              <a:rPr sz="1600" b="1">
                <a:solidFill>
                  <a:srgbClr val="1E2A38"/>
                </a:solidFill>
                <a:latin typeface="Arial"/>
              </a:rPr>
              <a:t>listening</a:t>
            </a:r>
            <a:r>
              <a:rPr sz="1600" b="0">
                <a:solidFill>
                  <a:srgbClr val="1E2A38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89204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960120" y="502920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Solutions p. 34 </a:t>
            </a:r>
            <a:r>
              <a:rPr sz="1600" b="1">
                <a:solidFill>
                  <a:srgbClr val="1E2A38"/>
                </a:solidFill>
                <a:latin typeface="Arial"/>
              </a:rPr>
              <a:t>Learn this!</a:t>
            </a:r>
            <a:r>
              <a:rPr sz="1600" b="0">
                <a:solidFill>
                  <a:srgbClr val="1E2A38"/>
                </a:solidFill>
                <a:latin typeface="Arial"/>
              </a:rPr>
              <a:t> (a–e): which tense goes with each use? Decide in ex.3 — then we check.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Solutions Elementary, p. 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Read Billy and Claire’s phone conversation (ex.2). Word list closed — try alone first.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Answer: What does Claire want to buy? Where is Joel? What does Billy invite Claire to do?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the Learn this! box (a–e): present simple or present continuous?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seven sentences, then match each one with rules a–e.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— Text messages: buy · do · know · look · look · love · get · prefer · read.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Fast finishers / homework</a:t>
            </a:r>
            <a:r>
              <a:rPr sz="1600" b="0">
                <a:solidFill>
                  <a:srgbClr val="1E2A38"/>
                </a:solidFill>
                <a:latin typeface="Arial"/>
              </a:rPr>
              <a:t> — Grammar Builder 3D, p.128 ex.6 (one simple, one continuous in each pair).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Solutions Elementary, pp. 34 and 128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a new top · 2 at home — he hates shopping · 3 to go to the cinema on Saturday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a present simple · b present continuous · c present continuous · d present simple · e present simple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’s raining (b) · 2 are learning (c) · 3 Do … know (e) · 4 live (d) · 5 play (a)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6 don’t understand (e) · 7 does … help (a)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 1 are … doing · 2 ’m looking · 3 loves · 4 know · 5 prefers · 6 buys · 7 reads · 8 Are … getting · 9 ’m looking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p.128 ex.6</a:t>
            </a:r>
            <a:r>
              <a:rPr sz="1600" b="0">
                <a:solidFill>
                  <a:srgbClr val="1E2A38"/>
                </a:solidFill>
                <a:latin typeface="Arial"/>
              </a:rPr>
              <a:t>  1a Are … having · 1b Do … have · 2a ’m not wearing · 2b doesn’t wear · 3a stops · 3b is stopping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Holat fe’llari — nega «I’m wanting» xato?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Holat fe’llari</a:t>
            </a:r>
            <a:r>
              <a:rPr sz="1600" b="0">
                <a:solidFill>
                  <a:srgbClr val="1E2A38"/>
                </a:solidFill>
                <a:latin typeface="Arial"/>
              </a:rPr>
              <a:t> harakatni emas, HOLATni bildiradi: his-tuyg‘u (</a:t>
            </a:r>
            <a:r>
              <a:rPr sz="1600" b="1">
                <a:solidFill>
                  <a:srgbClr val="1E2A38"/>
                </a:solidFill>
                <a:latin typeface="Arial"/>
              </a:rPr>
              <a:t>like, love, hate, prefer</a:t>
            </a:r>
            <a:r>
              <a:rPr sz="1600" b="0">
                <a:solidFill>
                  <a:srgbClr val="1E2A38"/>
                </a:solidFill>
                <a:latin typeface="Arial"/>
              </a:rPr>
              <a:t>), istak (</a:t>
            </a:r>
            <a:r>
              <a:rPr sz="1600" b="1">
                <a:solidFill>
                  <a:srgbClr val="1E2A38"/>
                </a:solidFill>
                <a:latin typeface="Arial"/>
              </a:rPr>
              <a:t>want, need</a:t>
            </a:r>
            <a:r>
              <a:rPr sz="1600" b="0">
                <a:solidFill>
                  <a:srgbClr val="1E2A38"/>
                </a:solidFill>
                <a:latin typeface="Arial"/>
              </a:rPr>
              <a:t>), fikr va bilim (</a:t>
            </a:r>
            <a:r>
              <a:rPr sz="1600" b="1">
                <a:solidFill>
                  <a:srgbClr val="1E2A38"/>
                </a:solidFill>
                <a:latin typeface="Arial"/>
              </a:rPr>
              <a:t>know, understand, believe, mean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Ular odatda </a:t>
            </a:r>
            <a:r>
              <a:rPr sz="1600" b="1">
                <a:solidFill>
                  <a:srgbClr val="1E2A38"/>
                </a:solidFill>
                <a:latin typeface="Arial"/>
              </a:rPr>
              <a:t>continuous bo‘lmaydi</a:t>
            </a:r>
            <a:r>
              <a:rPr sz="1600" b="0">
                <a:solidFill>
                  <a:srgbClr val="1E2A38"/>
                </a:solidFill>
                <a:latin typeface="Arial"/>
              </a:rPr>
              <a:t>, hatto «hozir» bo‘lsa ham: </a:t>
            </a:r>
            <a:r>
              <a:rPr sz="1600" b="1">
                <a:solidFill>
                  <a:srgbClr val="1E2A38"/>
                </a:solidFill>
                <a:latin typeface="Arial"/>
              </a:rPr>
              <a:t>I want</a:t>
            </a:r>
            <a:r>
              <a:rPr sz="1600" b="0">
                <a:solidFill>
                  <a:srgbClr val="1E2A38"/>
                </a:solidFill>
                <a:latin typeface="Arial"/>
              </a:rPr>
              <a:t> a drink now.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 — odat va fakt: </a:t>
            </a:r>
            <a:r>
              <a:rPr sz="1600" b="1">
                <a:solidFill>
                  <a:srgbClr val="1E2A38"/>
                </a:solidFill>
                <a:latin typeface="Arial"/>
              </a:rPr>
              <a:t>Joel never comes</a:t>
            </a:r>
            <a:r>
              <a:rPr sz="1600" b="0">
                <a:solidFill>
                  <a:srgbClr val="1E2A38"/>
                </a:solidFill>
                <a:latin typeface="Arial"/>
              </a:rPr>
              <a:t> with me. Tigers </a:t>
            </a:r>
            <a:r>
              <a:rPr sz="1600" b="1">
                <a:solidFill>
                  <a:srgbClr val="1E2A38"/>
                </a:solidFill>
                <a:latin typeface="Arial"/>
              </a:rPr>
              <a:t>live</a:t>
            </a:r>
            <a:r>
              <a:rPr sz="1600" b="0">
                <a:solidFill>
                  <a:srgbClr val="1E2A38"/>
                </a:solidFill>
                <a:latin typeface="Arial"/>
              </a:rPr>
              <a:t> in India.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 — hozir yoki shu kunlarda: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looking for</a:t>
            </a:r>
            <a:r>
              <a:rPr sz="1600" b="0">
                <a:solidFill>
                  <a:srgbClr val="1E2A38"/>
                </a:solidFill>
                <a:latin typeface="Arial"/>
              </a:rPr>
              <a:t> a new top.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Ikki ma’noli fe’llar: </a:t>
            </a:r>
            <a:r>
              <a:rPr sz="1600" b="1">
                <a:solidFill>
                  <a:srgbClr val="1E2A38"/>
                </a:solidFill>
                <a:latin typeface="Arial"/>
              </a:rPr>
              <a:t>I think</a:t>
            </a:r>
            <a:r>
              <a:rPr sz="1600" b="0">
                <a:solidFill>
                  <a:srgbClr val="1E2A38"/>
                </a:solidFill>
                <a:latin typeface="Arial"/>
              </a:rPr>
              <a:t> it’s small (fikr) /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thinking</a:t>
            </a:r>
            <a:r>
              <a:rPr sz="1600" b="0">
                <a:solidFill>
                  <a:srgbClr val="1E2A38"/>
                </a:solidFill>
                <a:latin typeface="Arial"/>
              </a:rPr>
              <a:t> about it (jarayon); </a:t>
            </a:r>
            <a:r>
              <a:rPr sz="1600" b="1">
                <a:solidFill>
                  <a:srgbClr val="1E2A38"/>
                </a:solidFill>
                <a:latin typeface="Arial"/>
              </a:rPr>
              <a:t>I have</a:t>
            </a:r>
            <a:r>
              <a:rPr sz="1600" b="0">
                <a:solidFill>
                  <a:srgbClr val="1E2A38"/>
                </a:solidFill>
                <a:latin typeface="Arial"/>
              </a:rPr>
              <a:t> a bike /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having</a:t>
            </a:r>
            <a:r>
              <a:rPr sz="1600" b="0">
                <a:solidFill>
                  <a:srgbClr val="1E2A38"/>
                </a:solidFill>
                <a:latin typeface="Arial"/>
              </a:rPr>
              <a:t> lunch.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look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You look</a:t>
            </a:r>
            <a:r>
              <a:rPr sz="1600" b="0">
                <a:solidFill>
                  <a:srgbClr val="1E2A38"/>
                </a:solidFill>
                <a:latin typeface="Arial"/>
              </a:rPr>
              <a:t> tired (ko‘rinasan) /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looking</a:t>
            </a:r>
            <a:r>
              <a:rPr sz="1600" b="0">
                <a:solidFill>
                  <a:srgbClr val="1E2A38"/>
                </a:solidFill>
                <a:latin typeface="Arial"/>
              </a:rPr>
              <a:t> for my keys (qidiryapman).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3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Wordpower — Laser A1+, p. 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ex.1: Complete the table — SHAPE or SIZE (small or big)? circular, small and big are done: sort the other fourteen.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small · circular · big · flat · gigantic · rectangular · huge · square · large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thick · little · narrow · round · thin · tiny · triangular · wide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Describe an object for your partner to guess (in the Speaking stage).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Likes and needs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yoqtirmoq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doesn’t </a:t>
            </a:r>
            <a:r>
              <a:rPr sz="1400" b="1">
                <a:solidFill>
                  <a:srgbClr val="5A6572"/>
                </a:solidFill>
                <a:latin typeface="Arial"/>
              </a:rPr>
              <a:t>like</a:t>
            </a:r>
            <a:r>
              <a:rPr sz="1400" b="0">
                <a:solidFill>
                  <a:srgbClr val="5A6572"/>
                </a:solidFill>
                <a:latin typeface="Arial"/>
              </a:rPr>
              <a:t> loud music, so he’s wearing headphones.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yomon ko‘rmoq, nafratlanmoq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Joel </a:t>
            </a:r>
            <a:r>
              <a:rPr sz="1400" b="1">
                <a:solidFill>
                  <a:srgbClr val="5A6572"/>
                </a:solidFill>
                <a:latin typeface="Arial"/>
              </a:rPr>
              <a:t>hates</a:t>
            </a:r>
            <a:r>
              <a:rPr sz="1400" b="0">
                <a:solidFill>
                  <a:srgbClr val="5A6572"/>
                </a:solidFill>
                <a:latin typeface="Arial"/>
              </a:rPr>
              <a:t> shopping, so he never comes with us.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prefer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afzal ko‘rmoq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Football is OK, but I </a:t>
            </a:r>
            <a:r>
              <a:rPr sz="1400" b="1">
                <a:solidFill>
                  <a:srgbClr val="5A6572"/>
                </a:solidFill>
                <a:latin typeface="Arial"/>
              </a:rPr>
              <a:t>prefer</a:t>
            </a:r>
            <a:r>
              <a:rPr sz="1400" b="0">
                <a:solidFill>
                  <a:srgbClr val="5A6572"/>
                </a:solidFill>
                <a:latin typeface="Arial"/>
              </a:rPr>
              <a:t> basketball.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🥕️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kerak bo‘lmoq, muhtoj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need</a:t>
            </a:r>
            <a:r>
              <a:rPr sz="1400" b="0">
                <a:solidFill>
                  <a:srgbClr val="5A6572"/>
                </a:solidFill>
                <a:latin typeface="Arial"/>
              </a:rPr>
              <a:t> some carrots for the soup.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Thinking, knowing and senses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💭️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think (= have an opinion)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deb o‘ylamoq, deb hisoblamoq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think</a:t>
            </a:r>
            <a:r>
              <a:rPr sz="1400" b="0">
                <a:solidFill>
                  <a:srgbClr val="5A6572"/>
                </a:solidFill>
                <a:latin typeface="Arial"/>
              </a:rPr>
              <a:t> this T-shirt is too small for you.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eshitmoq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Shh! 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hear</a:t>
            </a:r>
            <a:r>
              <a:rPr sz="1400" b="0">
                <a:solidFill>
                  <a:srgbClr val="5A6572"/>
                </a:solidFill>
                <a:latin typeface="Arial"/>
              </a:rPr>
              <a:t> that? Somebody is playing the piano next door.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know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know</a:t>
            </a:r>
            <a:r>
              <a:rPr sz="1400" b="0">
                <a:solidFill>
                  <a:srgbClr val="5A6572"/>
                </a:solidFill>
                <a:latin typeface="Arial"/>
              </a:rPr>
              <a:t> that boy over there? He’s in my class.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believe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ishonmoq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believe</a:t>
            </a:r>
            <a:r>
              <a:rPr sz="1400" b="0">
                <a:solidFill>
                  <a:srgbClr val="5A6572"/>
                </a:solidFill>
                <a:latin typeface="Arial"/>
              </a:rPr>
              <a:t> you! Nobody can swim ten kilometres.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Thinking, knowing and senses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anglatmoq, ma’noni bildirmoq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does ‘gigantic’ </a:t>
            </a:r>
            <a:r>
              <a:rPr sz="1400" b="1">
                <a:solidFill>
                  <a:srgbClr val="5A6572"/>
                </a:solidFill>
                <a:latin typeface="Arial"/>
              </a:rPr>
              <a:t>mean</a:t>
            </a:r>
            <a:r>
              <a:rPr sz="1400" b="0">
                <a:solidFill>
                  <a:srgbClr val="5A6572"/>
                </a:solidFill>
                <a:latin typeface="Arial"/>
              </a:rPr>
              <a:t>? — It means very, very big.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remember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esida bo‘lmoq, eslamoq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remember</a:t>
            </a:r>
            <a:r>
              <a:rPr sz="1400" b="0">
                <a:solidFill>
                  <a:srgbClr val="5A6572"/>
                </a:solidFill>
                <a:latin typeface="Arial"/>
              </a:rPr>
              <a:t> his phone number. Can you help 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agree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rozi bo‘lmoq, fikriga qo‘shilmoq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agree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you — I think the film is great.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😴️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(= seem)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ko‘rinmoq (tashqi ko‘rinishdan)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you OK? You </a:t>
            </a:r>
            <a:r>
              <a:rPr sz="1400" b="1">
                <a:solidFill>
                  <a:srgbClr val="5A6572"/>
                </a:solidFill>
                <a:latin typeface="Arial"/>
              </a:rPr>
              <a:t>look</a:t>
            </a:r>
            <a:r>
              <a:rPr sz="1400" b="0">
                <a:solidFill>
                  <a:srgbClr val="5A6572"/>
                </a:solidFill>
                <a:latin typeface="Arial"/>
              </a:rPr>
              <a:t> tired today.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Shapes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🔵️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dumaloq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need a </a:t>
            </a:r>
            <a:r>
              <a:rPr sz="1400" b="1">
                <a:solidFill>
                  <a:srgbClr val="5A6572"/>
                </a:solidFill>
                <a:latin typeface="Arial"/>
              </a:rPr>
              <a:t>round</a:t>
            </a:r>
            <a:r>
              <a:rPr sz="1400" b="0">
                <a:solidFill>
                  <a:srgbClr val="5A6572"/>
                </a:solidFill>
                <a:latin typeface="Arial"/>
              </a:rPr>
              <a:t> table for our big family.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circular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doira shaklidagi, aylana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park has a </a:t>
            </a:r>
            <a:r>
              <a:rPr sz="1400" b="1">
                <a:solidFill>
                  <a:srgbClr val="5A6572"/>
                </a:solidFill>
                <a:latin typeface="Arial"/>
              </a:rPr>
              <a:t>circular</a:t>
            </a:r>
            <a:r>
              <a:rPr sz="1400" b="0">
                <a:solidFill>
                  <a:srgbClr val="5A6572"/>
                </a:solidFill>
                <a:latin typeface="Arial"/>
              </a:rPr>
              <a:t> path around the lake.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square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kvadrat shaklidagi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prefer </a:t>
            </a:r>
            <a:r>
              <a:rPr sz="1400" b="1">
                <a:solidFill>
                  <a:srgbClr val="5A6572"/>
                </a:solidFill>
                <a:latin typeface="Arial"/>
              </a:rPr>
              <a:t>square</a:t>
            </a:r>
            <a:r>
              <a:rPr sz="1400" b="0">
                <a:solidFill>
                  <a:srgbClr val="5A6572"/>
                </a:solidFill>
                <a:latin typeface="Arial"/>
              </a:rPr>
              <a:t> plates — they look modern.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Shapes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rectangular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to‘g‘ri to‘rtburchak shaklidagi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classroom has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rectangular</a:t>
            </a:r>
            <a:r>
              <a:rPr sz="1400" b="0">
                <a:solidFill>
                  <a:srgbClr val="5A6572"/>
                </a:solidFill>
                <a:latin typeface="Arial"/>
              </a:rPr>
              <a:t> board on the wall.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triangular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uchburchak shaklidagi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loves </a:t>
            </a:r>
            <a:r>
              <a:rPr sz="1400" b="1">
                <a:solidFill>
                  <a:srgbClr val="5A6572"/>
                </a:solidFill>
                <a:latin typeface="Arial"/>
              </a:rPr>
              <a:t>triangular</a:t>
            </a:r>
            <a:r>
              <a:rPr sz="1400" b="0">
                <a:solidFill>
                  <a:srgbClr val="5A6572"/>
                </a:solidFill>
                <a:latin typeface="Arial"/>
              </a:rPr>
              <a:t> sandwiches.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flat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yassi, tekis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love my new tablet — it’s thin and </a:t>
            </a:r>
            <a:r>
              <a:rPr sz="1400" b="1">
                <a:solidFill>
                  <a:srgbClr val="5A6572"/>
                </a:solidFill>
                <a:latin typeface="Arial"/>
              </a:rPr>
              <a:t>flat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Size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large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need a </a:t>
            </a:r>
            <a:r>
              <a:rPr sz="1400" b="1">
                <a:solidFill>
                  <a:srgbClr val="5A6572"/>
                </a:solidFill>
                <a:latin typeface="Arial"/>
              </a:rPr>
              <a:t>large</a:t>
            </a:r>
            <a:r>
              <a:rPr sz="1400" b="0">
                <a:solidFill>
                  <a:srgbClr val="5A6572"/>
                </a:solidFill>
                <a:latin typeface="Arial"/>
              </a:rPr>
              <a:t> bag for all these books.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little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kichkina, kichkinagina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grandma has a </a:t>
            </a:r>
            <a:r>
              <a:rPr sz="1400" b="1">
                <a:solidFill>
                  <a:srgbClr val="5A6572"/>
                </a:solidFill>
                <a:latin typeface="Arial"/>
              </a:rPr>
              <a:t>little</a:t>
            </a:r>
            <a:r>
              <a:rPr sz="1400" b="0">
                <a:solidFill>
                  <a:srgbClr val="5A6572"/>
                </a:solidFill>
                <a:latin typeface="Arial"/>
              </a:rPr>
              <a:t> garden behind her house.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ulkan, juda katta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shopping centre is </a:t>
            </a:r>
            <a:r>
              <a:rPr sz="1400" b="1">
                <a:solidFill>
                  <a:srgbClr val="5A6572"/>
                </a:solidFill>
                <a:latin typeface="Arial"/>
              </a:rPr>
              <a:t>huge</a:t>
            </a:r>
            <a:r>
              <a:rPr sz="1400" b="0">
                <a:solidFill>
                  <a:srgbClr val="5A6572"/>
                </a:solidFill>
                <a:latin typeface="Arial"/>
              </a:rPr>
              <a:t>! I don’t know where the shoe shop is.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🚢️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gigantic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bahaybat, juda ulkan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 at that </a:t>
            </a:r>
            <a:r>
              <a:rPr sz="1400" b="1">
                <a:solidFill>
                  <a:srgbClr val="5A6572"/>
                </a:solidFill>
                <a:latin typeface="Arial"/>
              </a:rPr>
              <a:t>gigantic</a:t>
            </a:r>
            <a:r>
              <a:rPr sz="1400" b="0">
                <a:solidFill>
                  <a:srgbClr val="5A6572"/>
                </a:solidFill>
                <a:latin typeface="Arial"/>
              </a:rPr>
              <a:t> ship! I don’t believe it!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🐜️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tiny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jajji, juda kichkina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An ant is a </a:t>
            </a:r>
            <a:r>
              <a:rPr sz="1400" b="1">
                <a:solidFill>
                  <a:srgbClr val="5A6572"/>
                </a:solidFill>
                <a:latin typeface="Arial"/>
              </a:rPr>
              <a:t>tiny</a:t>
            </a:r>
            <a:r>
              <a:rPr sz="1400" b="0">
                <a:solidFill>
                  <a:srgbClr val="5A6572"/>
                </a:solidFill>
                <a:latin typeface="Arial"/>
              </a:rPr>
              <a:t> insect, but it’s very strong.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Size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qalin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dictionary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thick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 has two thousand pages.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yupqa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prefer </a:t>
            </a:r>
            <a:r>
              <a:rPr sz="1400" b="1">
                <a:solidFill>
                  <a:srgbClr val="5A6572"/>
                </a:solidFill>
                <a:latin typeface="Arial"/>
              </a:rPr>
              <a:t>thin</a:t>
            </a:r>
            <a:r>
              <a:rPr sz="1400" b="0">
                <a:solidFill>
                  <a:srgbClr val="5A6572"/>
                </a:solidFill>
                <a:latin typeface="Arial"/>
              </a:rPr>
              <a:t> pancakes with honey.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narrow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street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narrow</a:t>
            </a:r>
            <a:r>
              <a:rPr sz="1400" b="0">
                <a:solidFill>
                  <a:srgbClr val="5A6572"/>
                </a:solidFill>
                <a:latin typeface="Arial"/>
              </a:rPr>
              <a:t>, so big buses don’t go there.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🌉️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river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wide</a:t>
            </a:r>
            <a:r>
              <a:rPr sz="1400" b="0">
                <a:solidFill>
                  <a:srgbClr val="5A6572"/>
                </a:solidFill>
                <a:latin typeface="Arial"/>
              </a:rPr>
              <a:t> here, so we need a bridge.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In the shop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shop assistant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sotuvchi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shop assistant</a:t>
            </a:r>
            <a:r>
              <a:rPr sz="1400" b="0">
                <a:solidFill>
                  <a:srgbClr val="5A6572"/>
                </a:solidFill>
                <a:latin typeface="Arial"/>
              </a:rPr>
              <a:t> is helping a customer at the moment.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💷️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turmoq (narxi haqida)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much does this T-shirt </a:t>
            </a:r>
            <a:r>
              <a:rPr sz="1400" b="1">
                <a:solidFill>
                  <a:srgbClr val="5A6572"/>
                </a:solidFill>
                <a:latin typeface="Arial"/>
              </a:rPr>
              <a:t>cost</a:t>
            </a:r>
            <a:r>
              <a:rPr sz="1400" b="0">
                <a:solidFill>
                  <a:srgbClr val="5A6572"/>
                </a:solidFill>
                <a:latin typeface="Arial"/>
              </a:rPr>
              <a:t>? — Twelve pounds.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suggest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 qilmoq, maslahat bermoq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assistant </a:t>
            </a:r>
            <a:r>
              <a:rPr sz="1400" b="1">
                <a:solidFill>
                  <a:srgbClr val="5A6572"/>
                </a:solidFill>
                <a:latin typeface="Arial"/>
              </a:rPr>
              <a:t>suggests</a:t>
            </a:r>
            <a:r>
              <a:rPr sz="1400" b="0">
                <a:solidFill>
                  <a:srgbClr val="5A6572"/>
                </a:solidFill>
                <a:latin typeface="Arial"/>
              </a:rPr>
              <a:t> a cheaper T-shirt in a bigger size.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📕️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bestseller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ko‘p sotilayotgan kitob (bestseller)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book is a </a:t>
            </a:r>
            <a:r>
              <a:rPr sz="1400" b="1">
                <a:solidFill>
                  <a:srgbClr val="5A6572"/>
                </a:solidFill>
                <a:latin typeface="Arial"/>
              </a:rPr>
              <a:t>bestseller</a:t>
            </a:r>
            <a:r>
              <a:rPr sz="1400" b="0">
                <a:solidFill>
                  <a:srgbClr val="5A6572"/>
                </a:solidFill>
                <a:latin typeface="Arial"/>
              </a:rPr>
              <a:t> — everybody is reading it at the moment.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In the shop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tasty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mazali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like this soup — it isn’t very </a:t>
            </a:r>
            <a:r>
              <a:rPr sz="1400" b="1">
                <a:solidFill>
                  <a:srgbClr val="5A6572"/>
                </a:solidFill>
                <a:latin typeface="Arial"/>
              </a:rPr>
              <a:t>tasty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🏬️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department store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univermag, katta do‘kon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Try the </a:t>
            </a:r>
            <a:r>
              <a:rPr sz="1400" b="1">
                <a:solidFill>
                  <a:srgbClr val="5A6572"/>
                </a:solidFill>
                <a:latin typeface="Arial"/>
              </a:rPr>
              <a:t>department store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 clothes there don’t cost much.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📗️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novel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roman (badiiy kitob)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loves this </a:t>
            </a:r>
            <a:r>
              <a:rPr sz="1400" b="1">
                <a:solidFill>
                  <a:srgbClr val="5A6572"/>
                </a:solidFill>
                <a:latin typeface="Arial"/>
              </a:rPr>
              <a:t>novel</a:t>
            </a:r>
            <a:r>
              <a:rPr sz="1400" b="0">
                <a:solidFill>
                  <a:srgbClr val="5A6572"/>
                </a:solidFill>
                <a:latin typeface="Arial"/>
              </a:rPr>
              <a:t> — she’s reading it for the third time.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birthday present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tug‘ilgan kun sovg‘asi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want to buy a </a:t>
            </a:r>
            <a:r>
              <a:rPr sz="1400" b="1">
                <a:solidFill>
                  <a:srgbClr val="5A6572"/>
                </a:solidFill>
                <a:latin typeface="Arial"/>
              </a:rPr>
              <a:t>birthday present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best friend.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TASK 1 · EXAM FORMAT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Listening — choose A, B or 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4592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Listen once. All three options are mentioned — choose what the speaker really says.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057400"/>
            <a:ext cx="10607040" cy="1325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16712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130552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Conversation 1 (Laser p.27 ex.1): What does the customer buy?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624328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  </a:t>
            </a:r>
            <a:r>
              <a:rPr sz="1400" b="0">
                <a:solidFill>
                  <a:srgbClr val="5A6572"/>
                </a:solidFill>
                <a:latin typeface="Arial"/>
              </a:rPr>
              <a:t>a pink skirt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0" y="2624328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B  </a:t>
            </a:r>
            <a:r>
              <a:rPr sz="1400" b="0">
                <a:solidFill>
                  <a:srgbClr val="5A6572"/>
                </a:solidFill>
                <a:latin typeface="Arial"/>
              </a:rPr>
              <a:t>a pink T-shirt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0" y="2624328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  </a:t>
            </a:r>
            <a:r>
              <a:rPr sz="1400" b="0">
                <a:solidFill>
                  <a:srgbClr val="5A6572"/>
                </a:solidFill>
                <a:latin typeface="Arial"/>
              </a:rPr>
              <a:t>jeans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502152"/>
            <a:ext cx="10607040" cy="1325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6118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575304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Conversation 2: What does the customer buy?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4069080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  </a:t>
            </a:r>
            <a:r>
              <a:rPr sz="1400" b="0">
                <a:solidFill>
                  <a:srgbClr val="5A6572"/>
                </a:solidFill>
                <a:latin typeface="Arial"/>
              </a:rPr>
              <a:t>tomatoes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4069080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B  </a:t>
            </a:r>
            <a:r>
              <a:rPr sz="1400" b="0">
                <a:solidFill>
                  <a:srgbClr val="5A6572"/>
                </a:solidFill>
                <a:latin typeface="Arial"/>
              </a:rPr>
              <a:t>carrots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0" y="4069080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  </a:t>
            </a:r>
            <a:r>
              <a:rPr sz="1400" b="0">
                <a:solidFill>
                  <a:srgbClr val="5A6572"/>
                </a:solidFill>
                <a:latin typeface="Arial"/>
              </a:rPr>
              <a:t>bananas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946904"/>
            <a:ext cx="10607040" cy="1325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05663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5020056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Conversation 3: What does the customer buy?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5513832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  </a:t>
            </a:r>
            <a:r>
              <a:rPr sz="1400" b="0">
                <a:solidFill>
                  <a:srgbClr val="5A6572"/>
                </a:solidFill>
                <a:latin typeface="Arial"/>
              </a:rPr>
              <a:t>a football book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54880" y="5513832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B  </a:t>
            </a:r>
            <a:r>
              <a:rPr sz="1400" b="0">
                <a:solidFill>
                  <a:srgbClr val="5A6572"/>
                </a:solidFill>
                <a:latin typeface="Arial"/>
              </a:rPr>
              <a:t>Sun at Night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0" y="5513832"/>
            <a:ext cx="31089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  </a:t>
            </a:r>
            <a:r>
              <a:rPr sz="1400" b="0">
                <a:solidFill>
                  <a:srgbClr val="5A6572"/>
                </a:solidFill>
                <a:latin typeface="Arial"/>
              </a:rPr>
              <a:t>The Second Man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TASK 2 · DETAILS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Second listening — complete the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Listen again. Write a word, number or short phrase in each gap.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057400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130552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093976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customer is trying to find something for her friend for her ________.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624328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2697480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2660904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At first, the customer thinks the T-shirt is too ________.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191256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264408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227832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assistant says Italian tomatoes are expensive but very ________.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758184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3831336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794760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assistant suggests the customer goes to the ________.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325112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4398264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4361688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assistant says that Sun at Night is a ________.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4892040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4965192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54480" y="4928616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Second Man is a story about two ________ in London.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Uzun so‘zlarda urg‘u qayerda? (Wordpower va holat fe’llari)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rectangular /rekˈtæŋɡjələ/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triangular /traɪˈæŋɡjələ/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circular /ˈsɜːkjələ/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gigantic /dʒaɪˈɡæntɪk/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narrow /ˈnærəʊ/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huge /hjuːdʒ/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prefer /prɪˈfɜː/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believe /bɪˈliːv/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prefer — urg‘u IKKINCHI bo‘g‘inda: pre-FER.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TEACHER ·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27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Wordpower ex.1</a:t>
            </a:r>
            <a:r>
              <a:rPr sz="1600" b="0">
                <a:solidFill>
                  <a:srgbClr val="1E2A38"/>
                </a:solidFill>
                <a:latin typeface="Arial"/>
              </a:rPr>
              <a:t>  SHAPE: circular, flat, rectangular, square, round, triangular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Wordpower ex.1</a:t>
            </a:r>
            <a:r>
              <a:rPr sz="1600" b="0">
                <a:solidFill>
                  <a:srgbClr val="1E2A38"/>
                </a:solidFill>
                <a:latin typeface="Arial"/>
              </a:rPr>
              <a:t>  SIZE (small): small, little, tiny, narrow, thin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Wordpower ex.1</a:t>
            </a:r>
            <a:r>
              <a:rPr sz="1600" b="0">
                <a:solidFill>
                  <a:srgbClr val="1E2A38"/>
                </a:solidFill>
                <a:latin typeface="Arial"/>
              </a:rPr>
              <a:t>  SIZE (big): big, gigantic, huge, large, wide, thick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Listening ex.1</a:t>
            </a:r>
            <a:r>
              <a:rPr sz="1600" b="0">
                <a:solidFill>
                  <a:srgbClr val="1E2A38"/>
                </a:solidFill>
                <a:latin typeface="Arial"/>
              </a:rPr>
              <a:t> (our script): 1 B (T-shirt) · 2 B (carrots) · 3 C (The Second Man)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Listening ex.2</a:t>
            </a:r>
            <a:r>
              <a:rPr sz="1600" b="0">
                <a:solidFill>
                  <a:srgbClr val="1E2A38"/>
                </a:solidFill>
                <a:latin typeface="Arial"/>
              </a:rPr>
              <a:t> (our script): 1 (her) birthday · 2 small · 3 tasty · 4 supermarket · 5 bestseller · 6 (two) brothers (in London)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Listening keys fit OUR script only — the book CD 8 may differ. Hand out the vocabulary sheet after the listening.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Listen! Somebody ________ at the door. (knock)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grandma ________ old songs. She sings them all the time! (love)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a new ruler — mine is broken. (need)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Sorry, I ________ this question. Can you explain it? (not / understand)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Look! Those children ________ in the snow. (play)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the answer to question 5? (you / know)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‘Do you like tea?’ ‘It’s OK, but I ________ juice.’ (prefer)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Mum ________ dinner right now, so she can’t come to the phone. (cook)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How much ________ this T-shirt ________? (cost)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friends ________ for me at the moment — I must go! (wait)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Laser p.27 Wordpower ex.2: describe an object (a bus, a lamp, a cake, a phone, a key, a balloon). Your partner guesses: Is it a TV? — Yes, it is!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state verbs in your clues: It looks … · We need it to … · Everybody knows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Laser p.27 ex.3 Talk about you: What are your favourite shops — is there a department store near you? Do you buy things on the internet? What is a good birthday present for your best friend?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LISTENING SCRIPT — USE AFTER THE TASKS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Listening script — three customers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Conversation 1. In a clothes shop.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Assistant: Hello. Can I help you?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Yes, please. I’m trying to find something for my friend for her birthday. She loves pink.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Assistant: What about this pink skirt? It’s very popular this summer.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Hmm, I don’t </a:t>
            </a:r>
            <a:r>
              <a:rPr sz="1600" b="1">
                <a:solidFill>
                  <a:srgbClr val="1E2A38"/>
                </a:solidFill>
                <a:latin typeface="Arial"/>
              </a:rPr>
              <a:t>think</a:t>
            </a:r>
            <a:r>
              <a:rPr sz="1600" b="0">
                <a:solidFill>
                  <a:srgbClr val="1E2A38"/>
                </a:solidFill>
                <a:latin typeface="Arial"/>
              </a:rPr>
              <a:t> she wears skirts. What about this pink T-shirt? Oh, but I </a:t>
            </a:r>
            <a:r>
              <a:rPr sz="1600" b="1">
                <a:solidFill>
                  <a:srgbClr val="1E2A38"/>
                </a:solidFill>
                <a:latin typeface="Arial"/>
              </a:rPr>
              <a:t>think</a:t>
            </a:r>
            <a:r>
              <a:rPr sz="1600" b="0">
                <a:solidFill>
                  <a:srgbClr val="1E2A38"/>
                </a:solidFill>
                <a:latin typeface="Arial"/>
              </a:rPr>
              <a:t> it’s too small. She’s quite tall.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Assistant: We’ve got it in a bigger size. Here you are. And these jeans are on special offer.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No, thanks. She’s got lots of jeans. I </a:t>
            </a:r>
            <a:r>
              <a:rPr sz="1600" b="1">
                <a:solidFill>
                  <a:srgbClr val="1E2A38"/>
                </a:solidFill>
                <a:latin typeface="Arial"/>
              </a:rPr>
              <a:t>prefer</a:t>
            </a:r>
            <a:r>
              <a:rPr sz="1600" b="0">
                <a:solidFill>
                  <a:srgbClr val="1E2A38"/>
                </a:solidFill>
                <a:latin typeface="Arial"/>
              </a:rPr>
              <a:t> the T-shirt. How much does it </a:t>
            </a:r>
            <a:r>
              <a:rPr sz="1600" b="1">
                <a:solidFill>
                  <a:srgbClr val="1E2A38"/>
                </a:solidFill>
                <a:latin typeface="Arial"/>
              </a:rPr>
              <a:t>cost</a:t>
            </a:r>
            <a:r>
              <a:rPr sz="1600" b="0">
                <a:solidFill>
                  <a:srgbClr val="1E2A38"/>
                </a:solidFill>
                <a:latin typeface="Arial"/>
              </a:rPr>
              <a:t>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Assistant: Twelve pounds.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Great. I’ll take it.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Conversation 2. At the grocer’s.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Show the script only after the listening tasks are checked.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LISTENING SCRIPT — USE AFTER THE TASKS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Listening script — three customers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Hello. I want to make soup tonight. How much are the tomatoes?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Assistant: These Italian tomatoes are three pounds a kilo. They’re expensive, but they’re very </a:t>
            </a:r>
            <a:r>
              <a:rPr sz="1600" b="1">
                <a:solidFill>
                  <a:srgbClr val="1E2A38"/>
                </a:solidFill>
                <a:latin typeface="Arial"/>
              </a:rPr>
              <a:t>tasty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Three pounds! I don’t have a lot of money today.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Assistant: Well, the carrots are cheap this week — only fifty pence a kilo.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Good. I </a:t>
            </a:r>
            <a:r>
              <a:rPr sz="1600" b="1">
                <a:solidFill>
                  <a:srgbClr val="1E2A38"/>
                </a:solidFill>
                <a:latin typeface="Arial"/>
              </a:rPr>
              <a:t>need</a:t>
            </a:r>
            <a:r>
              <a:rPr sz="1600" b="0">
                <a:solidFill>
                  <a:srgbClr val="1E2A38"/>
                </a:solidFill>
                <a:latin typeface="Arial"/>
              </a:rPr>
              <a:t> some carrots for the soup. A kilo, please. Oh, and have you got any bananas? My </a:t>
            </a:r>
            <a:r>
              <a:rPr sz="1600" b="1">
                <a:solidFill>
                  <a:srgbClr val="1E2A38"/>
                </a:solidFill>
                <a:latin typeface="Arial"/>
              </a:rPr>
              <a:t>little</a:t>
            </a:r>
            <a:r>
              <a:rPr sz="1600" b="0">
                <a:solidFill>
                  <a:srgbClr val="1E2A38"/>
                </a:solidFill>
                <a:latin typeface="Arial"/>
              </a:rPr>
              <a:t> brother loves them.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Assistant: Sorry, we haven’t got any bananas today. Why don’t you go to the supermarket? It’s next to the bank.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OK, thanks. Just the carrots, then.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Conversation 3. In a bookshop.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Show the script only after the listening tasks are checked.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LISTENING SCRIPT — USE AFTER THE TASKS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Listening script — three customers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Excuse me. I’m looking for a book for my dad. He </a:t>
            </a:r>
            <a:r>
              <a:rPr sz="1600" b="1">
                <a:solidFill>
                  <a:srgbClr val="1E2A38"/>
                </a:solidFill>
                <a:latin typeface="Arial"/>
              </a:rPr>
              <a:t>likes</a:t>
            </a:r>
            <a:r>
              <a:rPr sz="1600" b="0">
                <a:solidFill>
                  <a:srgbClr val="1E2A38"/>
                </a:solidFill>
                <a:latin typeface="Arial"/>
              </a:rPr>
              <a:t> stories about cities.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Assistant: Do you </a:t>
            </a:r>
            <a:r>
              <a:rPr sz="1600" b="1">
                <a:solidFill>
                  <a:srgbClr val="1E2A38"/>
                </a:solidFill>
                <a:latin typeface="Arial"/>
              </a:rPr>
              <a:t>know</a:t>
            </a:r>
            <a:r>
              <a:rPr sz="1600" b="0">
                <a:solidFill>
                  <a:srgbClr val="1E2A38"/>
                </a:solidFill>
                <a:latin typeface="Arial"/>
              </a:rPr>
              <a:t> Sun at Night? It’s a </a:t>
            </a:r>
            <a:r>
              <a:rPr sz="1600" b="1">
                <a:solidFill>
                  <a:srgbClr val="1E2A38"/>
                </a:solidFill>
                <a:latin typeface="Arial"/>
              </a:rPr>
              <a:t>bestseller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everybody is reading it at the moment.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Hmm, I </a:t>
            </a:r>
            <a:r>
              <a:rPr sz="1600" b="1">
                <a:solidFill>
                  <a:srgbClr val="1E2A38"/>
                </a:solidFill>
                <a:latin typeface="Arial"/>
              </a:rPr>
              <a:t>think</a:t>
            </a:r>
            <a:r>
              <a:rPr sz="1600" b="0">
                <a:solidFill>
                  <a:srgbClr val="1E2A38"/>
                </a:solidFill>
                <a:latin typeface="Arial"/>
              </a:rPr>
              <a:t> he’s got it. And he doesn’t want any more football books — he’s got hundreds! What’s this one?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Assistant: That’s The Second Man. It’s a story about two brothers in London.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Oh, he loves London! How much is it?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Assistant: Eight pounds.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Customer: Perfect. I’ll take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Show the script only after the listening tasks are checked.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LISTENING SCRIPT — USE AFTER THE TASKS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Listen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After reading the script: find four state verbs in Conversation 1 (not in the continuous).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the customer say ‘I need some carrots’, not ‘I’m needing’?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Everybody is reading it at the moment. Why the present continuous?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can’t the second customer buy bananas?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simple or continuous?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gapni boshlayman, siz to‘g‘ri shakl bilan tugating va sababini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… (need) a large bag for my books.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Look! The shop assistant … (wrap) a birthday present.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… (not remember) my phone number.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… you … (agree) with me?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much … this novel … (cost)?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Holat fe’llari</a:t>
            </a:r>
            <a:r>
              <a:rPr sz="1600" b="0">
                <a:solidFill>
                  <a:srgbClr val="1E2A38"/>
                </a:solidFill>
                <a:latin typeface="Arial"/>
              </a:rPr>
              <a:t> «-yap» bilan tarjima qilinsa ham inglizchada simple: «tushunyapman» — </a:t>
            </a:r>
            <a:r>
              <a:rPr sz="1600" b="1">
                <a:solidFill>
                  <a:srgbClr val="1E2A38"/>
                </a:solidFill>
                <a:latin typeface="Arial"/>
              </a:rPr>
              <a:t>I understand</a:t>
            </a:r>
            <a:r>
              <a:rPr sz="1600" b="0">
                <a:solidFill>
                  <a:srgbClr val="1E2A38"/>
                </a:solidFill>
                <a:latin typeface="Arial"/>
              </a:rPr>
              <a:t>;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I’m understanding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want, need, like, love, hate, prefer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istak va his: </a:t>
            </a:r>
            <a:r>
              <a:rPr sz="1600" b="1">
                <a:solidFill>
                  <a:srgbClr val="1E2A38"/>
                </a:solidFill>
                <a:latin typeface="Arial"/>
              </a:rPr>
              <a:t>I want</a:t>
            </a:r>
            <a:r>
              <a:rPr sz="1600" b="0">
                <a:solidFill>
                  <a:srgbClr val="1E2A38"/>
                </a:solidFill>
                <a:latin typeface="Arial"/>
              </a:rPr>
              <a:t> it now;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I’m wanting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know, believe, mean</a:t>
            </a:r>
            <a:r>
              <a:rPr sz="1600" b="0">
                <a:solidFill>
                  <a:srgbClr val="1E2A38"/>
                </a:solidFill>
                <a:latin typeface="Arial"/>
              </a:rPr>
              <a:t> — bilim va fikr: </a:t>
            </a:r>
            <a:r>
              <a:rPr sz="1600" b="1">
                <a:solidFill>
                  <a:srgbClr val="1E2A38"/>
                </a:solidFill>
                <a:latin typeface="Arial"/>
              </a:rPr>
              <a:t>Do you know</a:t>
            </a:r>
            <a:r>
              <a:rPr sz="1600" b="0">
                <a:solidFill>
                  <a:srgbClr val="1E2A38"/>
                </a:solidFill>
                <a:latin typeface="Arial"/>
              </a:rPr>
              <a:t> him?;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Are you knowing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think</a:t>
            </a:r>
            <a:r>
              <a:rPr sz="1600" b="0">
                <a:solidFill>
                  <a:srgbClr val="1E2A38"/>
                </a:solidFill>
                <a:latin typeface="Arial"/>
              </a:rPr>
              <a:t>: «menimcha» — </a:t>
            </a:r>
            <a:r>
              <a:rPr sz="1600" b="1">
                <a:solidFill>
                  <a:srgbClr val="1E2A38"/>
                </a:solidFill>
                <a:latin typeface="Arial"/>
              </a:rPr>
              <a:t>I think</a:t>
            </a:r>
            <a:r>
              <a:rPr sz="1600" b="0">
                <a:solidFill>
                  <a:srgbClr val="1E2A38"/>
                </a:solidFill>
                <a:latin typeface="Arial"/>
              </a:rPr>
              <a:t>; «o‘ylayapman» (jarayon) —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thinking about it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: «menda bor» — </a:t>
            </a:r>
            <a:r>
              <a:rPr sz="1600" b="1">
                <a:solidFill>
                  <a:srgbClr val="1E2A38"/>
                </a:solidFill>
                <a:latin typeface="Arial"/>
              </a:rPr>
              <a:t>I have</a:t>
            </a:r>
            <a:r>
              <a:rPr sz="1600" b="0">
                <a:solidFill>
                  <a:srgbClr val="1E2A38"/>
                </a:solidFill>
                <a:latin typeface="Arial"/>
              </a:rPr>
              <a:t>; «tushlik qilyapman» —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having lunch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p. 20, ex. 1–2. Note: the Workbook Listening on p. 20 needs CD Track 3, which we don’t have — skip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Grammar Builder 3D, Solutions p. 128 ex. 6 (if you didn’t do it in class).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items with the flashcards: sozlar.com/vocab/cards/?set=grade7-lesson17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98348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4865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029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 about you and your family: three with state verbs (I like, I need, my dad knows…) and three about what you are doing this week.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Dave souza · CC BY-SA 2.5 · https://commons.wikimedia.org/wiki/File:Gourock_greengrocers_ext.jpg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