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Review: Units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 takrori: 1–2-bo‘lim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review (Unit 1-2)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Zack Clark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present simple or present continuous (p. 23 ex. 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past simple of regular verbs, including -y → -ied and doubling (ex. 6)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ten common irregular past forms (ex. 7)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negatives with didn't + infinitive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Routines: present simple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to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yetib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get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ten minutes before the first lesson.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bed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uxlashga yotmoq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nights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bed</a:t>
            </a:r>
            <a:r>
              <a:rPr sz="1400" b="0">
                <a:solidFill>
                  <a:srgbClr val="5A6572"/>
                </a:solidFill>
                <a:latin typeface="Arial"/>
              </a:rPr>
              <a:t> at about ten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breakfast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nonushta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have breakfast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in the kitchen at seven.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supper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kechki ovqatni yemoq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has supper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at about seven o’clock.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Routines: present simple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watch TV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watch TV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after supper on Friday evenings.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the dog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itni sayrga olib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walk the dog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visit my grandparents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bobom va buvimnikiga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visit my grandparents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village on Sundays.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🙆️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 (yotoqdan)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five and goes for a walk.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Right now: present continuous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 music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tinglamoq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Right now 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is listening to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in her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lunch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tushlik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is having lunch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cousins at the moment.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basketball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basketbol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</a:t>
            </a:r>
            <a:r>
              <a:rPr sz="1400" b="1">
                <a:solidFill>
                  <a:srgbClr val="5A6572"/>
                </a:solidFill>
                <a:latin typeface="Arial"/>
              </a:rPr>
              <a:t>is playing basketball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 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moment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ayni paytda, hozir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the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 I’m learning to swim.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Right now: present continuous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right 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hozirning o‘zida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call Aziza — she’s doing her homework </a:t>
            </a:r>
            <a:r>
              <a:rPr sz="1400" b="1">
                <a:solidFill>
                  <a:srgbClr val="5A6572"/>
                </a:solidFill>
                <a:latin typeface="Arial"/>
              </a:rPr>
              <a:t>right now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best friend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yaqin do‘st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best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is learning Korean at the moment.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cousin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amakivachcha, xolavachcha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cousin</a:t>
            </a:r>
            <a:r>
              <a:rPr sz="1400" b="0">
                <a:solidFill>
                  <a:srgbClr val="5A6572"/>
                </a:solidFill>
                <a:latin typeface="Arial"/>
              </a:rPr>
              <a:t> Rustam is staying with us this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trousers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He’s wearing a white shirt and grey </a:t>
            </a:r>
            <a:r>
              <a:rPr sz="1400" b="1">
                <a:solidFill>
                  <a:srgbClr val="5A6572"/>
                </a:solidFill>
                <a:latin typeface="Arial"/>
              </a:rPr>
              <a:t>trousers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Past simple: regular verbs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at home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 qolmoq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cold and rainy,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stayed at home</a:t>
            </a:r>
            <a:r>
              <a:rPr sz="1400" b="0">
                <a:solidFill>
                  <a:srgbClr val="5A6572"/>
                </a:solidFill>
                <a:latin typeface="Arial"/>
              </a:rPr>
              <a:t> all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video games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video o‘yin o‘ynamoq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played video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two hours yesterday.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🎾️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tennis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tennis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</a:t>
            </a:r>
            <a:r>
              <a:rPr sz="1400" b="1">
                <a:solidFill>
                  <a:srgbClr val="5A6572"/>
                </a:solidFill>
                <a:latin typeface="Arial"/>
              </a:rPr>
              <a:t>played tennis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dad on Sunday morning.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🎻️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learn to play an instrument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cholg‘u chalishni o‘rganmoq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Bekzod decided to </a:t>
            </a:r>
            <a:r>
              <a:rPr sz="1400" b="1">
                <a:solidFill>
                  <a:srgbClr val="5A6572"/>
                </a:solidFill>
                <a:latin typeface="Arial"/>
              </a:rPr>
              <a:t>learn to play an instrument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Past simple: regular verbs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pass an exam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imtihondan o‘tmoq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studied every day and </a:t>
            </a:r>
            <a:r>
              <a:rPr sz="1400" b="1">
                <a:solidFill>
                  <a:srgbClr val="5A6572"/>
                </a:solidFill>
                <a:latin typeface="Arial"/>
              </a:rPr>
              <a:t>passed the exam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last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o‘tgan hafta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showed us a new board game </a:t>
            </a:r>
            <a:r>
              <a:rPr sz="1400" b="1">
                <a:solidFill>
                  <a:srgbClr val="5A6572"/>
                </a:solidFill>
                <a:latin typeface="Arial"/>
              </a:rPr>
              <a:t>last week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year ago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yil oldin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moved to Tashkent </a:t>
            </a:r>
            <a:r>
              <a:rPr sz="1400" b="1">
                <a:solidFill>
                  <a:srgbClr val="5A6572"/>
                </a:solidFill>
                <a:latin typeface="Arial"/>
              </a:rPr>
              <a:t>a year ago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past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ilgari, avvallari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the past</a:t>
            </a:r>
            <a:r>
              <a:rPr sz="1400" b="0">
                <a:solidFill>
                  <a:srgbClr val="5A6572"/>
                </a:solidFill>
                <a:latin typeface="Arial"/>
              </a:rPr>
              <a:t> my dad played football for a team in Andijan.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Past simple: irregular verbs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🍿️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see a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film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saw a film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boy and his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a concert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konsertga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summer our class </a:t>
            </a:r>
            <a:r>
              <a:rPr sz="1400" b="1">
                <a:solidFill>
                  <a:srgbClr val="5A6572"/>
                </a:solidFill>
                <a:latin typeface="Arial"/>
              </a:rPr>
              <a:t>went to a concert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city park.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lot of homework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 ko‘p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couldn’t play football because I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lot of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friends round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do‘stlarni uyga chaqirmoq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Wednesday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had friends round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watched a football match.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Past simple: irregular verbs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skateboarding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skeytbordda uchishga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Yesterday I </a:t>
            </a:r>
            <a:r>
              <a:rPr sz="1400" b="1">
                <a:solidFill>
                  <a:srgbClr val="5A6572"/>
                </a:solidFill>
                <a:latin typeface="Arial"/>
              </a:rPr>
              <a:t>went skateboarding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with my cousin.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last night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kecha kechqurun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Last night</a:t>
            </a:r>
            <a:r>
              <a:rPr sz="1400" b="0">
                <a:solidFill>
                  <a:srgbClr val="5A6572"/>
                </a:solidFill>
                <a:latin typeface="Arial"/>
              </a:rPr>
              <a:t> I read a comic until ten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asleep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fell asleep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sofa during the film.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email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xat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got a long </a:t>
            </a:r>
            <a:r>
              <a:rPr sz="1400" b="1">
                <a:solidFill>
                  <a:srgbClr val="5A6572"/>
                </a:solidFill>
                <a:latin typeface="Arial"/>
              </a:rPr>
              <a:t>email</a:t>
            </a:r>
            <a:r>
              <a:rPr sz="1400" b="0">
                <a:solidFill>
                  <a:srgbClr val="5A6572"/>
                </a:solidFill>
                <a:latin typeface="Arial"/>
              </a:rPr>
              <a:t> from my cousin in Samarkand this morning.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Past simple: irregular verbs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🌆️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the evening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oqshomni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night I </a:t>
            </a:r>
            <a:r>
              <a:rPr sz="1400" b="1">
                <a:solidFill>
                  <a:srgbClr val="5A6572"/>
                </a:solidFill>
                <a:latin typeface="Arial"/>
              </a:rPr>
              <a:t>spent the evening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grandparents.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ticket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chipta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bought two </a:t>
            </a:r>
            <a:r>
              <a:rPr sz="1400" b="1">
                <a:solidFill>
                  <a:srgbClr val="5A6572"/>
                </a:solidFill>
                <a:latin typeface="Arial"/>
              </a:rPr>
              <a:t>tickets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concert on Saturday.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out to a restaurant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restoranga borib ovqatlanmoq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For my mum’s birthday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out to a restaurant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centre.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tenses in one day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school day Kamola </a:t>
            </a:r>
            <a:r>
              <a:rPr sz="1600" b="1">
                <a:solidFill>
                  <a:srgbClr val="1E2A38"/>
                </a:solidFill>
                <a:latin typeface="Arial"/>
              </a:rPr>
              <a:t>gets up</a:t>
            </a:r>
            <a:r>
              <a:rPr sz="1600" b="0">
                <a:solidFill>
                  <a:srgbClr val="1E2A38"/>
                </a:solidFill>
                <a:latin typeface="Arial"/>
              </a:rPr>
              <a:t> early. She usually </a:t>
            </a:r>
            <a:r>
              <a:rPr sz="1600" b="1">
                <a:solidFill>
                  <a:srgbClr val="1E2A38"/>
                </a:solidFill>
                <a:latin typeface="Arial"/>
              </a:rPr>
              <a:t>has breakfast</a:t>
            </a:r>
            <a:r>
              <a:rPr sz="1600" b="0">
                <a:solidFill>
                  <a:srgbClr val="1E2A38"/>
                </a:solidFill>
                <a:latin typeface="Arial"/>
              </a:rPr>
              <a:t> at seven and she </a:t>
            </a:r>
            <a:r>
              <a:rPr sz="1600" b="1">
                <a:solidFill>
                  <a:srgbClr val="1E2A38"/>
                </a:solidFill>
                <a:latin typeface="Arial"/>
              </a:rPr>
              <a:t>goes to bed</a:t>
            </a:r>
            <a:r>
              <a:rPr sz="1600" b="0">
                <a:solidFill>
                  <a:srgbClr val="1E2A38"/>
                </a:solidFill>
                <a:latin typeface="Arial"/>
              </a:rPr>
              <a:t> late only at the weekend. She plays volleyball twice a week and she hardly ever misses a training session — this is her routine, so we use the present simple.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But look at her now! It's four o'clock and she is doing her homework. Her brother is playing football in the yard, her mother </a:t>
            </a:r>
            <a:r>
              <a:rPr sz="1600" b="1">
                <a:solidFill>
                  <a:srgbClr val="1E2A38"/>
                </a:solidFill>
                <a:latin typeface="Arial"/>
              </a:rPr>
              <a:t>is having lunch</a:t>
            </a:r>
            <a:r>
              <a:rPr sz="1600" b="0">
                <a:solidFill>
                  <a:srgbClr val="1E2A38"/>
                </a:solidFill>
                <a:latin typeface="Arial"/>
              </a:rPr>
              <a:t>, and her father </a:t>
            </a:r>
            <a:r>
              <a:rPr sz="1600" b="1">
                <a:solidFill>
                  <a:srgbClr val="1E2A38"/>
                </a:solidFill>
                <a:latin typeface="Arial"/>
              </a:rPr>
              <a:t>is watching TV</a:t>
            </a:r>
            <a:r>
              <a:rPr sz="1600" b="0">
                <a:solidFill>
                  <a:srgbClr val="1E2A38"/>
                </a:solidFill>
                <a:latin typeface="Arial"/>
              </a:rPr>
              <a:t>. All of this is happening </a:t>
            </a:r>
            <a:r>
              <a:rPr sz="1600" b="1">
                <a:solidFill>
                  <a:srgbClr val="1E2A38"/>
                </a:solidFill>
                <a:latin typeface="Arial"/>
              </a:rPr>
              <a:t>right now</a:t>
            </a:r>
            <a:r>
              <a:rPr sz="1600" b="0">
                <a:solidFill>
                  <a:srgbClr val="1E2A38"/>
                </a:solidFill>
                <a:latin typeface="Arial"/>
              </a:rPr>
              <a:t>, so we use the present continuous.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tenses in one day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And yesterday? Kamola studied for a test, watched a short film and decided to call her </a:t>
            </a:r>
            <a:r>
              <a:rPr sz="1600" b="1">
                <a:solidFill>
                  <a:srgbClr val="1E2A38"/>
                </a:solidFill>
                <a:latin typeface="Arial"/>
              </a:rPr>
              <a:t>cousin</a:t>
            </a:r>
            <a:r>
              <a:rPr sz="1600" b="0">
                <a:solidFill>
                  <a:srgbClr val="1E2A38"/>
                </a:solidFill>
                <a:latin typeface="Arial"/>
              </a:rPr>
              <a:t>. She wanted to go out, but it rained, so she </a:t>
            </a:r>
            <a:r>
              <a:rPr sz="1600" b="1">
                <a:solidFill>
                  <a:srgbClr val="1E2A38"/>
                </a:solidFill>
                <a:latin typeface="Arial"/>
              </a:rPr>
              <a:t>stayed 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. These are regular verbs: we just add -ed.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Some verbs change completely. Yesterday she went to the library, took two books, saw her friend there and they had a long talk. Her friend bought a notebook and gave it to her. These are the irregular verbs — you have to learn them one by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tense do we use for a routine?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tense do we use for something happening now?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four regular past forms in the text.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four irregular past forms in the text.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'is doing her homework' not the present simple?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 we make the past of regular verbs?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fe’l jadvali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birikmani aytadi, siz uni o‘tgan zamonda aytasiz (see a film → saw a film).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see a film · go to a concert · have friends round · fall asleep · spend the evening · buy a ticket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stay at home · play tennis · pass an exam · walk the dog · watch TV · listen to music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Inkorini ayting: he / not / watch TV last night.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Qaysi zamon? Uch savol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Har kuni / odatda / haftasiga ikki marta</a:t>
            </a:r>
            <a:r>
              <a:rPr sz="1600" b="0">
                <a:solidFill>
                  <a:srgbClr val="1E2A38"/>
                </a:solidFill>
                <a:latin typeface="Arial"/>
              </a:rPr>
              <a:t> → present simple: </a:t>
            </a:r>
            <a:r>
              <a:rPr sz="1600" b="1">
                <a:solidFill>
                  <a:srgbClr val="1E2A38"/>
                </a:solidFill>
                <a:latin typeface="Arial"/>
              </a:rPr>
              <a:t>He plays football every Thursday.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Hozir / ayni damda</a:t>
            </a:r>
            <a:r>
              <a:rPr sz="1600" b="0">
                <a:solidFill>
                  <a:srgbClr val="1E2A38"/>
                </a:solidFill>
                <a:latin typeface="Arial"/>
              </a:rPr>
              <a:t> → present continuous: </a:t>
            </a:r>
            <a:r>
              <a:rPr sz="1600" b="1">
                <a:solidFill>
                  <a:srgbClr val="1E2A38"/>
                </a:solidFill>
                <a:latin typeface="Arial"/>
              </a:rPr>
              <a:t>I am reading a book at the moment.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Kecha / o‘tgan hafta</a:t>
            </a:r>
            <a:r>
              <a:rPr sz="1600" b="0">
                <a:solidFill>
                  <a:srgbClr val="1E2A38"/>
                </a:solidFill>
                <a:latin typeface="Arial"/>
              </a:rPr>
              <a:t> → past simple: </a:t>
            </a:r>
            <a:r>
              <a:rPr sz="1600" b="1">
                <a:solidFill>
                  <a:srgbClr val="1E2A38"/>
                </a:solidFill>
                <a:latin typeface="Arial"/>
              </a:rPr>
              <a:t>We watched TV last night.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To‘g‘ri fe’l: </a:t>
            </a:r>
            <a:r>
              <a:rPr sz="1600" b="1">
                <a:solidFill>
                  <a:srgbClr val="1E2A38"/>
                </a:solidFill>
                <a:latin typeface="Arial"/>
              </a:rPr>
              <a:t>-ed</a:t>
            </a:r>
            <a:r>
              <a:rPr sz="1600" b="0">
                <a:solidFill>
                  <a:srgbClr val="1E2A38"/>
                </a:solidFill>
                <a:latin typeface="Arial"/>
              </a:rPr>
              <a:t>. Imlo: study → stud</a:t>
            </a:r>
            <a:r>
              <a:rPr sz="1600" b="1">
                <a:solidFill>
                  <a:srgbClr val="1E2A38"/>
                </a:solidFill>
                <a:latin typeface="Arial"/>
              </a:rPr>
              <a:t>ied</a:t>
            </a:r>
            <a:r>
              <a:rPr sz="1600" b="0">
                <a:solidFill>
                  <a:srgbClr val="1E2A38"/>
                </a:solidFill>
                <a:latin typeface="Arial"/>
              </a:rPr>
              <a:t>, stop → sto</a:t>
            </a:r>
            <a:r>
              <a:rPr sz="1600" b="1">
                <a:solidFill>
                  <a:srgbClr val="1E2A38"/>
                </a:solidFill>
                <a:latin typeface="Arial"/>
              </a:rPr>
              <a:t>pped</a:t>
            </a:r>
            <a:r>
              <a:rPr sz="1600" b="0">
                <a:solidFill>
                  <a:srgbClr val="1E2A38"/>
                </a:solidFill>
                <a:latin typeface="Arial"/>
              </a:rPr>
              <a:t>, like → lik</a:t>
            </a:r>
            <a:r>
              <a:rPr sz="1600" b="1">
                <a:solidFill>
                  <a:srgbClr val="1E2A38"/>
                </a:solidFill>
                <a:latin typeface="Arial"/>
              </a:rPr>
              <a:t>ed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Inkor: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fe’lning ODDIY shakli —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 watch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 come</a:t>
            </a:r>
            <a:r>
              <a:rPr sz="1600" b="0">
                <a:solidFill>
                  <a:srgbClr val="1E2A38"/>
                </a:solidFill>
                <a:latin typeface="Arial"/>
              </a:rPr>
              <a:t> (❌ didn't watched).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Fe’lni tanlash — uch qadam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Vaqt so‘zini toping:</a:t>
            </a:r>
            <a:r>
              <a:rPr sz="1700" b="0">
                <a:solidFill>
                  <a:srgbClr val="1E2A38"/>
                </a:solidFill>
                <a:latin typeface="Arial"/>
              </a:rPr>
              <a:t> every day? now? last night?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Zamonni tanlang</a:t>
            </a:r>
            <a:r>
              <a:rPr sz="1700" b="0">
                <a:solidFill>
                  <a:srgbClr val="1E2A38"/>
                </a:solidFill>
                <a:latin typeface="Arial"/>
              </a:rPr>
              <a:t> shu so‘zga qarab.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Shaklni yozing:</a:t>
            </a:r>
            <a:r>
              <a:rPr sz="1700" b="0">
                <a:solidFill>
                  <a:srgbClr val="1E2A38"/>
                </a:solidFill>
                <a:latin typeface="Arial"/>
              </a:rPr>
              <a:t> -s / am-is-are + -ing / -ed yoki noto‘g‘ri shakl.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A2, p. 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Faqat grammatika mashqlari; lug‘at qismi 15-darsda o‘tildi.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Present simple yoki present continuous (6 ta gap).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Past simple: to‘g‘ri fe’llar (5 ta gap).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«Before the internet» matni — 12 ta noto‘g‘ri fe’l.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Matn takrorni ham beradi: internetdan oldingi hayot.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-ed uch xil o‘qiladi: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watched TV /wɒtʃt ˌtiːˈviː/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passed an exam /pɑːst ən ɪɡˈzæm/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walked the dog /wɔːkt ðə dɒɡ/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played tennis /pleɪd ˈtenɪs/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stayed at home /steɪd ət həʊm/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listened to music /ˈlɪsnd tə ˈmjuːzɪk/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visited my grandparents /ˈvɪzɪtɪd maɪ ˈɡrænpeərənts/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Qoida: t yoki d bilan tugagan fe’ldan keyin /ɪd/ qo‘shiladi.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(read) a great book at the moment.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________ (play) football every Thursday evening.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 time ________ ________ ________ (you / get up) on Sundays?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________ (not / go) to school on Saturdays.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Dad ________ ________ (not / watch) TV right 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(ask) my mum and dad but they said no.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Tony ________ (want) to go skateboarding but the weather was bad.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________ (not / watch) TV last night.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 ________ (study) for two hours and then ________ (stop).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Before the internet people ________ (write) letters and ________ (take) them to the post office.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No-one ________ (buy) things online because there ________ (not / be) any websites!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kids ________ (do) projects, they ________ (go) to the library.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Juftlikda: «Hozir nima qilyapsan?» va «Odatda shu payt nima qilasan?» — ikki zamonni yonma-yon ishlating.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«Kecha» o‘yini: juftingiz birikmani aytadi (go to a concert), siz o‘tgan zamonda gap tuzasiz (I went to a concert last week).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kartalar 1–13-darslardan takror, har birining misoli shu uch zamonda.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odat va umumiy holat;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aynan hozir sodir bo‘layotgan ish.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O‘tgan zamon inkori: </a:t>
            </a:r>
            <a:r>
              <a:rPr sz="1600" b="1">
                <a:solidFill>
                  <a:srgbClr val="1E2A38"/>
                </a:solidFill>
                <a:latin typeface="Arial"/>
              </a:rPr>
              <a:t>didn't</a:t>
            </a:r>
            <a:r>
              <a:rPr sz="1600" b="0">
                <a:solidFill>
                  <a:srgbClr val="1E2A38"/>
                </a:solidFill>
                <a:latin typeface="Arial"/>
              </a:rPr>
              <a:t> + oddiy shakl. Fe’l ikki marta o‘zgarmaydi.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Noto‘g‘ri fe’llarni yodlash kerak — qoidasi yo‘q. 9-darsdagi o‘nta eng kerakligidan boshlang.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1–2-bo‘lim grammatikasini takrorlang: present simple, present continuous, past simple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Shu zamonlarda 10 ta gap yozing (kalendar reja).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with the flashcards: sozlar.com/vocab/cards/?set=grade8-lesson16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Zack Clark · Public domain · https://commons.wikimedia.org/wiki/File:School_girls_write_in_their_exercise_books,_San_Ramón,_Choluteca,_Honduras.jpg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