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Grammar: Present Continuous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Grammatika: Present Continuous (hozirgi davomli zamon)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Grammar: present continuous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25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Danny Haak · CC BY-SA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and correct the mistakes in eight sentences (ex.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the verbs in the present continuous in eight sentences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Matt’s phone call with nine verbs (ex. 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and answer Are you …ing? questions in a mime game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GRAMMAR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Form — present continuous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91640" y="1737360"/>
            <a:ext cx="4480560" cy="45720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POSITIVE ( + 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29400" y="1737360"/>
            <a:ext cx="4480560" cy="45720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NEGATIVE ( − 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33172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251459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91640" y="233172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828800" y="251459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</a:t>
            </a:r>
            <a:r>
              <a:rPr sz="1600" b="1">
                <a:solidFill>
                  <a:srgbClr val="1E2A38"/>
                </a:solidFill>
                <a:latin typeface="Arial"/>
              </a:rPr>
              <a:t>am</a:t>
            </a:r>
            <a:r>
              <a:rPr sz="1600" b="0">
                <a:solidFill>
                  <a:srgbClr val="1E2A38"/>
                </a:solidFill>
                <a:latin typeface="Arial"/>
              </a:rPr>
              <a:t> (’m) having fun.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29400" y="233172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766560" y="251459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</a:t>
            </a:r>
            <a:r>
              <a:rPr sz="1600" b="1">
                <a:solidFill>
                  <a:srgbClr val="1E2A38"/>
                </a:solidFill>
                <a:latin typeface="Arial"/>
              </a:rPr>
              <a:t>am not</a:t>
            </a:r>
            <a:r>
              <a:rPr sz="1600" b="0">
                <a:solidFill>
                  <a:srgbClr val="1E2A38"/>
                </a:solidFill>
                <a:latin typeface="Arial"/>
              </a:rPr>
              <a:t> (’m not) having fun.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20040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77240" y="338327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she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91640" y="320040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828800" y="338327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She </a:t>
            </a:r>
            <a:r>
              <a:rPr sz="1600" b="1">
                <a:solidFill>
                  <a:srgbClr val="1E2A38"/>
                </a:solidFill>
                <a:latin typeface="Arial"/>
              </a:rPr>
              <a:t>is</a:t>
            </a:r>
            <a:r>
              <a:rPr sz="1600" b="0">
                <a:solidFill>
                  <a:srgbClr val="1E2A38"/>
                </a:solidFill>
                <a:latin typeface="Arial"/>
              </a:rPr>
              <a:t> (’s) having fun.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29400" y="320040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766560" y="338327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She </a:t>
            </a:r>
            <a:r>
              <a:rPr sz="1600" b="1">
                <a:solidFill>
                  <a:srgbClr val="1E2A38"/>
                </a:solidFill>
                <a:latin typeface="Arial"/>
              </a:rPr>
              <a:t>isn’t</a:t>
            </a:r>
            <a:r>
              <a:rPr sz="1600" b="0">
                <a:solidFill>
                  <a:srgbClr val="1E2A38"/>
                </a:solidFill>
                <a:latin typeface="Arial"/>
              </a:rPr>
              <a:t> having fun.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406908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77240" y="425195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they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691640" y="406908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828800" y="425195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They </a:t>
            </a:r>
            <a:r>
              <a:rPr sz="1600" b="1">
                <a:solidFill>
                  <a:srgbClr val="1E2A38"/>
                </a:solidFill>
                <a:latin typeface="Arial"/>
              </a:rPr>
              <a:t>are</a:t>
            </a:r>
            <a:r>
              <a:rPr sz="1600" b="0">
                <a:solidFill>
                  <a:srgbClr val="1E2A38"/>
                </a:solidFill>
                <a:latin typeface="Arial"/>
              </a:rPr>
              <a:t> (’re) having fun.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29400" y="406908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766560" y="425195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They </a:t>
            </a:r>
            <a:r>
              <a:rPr sz="1600" b="1">
                <a:solidFill>
                  <a:srgbClr val="1E2A38"/>
                </a:solidFill>
                <a:latin typeface="Arial"/>
              </a:rPr>
              <a:t>aren’t</a:t>
            </a:r>
            <a:r>
              <a:rPr sz="1600" b="0">
                <a:solidFill>
                  <a:srgbClr val="1E2A38"/>
                </a:solidFill>
                <a:latin typeface="Arial"/>
              </a:rPr>
              <a:t> having fun.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493776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77240" y="512063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691640" y="493776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828800" y="512063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Are</a:t>
            </a:r>
            <a:r>
              <a:rPr sz="1600" b="0">
                <a:solidFill>
                  <a:srgbClr val="1E2A38"/>
                </a:solidFill>
                <a:latin typeface="Arial"/>
              </a:rPr>
              <a:t> you having fun? — Yes, I </a:t>
            </a:r>
            <a:r>
              <a:rPr sz="1600" b="1">
                <a:solidFill>
                  <a:srgbClr val="1E2A38"/>
                </a:solidFill>
                <a:latin typeface="Arial"/>
              </a:rPr>
              <a:t>am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29400" y="493776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766560" y="512063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Is</a:t>
            </a:r>
            <a:r>
              <a:rPr sz="1600" b="0">
                <a:solidFill>
                  <a:srgbClr val="1E2A38"/>
                </a:solidFill>
                <a:latin typeface="Arial"/>
              </a:rPr>
              <a:t> he having fun? — No, he </a:t>
            </a:r>
            <a:r>
              <a:rPr sz="1600" b="1">
                <a:solidFill>
                  <a:srgbClr val="1E2A38"/>
                </a:solidFill>
                <a:latin typeface="Arial"/>
              </a:rPr>
              <a:t>isn’t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77240" y="5760720"/>
            <a:ext cx="10607040" cy="868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960120" y="5897880"/>
            <a:ext cx="10241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-ing: eat → eat</a:t>
            </a:r>
            <a:r>
              <a:rPr sz="1600" b="1">
                <a:solidFill>
                  <a:srgbClr val="1E2A38"/>
                </a:solidFill>
                <a:latin typeface="Arial"/>
              </a:rPr>
              <a:t>ing</a:t>
            </a:r>
            <a:r>
              <a:rPr sz="1600" b="0">
                <a:solidFill>
                  <a:srgbClr val="1E2A38"/>
                </a:solidFill>
                <a:latin typeface="Arial"/>
              </a:rPr>
              <a:t> · dance → danc</a:t>
            </a:r>
            <a:r>
              <a:rPr sz="1600" b="1">
                <a:solidFill>
                  <a:srgbClr val="1E2A38"/>
                </a:solidFill>
                <a:latin typeface="Arial"/>
              </a:rPr>
              <a:t>ing</a:t>
            </a:r>
            <a:r>
              <a:rPr sz="1600" b="0">
                <a:solidFill>
                  <a:srgbClr val="1E2A38"/>
                </a:solidFill>
                <a:latin typeface="Arial"/>
              </a:rPr>
              <a:t> · stop → sto</a:t>
            </a:r>
            <a:r>
              <a:rPr sz="1600" b="1">
                <a:solidFill>
                  <a:srgbClr val="1E2A38"/>
                </a:solidFill>
                <a:latin typeface="Arial"/>
              </a:rPr>
              <a:t>pping</a:t>
            </a:r>
            <a:r>
              <a:rPr sz="1600" b="0">
                <a:solidFill>
                  <a:srgbClr val="1E2A38"/>
                </a:solidFill>
                <a:latin typeface="Arial"/>
              </a:rPr>
              <a:t>. Signal words: </a:t>
            </a:r>
            <a:r>
              <a:rPr sz="1600" b="1">
                <a:solidFill>
                  <a:srgbClr val="1E2A38"/>
                </a:solidFill>
                <a:latin typeface="Arial"/>
              </a:rPr>
              <a:t>now, right now, at the moment</a:t>
            </a:r>
            <a:r>
              <a:rPr sz="1600" b="0">
                <a:solidFill>
                  <a:srgbClr val="1E2A38"/>
                </a:solidFill>
                <a:latin typeface="Arial"/>
              </a:rPr>
              <a:t> (Grammar database 5, p. 147).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p. 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open, word list closed. Try alone first — then check with Grammar database 5, p. 147.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Tick (✓) the correct sentences. Underline the mistake in the others and correct it.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Write the verbs in the present continuous (eight sentences).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Matt is on the phone at the shopping centre. Complete the text with the verbs.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 verbs</a:t>
            </a:r>
            <a:r>
              <a:rPr sz="1600" b="0">
                <a:solidFill>
                  <a:srgbClr val="1E2A38"/>
                </a:solidFill>
                <a:latin typeface="Arial"/>
              </a:rPr>
              <a:t> — come · go · stand · take · turn · wait · walk · wave · wear (some twice).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A1+, p. 26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correct: 1, 7 · 2 Are you having · 3 Jim isn’t buying · 4 Are the boys waiting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5 My mum is (mum’s) shopping · 6 People aren’t spending · 8 The shop is closing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’m having · 2 are building · 3 aren’t listening · 4 Are you looking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5 ’s paying · 6 ’re wasting · 7 ’m talking · 8 Is he getting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1 ’m waiting · 2 ’re standing · 3 ’m coming · 4 ’m taking · 5 ’m turning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71499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86130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582472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6 ’m walking · 7 ’m going · 8 ’m turning · 9 Are you wearing · 10 ’re waving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A1+, p. 26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Quick check</a:t>
            </a:r>
            <a:r>
              <a:rPr sz="1600" b="0">
                <a:solidFill>
                  <a:srgbClr val="1E2A38"/>
                </a:solidFill>
                <a:latin typeface="Arial"/>
              </a:rPr>
              <a:t> (p. 147)  1 Tim’s doing · 2 Yes, I am · 3 are you doing · 4 Are · 5 it’s raining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Present continuous — qachon va qanday?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636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5840" y="1965960"/>
            <a:ext cx="128016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128016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am / is / are + fe’l-ing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ayni damda bo‘layotgan ish: </a:t>
            </a:r>
            <a:r>
              <a:rPr sz="1600" b="1">
                <a:solidFill>
                  <a:srgbClr val="1E2A38"/>
                </a:solidFill>
                <a:latin typeface="Arial"/>
              </a:rPr>
              <a:t>I’m having</a:t>
            </a:r>
            <a:r>
              <a:rPr sz="1600" b="0">
                <a:solidFill>
                  <a:srgbClr val="1E2A38"/>
                </a:solidFill>
                <a:latin typeface="Arial"/>
              </a:rPr>
              <a:t> so much fun!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Shu kunlarda (vaqtincha) davom etayotgan ish: </a:t>
            </a:r>
            <a:r>
              <a:rPr sz="1600" b="1">
                <a:solidFill>
                  <a:srgbClr val="1E2A38"/>
                </a:solidFill>
                <a:latin typeface="Arial"/>
              </a:rPr>
              <a:t>No crisps, thanks. I’m trying</a:t>
            </a:r>
            <a:r>
              <a:rPr sz="1600" b="0">
                <a:solidFill>
                  <a:srgbClr val="1E2A38"/>
                </a:solidFill>
                <a:latin typeface="Arial"/>
              </a:rPr>
              <a:t> to eat healthy food.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Inkor: </a:t>
            </a:r>
            <a:r>
              <a:rPr sz="1600" b="1">
                <a:solidFill>
                  <a:srgbClr val="1E2A38"/>
                </a:solidFill>
                <a:latin typeface="Arial"/>
              </a:rPr>
              <a:t>’m not / isn’t / aren’t</a:t>
            </a:r>
            <a:r>
              <a:rPr sz="1600" b="0">
                <a:solidFill>
                  <a:srgbClr val="1E2A38"/>
                </a:solidFill>
                <a:latin typeface="Arial"/>
              </a:rPr>
              <a:t> + -ing: </a:t>
            </a:r>
            <a:r>
              <a:rPr sz="1600" b="1">
                <a:solidFill>
                  <a:srgbClr val="1E2A38"/>
                </a:solidFill>
                <a:latin typeface="Arial"/>
              </a:rPr>
              <a:t>They aren’t listening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So‘roq: </a:t>
            </a:r>
            <a:r>
              <a:rPr sz="1600" b="1">
                <a:solidFill>
                  <a:srgbClr val="1E2A38"/>
                </a:solidFill>
                <a:latin typeface="Arial"/>
              </a:rPr>
              <a:t>am / is / are</a:t>
            </a:r>
            <a:r>
              <a:rPr sz="1600" b="0">
                <a:solidFill>
                  <a:srgbClr val="1E2A38"/>
                </a:solidFill>
                <a:latin typeface="Arial"/>
              </a:rPr>
              <a:t> oldinga chiqadi: </a:t>
            </a:r>
            <a:r>
              <a:rPr sz="1600" b="1">
                <a:solidFill>
                  <a:srgbClr val="1E2A38"/>
                </a:solidFill>
                <a:latin typeface="Arial"/>
              </a:rPr>
              <a:t>Are</a:t>
            </a:r>
            <a:r>
              <a:rPr sz="1600" b="0">
                <a:solidFill>
                  <a:srgbClr val="1E2A38"/>
                </a:solidFill>
                <a:latin typeface="Arial"/>
              </a:rPr>
              <a:t> you </a:t>
            </a:r>
            <a:r>
              <a:rPr sz="1600" b="1">
                <a:solidFill>
                  <a:srgbClr val="1E2A38"/>
                </a:solidFill>
                <a:latin typeface="Arial"/>
              </a:rPr>
              <a:t>getting</a:t>
            </a:r>
            <a:r>
              <a:rPr sz="1600" b="0">
                <a:solidFill>
                  <a:srgbClr val="1E2A38"/>
                </a:solidFill>
                <a:latin typeface="Arial"/>
              </a:rPr>
              <a:t> bored? Qisqa javobda -ing yo‘q: </a:t>
            </a:r>
            <a:r>
              <a:rPr sz="1600" b="1">
                <a:solidFill>
                  <a:srgbClr val="1E2A38"/>
                </a:solidFill>
                <a:latin typeface="Arial"/>
              </a:rPr>
              <a:t>Yes, I am.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Signal so‘zlar: </a:t>
            </a:r>
            <a:r>
              <a:rPr sz="1600" b="1">
                <a:solidFill>
                  <a:srgbClr val="1E2A38"/>
                </a:solidFill>
                <a:latin typeface="Arial"/>
              </a:rPr>
              <a:t>now, right now, at the moment, these days, Look!, Listen!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Imlo: </a:t>
            </a:r>
            <a:r>
              <a:rPr sz="1600" b="1">
                <a:solidFill>
                  <a:srgbClr val="1E2A38"/>
                </a:solidFill>
                <a:latin typeface="Arial"/>
              </a:rPr>
              <a:t>eat → eating · dance → dancing · stop → stopping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Money, time and everyday actions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🏦️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save money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pul yig‘moq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</a:t>
            </a:r>
            <a:r>
              <a:rPr sz="1400" b="1">
                <a:solidFill>
                  <a:srgbClr val="5A6572"/>
                </a:solidFill>
                <a:latin typeface="Arial"/>
              </a:rPr>
              <a:t>saving money</a:t>
            </a:r>
            <a:r>
              <a:rPr sz="1400" b="0">
                <a:solidFill>
                  <a:srgbClr val="5A6572"/>
                </a:solidFill>
                <a:latin typeface="Arial"/>
              </a:rPr>
              <a:t> for a new bike this year.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💸️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spend money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pul sarflamoq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is </a:t>
            </a:r>
            <a:r>
              <a:rPr sz="1400" b="1">
                <a:solidFill>
                  <a:srgbClr val="5A6572"/>
                </a:solidFill>
                <a:latin typeface="Arial"/>
              </a:rPr>
              <a:t>spending money</a:t>
            </a:r>
            <a:r>
              <a:rPr sz="1400" b="0">
                <a:solidFill>
                  <a:srgbClr val="5A6572"/>
                </a:solidFill>
                <a:latin typeface="Arial"/>
              </a:rPr>
              <a:t> on clothes again!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💳️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pay for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haqini to‘lamoq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is </a:t>
            </a:r>
            <a:r>
              <a:rPr sz="1400" b="1">
                <a:solidFill>
                  <a:srgbClr val="5A6572"/>
                </a:solidFill>
                <a:latin typeface="Arial"/>
              </a:rPr>
              <a:t>paying for</a:t>
            </a:r>
            <a:r>
              <a:rPr sz="1400" b="0">
                <a:solidFill>
                  <a:srgbClr val="5A6572"/>
                </a:solidFill>
                <a:latin typeface="Arial"/>
              </a:rPr>
              <a:t> our tickets at the cash desk.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⏳️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waste time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vaqtni behuda o‘tkazmoq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Come on! We’re </a:t>
            </a:r>
            <a:r>
              <a:rPr sz="1400" b="1">
                <a:solidFill>
                  <a:srgbClr val="5A6572"/>
                </a:solidFill>
                <a:latin typeface="Arial"/>
              </a:rPr>
              <a:t>wasting time</a:t>
            </a:r>
            <a:r>
              <a:rPr sz="1400" b="0">
                <a:solidFill>
                  <a:srgbClr val="5A6572"/>
                </a:solidFill>
                <a:latin typeface="Arial"/>
              </a:rPr>
              <a:t> and the film starts soon.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Money, time and everyday actions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🏗️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build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qurmoq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They’re </a:t>
            </a:r>
            <a:r>
              <a:rPr sz="1400" b="1">
                <a:solidFill>
                  <a:srgbClr val="5A6572"/>
                </a:solidFill>
                <a:latin typeface="Arial"/>
              </a:rPr>
              <a:t>building</a:t>
            </a:r>
            <a:r>
              <a:rPr sz="1400" b="0">
                <a:solidFill>
                  <a:srgbClr val="5A6572"/>
                </a:solidFill>
                <a:latin typeface="Arial"/>
              </a:rPr>
              <a:t> a new school in our street.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🔒️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close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yopilmoq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Quick! The shop is </a:t>
            </a:r>
            <a:r>
              <a:rPr sz="1400" b="1">
                <a:solidFill>
                  <a:srgbClr val="5A6572"/>
                </a:solidFill>
                <a:latin typeface="Arial"/>
              </a:rPr>
              <a:t>closing</a:t>
            </a:r>
            <a:r>
              <a:rPr sz="1400" b="0">
                <a:solidFill>
                  <a:srgbClr val="5A6572"/>
                </a:solidFill>
                <a:latin typeface="Arial"/>
              </a:rPr>
              <a:t> in five minutes.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⏰️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hurry 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shoshilmoq, tezroq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Hurry up</a:t>
            </a:r>
            <a:r>
              <a:rPr sz="1400" b="0">
                <a:solidFill>
                  <a:srgbClr val="5A6572"/>
                </a:solidFill>
                <a:latin typeface="Arial"/>
              </a:rPr>
              <a:t>! Everybody is waiting for us.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💌️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invite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taklif qilmoq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Aziza is </a:t>
            </a:r>
            <a:r>
              <a:rPr sz="1400" b="1">
                <a:solidFill>
                  <a:srgbClr val="5A6572"/>
                </a:solidFill>
                <a:latin typeface="Arial"/>
              </a:rPr>
              <a:t>inviting</a:t>
            </a:r>
            <a:r>
              <a:rPr sz="1400" b="0">
                <a:solidFill>
                  <a:srgbClr val="5A6572"/>
                </a:solidFill>
                <a:latin typeface="Arial"/>
              </a:rPr>
              <a:t> all her friends to her birthday party.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Finding your way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🔼️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the escalator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eskalatorda chiqmoq (tushmoq)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We’re </a:t>
            </a:r>
            <a:r>
              <a:rPr sz="1400" b="1">
                <a:solidFill>
                  <a:srgbClr val="5A6572"/>
                </a:solidFill>
                <a:latin typeface="Arial"/>
              </a:rPr>
              <a:t>taking the escalator</a:t>
            </a:r>
            <a:r>
              <a:rPr sz="1400" b="0">
                <a:solidFill>
                  <a:srgbClr val="5A6572"/>
                </a:solidFill>
                <a:latin typeface="Arial"/>
              </a:rPr>
              <a:t> to the second floor.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⬅️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turn left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chapga burilmoq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bus is </a:t>
            </a:r>
            <a:r>
              <a:rPr sz="1400" b="1">
                <a:solidFill>
                  <a:srgbClr val="5A6572"/>
                </a:solidFill>
                <a:latin typeface="Arial"/>
              </a:rPr>
              <a:t>turning left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traffic lights.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🔄️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turn around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orqaga o‘girilmoq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Aziz is </a:t>
            </a:r>
            <a:r>
              <a:rPr sz="1400" b="1">
                <a:solidFill>
                  <a:srgbClr val="5A6572"/>
                </a:solidFill>
                <a:latin typeface="Arial"/>
              </a:rPr>
              <a:t>turning around</a:t>
            </a:r>
            <a:r>
              <a:rPr sz="1400" b="0">
                <a:solidFill>
                  <a:srgbClr val="5A6572"/>
                </a:solidFill>
                <a:latin typeface="Arial"/>
              </a:rPr>
              <a:t> to look at the shop window.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🚶️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walk past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yonidan o‘tib ketmoq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</a:t>
            </a:r>
            <a:r>
              <a:rPr sz="1400" b="1">
                <a:solidFill>
                  <a:srgbClr val="5A6572"/>
                </a:solidFill>
                <a:latin typeface="Arial"/>
              </a:rPr>
              <a:t>walking past</a:t>
            </a:r>
            <a:r>
              <a:rPr sz="1400" b="0">
                <a:solidFill>
                  <a:srgbClr val="5A6572"/>
                </a:solidFill>
                <a:latin typeface="Arial"/>
              </a:rPr>
              <a:t> the toy shop now.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Finding your way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↩️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the wrong 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noto‘g‘ri tomonga ketmoq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Oh no, we’re </a:t>
            </a:r>
            <a:r>
              <a:rPr sz="1400" b="1">
                <a:solidFill>
                  <a:srgbClr val="5A6572"/>
                </a:solidFill>
                <a:latin typeface="Arial"/>
              </a:rPr>
              <a:t>going the wrong way</a:t>
            </a:r>
            <a:r>
              <a:rPr sz="1400" b="0">
                <a:solidFill>
                  <a:srgbClr val="5A6572"/>
                </a:solidFill>
                <a:latin typeface="Arial"/>
              </a:rPr>
              <a:t> — the cinema is behind us.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🧍️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tik turmoq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Bobur is </a:t>
            </a:r>
            <a:r>
              <a:rPr sz="1400" b="1">
                <a:solidFill>
                  <a:srgbClr val="5A6572"/>
                </a:solidFill>
                <a:latin typeface="Arial"/>
              </a:rPr>
              <a:t>standing</a:t>
            </a:r>
            <a:r>
              <a:rPr sz="1400" b="0">
                <a:solidFill>
                  <a:srgbClr val="5A6572"/>
                </a:solidFill>
                <a:latin typeface="Arial"/>
              </a:rPr>
              <a:t> next to the lift.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👋️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qo‘l silkitmoq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Look! Grandpa is </a:t>
            </a:r>
            <a:r>
              <a:rPr sz="1400" b="1">
                <a:solidFill>
                  <a:srgbClr val="5A6572"/>
                </a:solidFill>
                <a:latin typeface="Arial"/>
              </a:rPr>
              <a:t>waving</a:t>
            </a:r>
            <a:r>
              <a:rPr sz="1400" b="0">
                <a:solidFill>
                  <a:srgbClr val="5A6572"/>
                </a:solidFill>
                <a:latin typeface="Arial"/>
              </a:rPr>
              <a:t> at us from the window.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🏃️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Wait for me — I’m </a:t>
            </a:r>
            <a:r>
              <a:rPr sz="1400" b="1">
                <a:solidFill>
                  <a:srgbClr val="5A6572"/>
                </a:solidFill>
                <a:latin typeface="Arial"/>
              </a:rPr>
              <a:t>coming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Free time and actions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💃️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raqsga tushmoq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Look! Those girls are </a:t>
            </a:r>
            <a:r>
              <a:rPr sz="1400" b="1">
                <a:solidFill>
                  <a:srgbClr val="5A6572"/>
                </a:solidFill>
                <a:latin typeface="Arial"/>
              </a:rPr>
              <a:t>dancing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stage.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🎤️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qo‘shiq aytmoq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 is </a:t>
            </a:r>
            <a:r>
              <a:rPr sz="1400" b="1">
                <a:solidFill>
                  <a:srgbClr val="5A6572"/>
                </a:solidFill>
                <a:latin typeface="Arial"/>
              </a:rPr>
              <a:t>singing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bathroom again!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😊️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smile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jilmaymoq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Why are you </a:t>
            </a:r>
            <a:r>
              <a:rPr sz="1400" b="1">
                <a:solidFill>
                  <a:srgbClr val="5A6572"/>
                </a:solidFill>
                <a:latin typeface="Arial"/>
              </a:rPr>
              <a:t>smiling</a:t>
            </a:r>
            <a:r>
              <a:rPr sz="1400" b="0">
                <a:solidFill>
                  <a:srgbClr val="5A6572"/>
                </a:solidFill>
                <a:latin typeface="Arial"/>
              </a:rPr>
              <a:t>? What’s funny?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🛑️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stop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to‘xtamoq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bus is </a:t>
            </a:r>
            <a:r>
              <a:rPr sz="1400" b="1">
                <a:solidFill>
                  <a:srgbClr val="5A6572"/>
                </a:solidFill>
                <a:latin typeface="Arial"/>
              </a:rPr>
              <a:t>stopping</a:t>
            </a:r>
            <a:r>
              <a:rPr sz="1400" b="0">
                <a:solidFill>
                  <a:srgbClr val="5A6572"/>
                </a:solidFill>
                <a:latin typeface="Arial"/>
              </a:rPr>
              <a:t> — let’s get off!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🥁️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the drums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baraban chalmoq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is </a:t>
            </a:r>
            <a:r>
              <a:rPr sz="1400" b="1">
                <a:solidFill>
                  <a:srgbClr val="5A6572"/>
                </a:solidFill>
                <a:latin typeface="Arial"/>
              </a:rPr>
              <a:t>playing the drums</a:t>
            </a:r>
            <a:r>
              <a:rPr sz="1400" b="0">
                <a:solidFill>
                  <a:srgbClr val="5A6572"/>
                </a:solidFill>
                <a:latin typeface="Arial"/>
              </a:rPr>
              <a:t> — it’s so noisy!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Free time and actions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☀️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sit in the sun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quyoshda o‘tirmoq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cats are </a:t>
            </a:r>
            <a:r>
              <a:rPr sz="1400" b="1">
                <a:solidFill>
                  <a:srgbClr val="5A6572"/>
                </a:solidFill>
                <a:latin typeface="Arial"/>
              </a:rPr>
              <a:t>sitting in the sun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garden.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🌞️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porlamoq, charaqlamoq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sun is </a:t>
            </a:r>
            <a:r>
              <a:rPr sz="1400" b="1">
                <a:solidFill>
                  <a:srgbClr val="5A6572"/>
                </a:solidFill>
                <a:latin typeface="Arial"/>
              </a:rPr>
              <a:t>shining</a:t>
            </a:r>
            <a:r>
              <a:rPr sz="1400" b="0">
                <a:solidFill>
                  <a:srgbClr val="5A6572"/>
                </a:solidFill>
                <a:latin typeface="Arial"/>
              </a:rPr>
              <a:t> — let’s go to the park!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👜️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hold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ushlab turmoq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</a:t>
            </a:r>
            <a:r>
              <a:rPr sz="1400" b="1">
                <a:solidFill>
                  <a:srgbClr val="5A6572"/>
                </a:solidFill>
                <a:latin typeface="Arial"/>
              </a:rPr>
              <a:t>holding</a:t>
            </a:r>
            <a:r>
              <a:rPr sz="1400" b="0">
                <a:solidFill>
                  <a:srgbClr val="5A6572"/>
                </a:solidFill>
                <a:latin typeface="Arial"/>
              </a:rPr>
              <a:t> your bag — don’t worry!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⛸️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skate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konkida uchmoq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children are </a:t>
            </a:r>
            <a:r>
              <a:rPr sz="1400" b="1">
                <a:solidFill>
                  <a:srgbClr val="5A6572"/>
                </a:solidFill>
                <a:latin typeface="Arial"/>
              </a:rPr>
              <a:t>skating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ice in the park.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⛷️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ski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chang‘ida uchmoq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We’re </a:t>
            </a:r>
            <a:r>
              <a:rPr sz="1400" b="1">
                <a:solidFill>
                  <a:srgbClr val="5A6572"/>
                </a:solidFill>
                <a:latin typeface="Arial"/>
              </a:rPr>
              <a:t>skiing</a:t>
            </a:r>
            <a:r>
              <a:rPr sz="1400" b="0">
                <a:solidFill>
                  <a:srgbClr val="5A6572"/>
                </a:solidFill>
                <a:latin typeface="Arial"/>
              </a:rPr>
              <a:t> in Chimgan this week.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Now and these days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🕐️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the moment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ayni paytda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At the moment</a:t>
            </a:r>
            <a:r>
              <a:rPr sz="1400" b="0">
                <a:solidFill>
                  <a:srgbClr val="5A6572"/>
                </a:solidFill>
                <a:latin typeface="Arial"/>
              </a:rPr>
              <a:t> Malika is reading in the library.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⏱️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right 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hozirning o‘zida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can’t talk </a:t>
            </a:r>
            <a:r>
              <a:rPr sz="1400" b="1">
                <a:solidFill>
                  <a:srgbClr val="5A6572"/>
                </a:solidFill>
                <a:latin typeface="Arial"/>
              </a:rPr>
              <a:t>right now</a:t>
            </a:r>
            <a:r>
              <a:rPr sz="1400" b="0">
                <a:solidFill>
                  <a:srgbClr val="5A6572"/>
                </a:solidFill>
                <a:latin typeface="Arial"/>
              </a:rPr>
              <a:t> — I’m having lunch.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📅️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these days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shu kunlarda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These days</a:t>
            </a:r>
            <a:r>
              <a:rPr sz="1400" b="0">
                <a:solidFill>
                  <a:srgbClr val="5A6572"/>
                </a:solidFill>
                <a:latin typeface="Arial"/>
              </a:rPr>
              <a:t> I’m reading a great book about space.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-ing oxiri /ɪŋ/ — «g» alohida eshitilmaydi; walk dagi «l» o‘qilmaydi: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coming /ˈkʌmɪŋ/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waving /ˈweɪvɪŋ/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building /ˈbɪldɪŋ/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skiing /ˈskiːɪŋ/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shining /ˈʃaɪnɪŋ/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smiling /ˈsmaɪlɪŋ/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hurry up /ˌhʌri ˈʌp/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walk past /ˌwɔːk ˈpɑːst/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Say it fast: What are you doing? /ˈwɒt ə jə ˈduːɪŋ/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Listen! Somebody ________ the drums in the music room. (play)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parents ________ money for our summer holiday. (save)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Look! The children ________ on the frozen lake. (skate)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the escalator to the cinema? (you / take)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Dilshod ________ his pocket money — he’s saving it for a bike! (not / spend)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Why ________ at me? Is there something on my face? (you / smile)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________ in the sun in the garden right now. (sit)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shops ________ yet — it’s only six o’clock. (not / close)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‘Is your sister singing?’ ‘No, she ________. She’s talking on the phone.’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These days my uncle ________ a new house for his family. (build)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PAIRS, THEN THE WHOLE CLASS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Mime game (Solutions p.32 ex.7): mime an action — dance, sing, play the drums, skate, ski. Your partner guesses: Are you dancing? — Yes, I am. / No, I’m not.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Fast finishers: Grammar database p.147 Quick check — choose the correct word or phrase (5 items).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your partner three questions: Are you sitting near the window? Are you holding a pen? Are you smiling?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Messages from the shopping centre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Malika: Hi, Aziz! </a:t>
            </a:r>
            <a:r>
              <a:rPr sz="1600" b="1">
                <a:solidFill>
                  <a:srgbClr val="1E2A38"/>
                </a:solidFill>
                <a:latin typeface="Arial"/>
              </a:rPr>
              <a:t>Where are you?</a:t>
            </a:r>
            <a:r>
              <a:rPr sz="1600" b="0">
                <a:solidFill>
                  <a:srgbClr val="1E2A38"/>
                </a:solidFill>
                <a:latin typeface="Arial"/>
              </a:rPr>
              <a:t> We’re waiting for you outside the bookshop.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Aziz: Sorry! I’m </a:t>
            </a:r>
            <a:r>
              <a:rPr sz="1600" b="1">
                <a:solidFill>
                  <a:srgbClr val="1E2A38"/>
                </a:solidFill>
                <a:latin typeface="Arial"/>
              </a:rPr>
              <a:t>coming</a:t>
            </a:r>
            <a:r>
              <a:rPr sz="1600" b="0">
                <a:solidFill>
                  <a:srgbClr val="1E2A38"/>
                </a:solidFill>
                <a:latin typeface="Arial"/>
              </a:rPr>
              <a:t>. I’m </a:t>
            </a:r>
            <a:r>
              <a:rPr sz="1600" b="1">
                <a:solidFill>
                  <a:srgbClr val="1E2A38"/>
                </a:solidFill>
                <a:latin typeface="Arial"/>
              </a:rPr>
              <a:t>standing</a:t>
            </a:r>
            <a:r>
              <a:rPr sz="1600" b="0">
                <a:solidFill>
                  <a:srgbClr val="1E2A38"/>
                </a:solidFill>
                <a:latin typeface="Arial"/>
              </a:rPr>
              <a:t> in a long queue at the grocer’s — Mum wants some apples.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Malika: OK. Kamola is here too. She’s wearing her new red jacket. We’re eating ice cream.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Aziz: Lucky you! Is Bobur </a:t>
            </a:r>
            <a:r>
              <a:rPr sz="1600" b="1">
                <a:solidFill>
                  <a:srgbClr val="1E2A38"/>
                </a:solidFill>
                <a:latin typeface="Arial"/>
              </a:rPr>
              <a:t>coming</a:t>
            </a:r>
            <a:r>
              <a:rPr sz="1600" b="0">
                <a:solidFill>
                  <a:srgbClr val="1E2A38"/>
                </a:solidFill>
                <a:latin typeface="Arial"/>
              </a:rPr>
              <a:t> too?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Malika: No, he isn’t. He’s doing his homework at home.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Aziz: OK. Now I’m </a:t>
            </a:r>
            <a:r>
              <a:rPr sz="1600" b="1">
                <a:solidFill>
                  <a:srgbClr val="1E2A38"/>
                </a:solidFill>
                <a:latin typeface="Arial"/>
              </a:rPr>
              <a:t>walking past</a:t>
            </a:r>
            <a:r>
              <a:rPr sz="1600" b="0">
                <a:solidFill>
                  <a:srgbClr val="1E2A38"/>
                </a:solidFill>
                <a:latin typeface="Arial"/>
              </a:rPr>
              <a:t> the toy shop… and I’m </a:t>
            </a:r>
            <a:r>
              <a:rPr sz="1600" b="1">
                <a:solidFill>
                  <a:srgbClr val="1E2A38"/>
                </a:solidFill>
                <a:latin typeface="Arial"/>
              </a:rPr>
              <a:t>taking the escalator</a:t>
            </a:r>
            <a:r>
              <a:rPr sz="1600" b="0">
                <a:solidFill>
                  <a:srgbClr val="1E2A38"/>
                </a:solidFill>
                <a:latin typeface="Arial"/>
              </a:rPr>
              <a:t>. </a:t>
            </a:r>
            <a:r>
              <a:rPr sz="1600" b="1">
                <a:solidFill>
                  <a:srgbClr val="1E2A38"/>
                </a:solidFill>
                <a:latin typeface="Arial"/>
              </a:rPr>
              <a:t>Can you see me? I’m waving!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Malika: Yes, I can see you! </a:t>
            </a:r>
            <a:r>
              <a:rPr sz="1600" b="1">
                <a:solidFill>
                  <a:srgbClr val="1E2A38"/>
                </a:solidFill>
                <a:latin typeface="Arial"/>
              </a:rPr>
              <a:t>Hurry up!</a:t>
            </a:r>
            <a:r>
              <a:rPr sz="1600" b="0">
                <a:solidFill>
                  <a:srgbClr val="1E2A38"/>
                </a:solidFill>
                <a:latin typeface="Arial"/>
              </a:rPr>
              <a:t> The film starts in ten minutes.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are Malika and Kamola waiting?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 Aziz late?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Kamola wearing?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Bobur doing?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one question and one short answer in the present continuous.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what’s happening?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o‘zbekcha aytaman, siz inglizcha present continuous bilan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Men hozir kelyapman. → I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 (qiz) qo‘l silkityapti. → She 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Ular pul sarflashmayapti. → They 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Sen raqsga tushyapsanmi? → …?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stop → ? · shine → ? · ski → 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Present continuous o‘zbekchadagi </a:t>
            </a:r>
            <a:r>
              <a:rPr sz="1600" b="1">
                <a:solidFill>
                  <a:srgbClr val="1E2A38"/>
                </a:solidFill>
                <a:latin typeface="Arial"/>
              </a:rPr>
              <a:t>«-yap»</a:t>
            </a:r>
            <a:r>
              <a:rPr sz="1600" b="0">
                <a:solidFill>
                  <a:srgbClr val="1E2A38"/>
                </a:solidFill>
                <a:latin typeface="Arial"/>
              </a:rPr>
              <a:t> ga yaqin: </a:t>
            </a:r>
            <a:r>
              <a:rPr sz="1600" b="1">
                <a:solidFill>
                  <a:srgbClr val="1E2A38"/>
                </a:solidFill>
                <a:latin typeface="Arial"/>
              </a:rPr>
              <a:t>I’m reading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«o‘qiyapman».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am / is / are</a:t>
            </a:r>
            <a:r>
              <a:rPr sz="1600" b="0">
                <a:solidFill>
                  <a:srgbClr val="1E2A38"/>
                </a:solidFill>
                <a:latin typeface="Arial"/>
              </a:rPr>
              <a:t> tushib qolmaydi: </a:t>
            </a:r>
            <a:r>
              <a:rPr sz="1600" b="1">
                <a:solidFill>
                  <a:srgbClr val="1E2A38"/>
                </a:solidFill>
                <a:latin typeface="Arial"/>
              </a:rPr>
              <a:t>I am</a:t>
            </a:r>
            <a:r>
              <a:rPr sz="1600" b="0">
                <a:solidFill>
                  <a:srgbClr val="1E2A38"/>
                </a:solidFill>
                <a:latin typeface="Arial"/>
              </a:rPr>
              <a:t> going; 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I going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So‘roqda </a:t>
            </a:r>
            <a:r>
              <a:rPr sz="1600" b="1">
                <a:solidFill>
                  <a:srgbClr val="1E2A38"/>
                </a:solidFill>
                <a:latin typeface="Arial"/>
              </a:rPr>
              <a:t>do</a:t>
            </a:r>
            <a:r>
              <a:rPr sz="1600" b="0">
                <a:solidFill>
                  <a:srgbClr val="1E2A38"/>
                </a:solidFill>
                <a:latin typeface="Arial"/>
              </a:rPr>
              <a:t> ishlatilmaydi: </a:t>
            </a:r>
            <a:r>
              <a:rPr sz="1600" b="1">
                <a:solidFill>
                  <a:srgbClr val="1E2A38"/>
                </a:solidFill>
                <a:latin typeface="Arial"/>
              </a:rPr>
              <a:t>Are</a:t>
            </a:r>
            <a:r>
              <a:rPr sz="1600" b="0">
                <a:solidFill>
                  <a:srgbClr val="1E2A38"/>
                </a:solidFill>
                <a:latin typeface="Arial"/>
              </a:rPr>
              <a:t> you having fun?; 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Do you having fun?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Qisqa javobda -ing yo‘q: </a:t>
            </a:r>
            <a:r>
              <a:rPr sz="1600" b="1">
                <a:solidFill>
                  <a:srgbClr val="1E2A38"/>
                </a:solidFill>
                <a:latin typeface="Arial"/>
              </a:rPr>
              <a:t>Yes, I am. / No, she isn’t.</a:t>
            </a:r>
            <a:r>
              <a:rPr sz="1600" b="0">
                <a:solidFill>
                  <a:srgbClr val="1E2A38"/>
                </a:solidFill>
                <a:latin typeface="Arial"/>
              </a:rPr>
              <a:t>; 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Yes, I am having.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Imlo: </a:t>
            </a:r>
            <a:r>
              <a:rPr sz="1600" b="1">
                <a:solidFill>
                  <a:srgbClr val="1E2A38"/>
                </a:solidFill>
                <a:latin typeface="Arial"/>
              </a:rPr>
              <a:t>-e</a:t>
            </a:r>
            <a:r>
              <a:rPr sz="1600" b="0">
                <a:solidFill>
                  <a:srgbClr val="1E2A38"/>
                </a:solidFill>
                <a:latin typeface="Arial"/>
              </a:rPr>
              <a:t> tushadi (</a:t>
            </a:r>
            <a:r>
              <a:rPr sz="1600" b="1">
                <a:solidFill>
                  <a:srgbClr val="1E2A38"/>
                </a:solidFill>
                <a:latin typeface="Arial"/>
              </a:rPr>
              <a:t>dancing</a:t>
            </a:r>
            <a:r>
              <a:rPr sz="1600" b="0">
                <a:solidFill>
                  <a:srgbClr val="1E2A38"/>
                </a:solidFill>
                <a:latin typeface="Arial"/>
              </a:rPr>
              <a:t>), qisqa unli + undosh ikkilanadi (</a:t>
            </a:r>
            <a:r>
              <a:rPr sz="1600" b="1">
                <a:solidFill>
                  <a:srgbClr val="1E2A38"/>
                </a:solidFill>
                <a:latin typeface="Arial"/>
              </a:rPr>
              <a:t>stopping, running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A1+ Workbook pp. 19–20, ex. 1–4.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29 items with the flashcards: sozlar.com/vocab/cards/?set=grade7-lesson16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six sentences: what three people in your family are doing right now, and what they aren’t doing.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Danny Haak · CC BY-SA 2.0 · https://commons.wikimedia.org/wiki/File:Food_court_edo_japan_la_belle_province_basha.jpg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