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Vocabulary Review: Units 1–2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Lug‘at takrori: 1–2-bo‘lim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Vocabulary review (Unit 1-2)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Liz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verbs and nouns to make correct patterns (p. 22 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right particle in phrasal verbs (p. 22 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daily-life sentences with the right word (p. 22 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Build person nouns with -er and -ist (p. 23 ex. 4)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Everyday collocations (ex. 1)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🚿️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quick shower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tezgina dush qabul qilmoq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football practice I </a:t>
            </a:r>
            <a:r>
              <a:rPr sz="1400" b="1">
                <a:solidFill>
                  <a:srgbClr val="5A6572"/>
                </a:solidFill>
                <a:latin typeface="Arial"/>
              </a:rPr>
              <a:t>have a quick shower</a:t>
            </a:r>
            <a:r>
              <a:rPr sz="1400" b="0">
                <a:solidFill>
                  <a:srgbClr val="5A6572"/>
                </a:solidFill>
                <a:latin typeface="Arial"/>
              </a:rPr>
              <a:t> at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🪥️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brush your teeth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tish yuvmoq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brush my teeth</a:t>
            </a:r>
            <a:r>
              <a:rPr sz="1400" b="0">
                <a:solidFill>
                  <a:srgbClr val="5A6572"/>
                </a:solidFill>
                <a:latin typeface="Arial"/>
              </a:rPr>
              <a:t> twice a day, in the morning and before bed.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🚲️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ride a bike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velosiped minmoq, velosipedda yurmoq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is learning to </a:t>
            </a:r>
            <a:r>
              <a:rPr sz="1400" b="1">
                <a:solidFill>
                  <a:srgbClr val="5A6572"/>
                </a:solidFill>
                <a:latin typeface="Arial"/>
              </a:rPr>
              <a:t>ride a bike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📧️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check your email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elektron pochtani tekshirmoq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Before school I quickly </a:t>
            </a:r>
            <a:r>
              <a:rPr sz="1400" b="1">
                <a:solidFill>
                  <a:srgbClr val="5A6572"/>
                </a:solidFill>
                <a:latin typeface="Arial"/>
              </a:rPr>
              <a:t>check my email</a:t>
            </a:r>
            <a:r>
              <a:rPr sz="1400" b="0">
                <a:solidFill>
                  <a:srgbClr val="5A6572"/>
                </a:solidFill>
                <a:latin typeface="Arial"/>
              </a:rPr>
              <a:t> on Dad’s laptop.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Everyday collocations (ex. 1)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the cinema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kinoga (kinoteatrga)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sometimes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the cinema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 afternoons.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guitar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gitara chalmoq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play the guitar</a:t>
            </a:r>
            <a:r>
              <a:rPr sz="1400" b="0">
                <a:solidFill>
                  <a:srgbClr val="5A6572"/>
                </a:solidFill>
                <a:latin typeface="Arial"/>
              </a:rPr>
              <a:t> and sing with my friends.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🌐️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surf the internet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internetda kezmoq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surfed the internet</a:t>
            </a:r>
            <a:r>
              <a:rPr sz="1400" b="0">
                <a:solidFill>
                  <a:srgbClr val="5A6572"/>
                </a:solidFill>
                <a:latin typeface="Arial"/>
              </a:rPr>
              <a:t> and found some funny videos about cats.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📷️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photographs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suratga olmoq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Dilnoza </a:t>
            </a:r>
            <a:r>
              <a:rPr sz="1400" b="1">
                <a:solidFill>
                  <a:srgbClr val="5A6572"/>
                </a:solidFill>
                <a:latin typeface="Arial"/>
              </a:rPr>
              <a:t>took photographs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mountains on our trip.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Phrasal verbs (ex. 2)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🛏️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out of bed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karavotdan turmoq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cold in winter, so I don’t want to </a:t>
            </a:r>
            <a:r>
              <a:rPr sz="1400" b="1">
                <a:solidFill>
                  <a:srgbClr val="5A6572"/>
                </a:solidFill>
                <a:latin typeface="Arial"/>
              </a:rPr>
              <a:t>get out of bed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morning.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wake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uyg‘onmoq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school 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wake up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my alarm clock rings.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🙆️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o‘rnidan turmoq (yotoqdan)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</a:t>
            </a:r>
            <a:r>
              <a:rPr sz="1400" b="1">
                <a:solidFill>
                  <a:srgbClr val="5A6572"/>
                </a:solidFill>
                <a:latin typeface="Arial"/>
              </a:rPr>
              <a:t>gets up</a:t>
            </a:r>
            <a:r>
              <a:rPr sz="1400" b="0">
                <a:solidFill>
                  <a:srgbClr val="5A6572"/>
                </a:solidFill>
                <a:latin typeface="Arial"/>
              </a:rPr>
              <a:t> at five and goes for a walk.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ko‘chaga chiqmoq, (uydan) tashqariga chiqmoq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go out</a:t>
            </a:r>
            <a:r>
              <a:rPr sz="1400" b="0">
                <a:solidFill>
                  <a:srgbClr val="5A6572"/>
                </a:solidFill>
                <a:latin typeface="Arial"/>
              </a:rPr>
              <a:t> with our friends after lunch on Saturdays.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Phrasal verbs (ex. 2)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back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(uyga) qaytib kelmoq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</a:t>
            </a:r>
            <a:r>
              <a:rPr sz="1400" b="1">
                <a:solidFill>
                  <a:srgbClr val="5A6572"/>
                </a:solidFill>
                <a:latin typeface="Arial"/>
              </a:rPr>
              <a:t>gets back</a:t>
            </a:r>
            <a:r>
              <a:rPr sz="1400" b="0">
                <a:solidFill>
                  <a:srgbClr val="5A6572"/>
                </a:solidFill>
                <a:latin typeface="Arial"/>
              </a:rPr>
              <a:t> from work at about seven every evening.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yoqmoq (chiroq, kompyuter)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dark in here — 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turn on</a:t>
            </a:r>
            <a:r>
              <a:rPr sz="1400" b="0">
                <a:solidFill>
                  <a:srgbClr val="5A6572"/>
                </a:solidFill>
                <a:latin typeface="Arial"/>
              </a:rPr>
              <a:t> the light, please?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🔌️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off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o‘chirmoq (chiroq, kompyuter)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turn off</a:t>
            </a:r>
            <a:r>
              <a:rPr sz="1400" b="0">
                <a:solidFill>
                  <a:srgbClr val="5A6572"/>
                </a:solidFill>
                <a:latin typeface="Arial"/>
              </a:rPr>
              <a:t> the TV before you go to bed.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🧑‍🤝‍🧑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hang out with friends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do‘stlar bilan vaqt o‘tkazmoq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hang out with friends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Daily life (ex. 3)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alarm clock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budilnik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alarm clock</a:t>
            </a:r>
            <a:r>
              <a:rPr sz="1400" b="0">
                <a:solidFill>
                  <a:srgbClr val="5A6572"/>
                </a:solidFill>
                <a:latin typeface="Arial"/>
              </a:rPr>
              <a:t> is on the table next to my bed.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🔔️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jiringlamoq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school days my alarm clock </a:t>
            </a:r>
            <a:r>
              <a:rPr sz="1400" b="1">
                <a:solidFill>
                  <a:srgbClr val="5A6572"/>
                </a:solidFill>
                <a:latin typeface="Arial"/>
              </a:rPr>
              <a:t>rings</a:t>
            </a:r>
            <a:r>
              <a:rPr sz="1400" b="0">
                <a:solidFill>
                  <a:srgbClr val="5A6572"/>
                </a:solidFill>
                <a:latin typeface="Arial"/>
              </a:rPr>
              <a:t> at half past six.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👔️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uniform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formasi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uniform</a:t>
            </a:r>
            <a:r>
              <a:rPr sz="1400" b="0">
                <a:solidFill>
                  <a:srgbClr val="5A6572"/>
                </a:solidFill>
                <a:latin typeface="Arial"/>
              </a:rPr>
              <a:t> is a white shirt and dark blue trousers.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💻️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time online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internetda vaqt o‘tkazmoq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parents don’t let me </a:t>
            </a:r>
            <a:r>
              <a:rPr sz="1400" b="1">
                <a:solidFill>
                  <a:srgbClr val="5A6572"/>
                </a:solidFill>
                <a:latin typeface="Arial"/>
              </a:rPr>
              <a:t>spend time online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nine o’clock.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Daily life (ex. 3)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📱️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send a text message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SMS yubormoq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send a text message</a:t>
            </a:r>
            <a:r>
              <a:rPr sz="1400" b="0">
                <a:solidFill>
                  <a:srgbClr val="5A6572"/>
                </a:solidFill>
                <a:latin typeface="Arial"/>
              </a:rPr>
              <a:t> to Mum when I leave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homework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vazifasini bajarmoq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do my homework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kitchen table before dinner.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chat online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internetda yozishmoq, onlayn suhbatlashmoq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evening I </a:t>
            </a:r>
            <a:r>
              <a:rPr sz="1400" b="1">
                <a:solidFill>
                  <a:srgbClr val="5A6572"/>
                </a:solidFill>
                <a:latin typeface="Arial"/>
              </a:rPr>
              <a:t>chat online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cousin in Andijan.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🪪️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a member of a club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to‘garak a’zosi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year 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was a member of a club</a:t>
            </a:r>
            <a:r>
              <a:rPr sz="1400" b="0">
                <a:solidFill>
                  <a:srgbClr val="5A6572"/>
                </a:solidFill>
                <a:latin typeface="Arial"/>
              </a:rPr>
              <a:t> for young chess players.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People and their hobbies: -er / -ist (ex. 4)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painter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rassom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painter</a:t>
            </a:r>
            <a:r>
              <a:rPr sz="1400" b="0">
                <a:solidFill>
                  <a:srgbClr val="5A6572"/>
                </a:solidFill>
                <a:latin typeface="Arial"/>
              </a:rPr>
              <a:t> finished a big picture of the mountains last week.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🚴️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cyclist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velosipedchi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cyclist</a:t>
            </a:r>
            <a:r>
              <a:rPr sz="1400" b="0">
                <a:solidFill>
                  <a:srgbClr val="5A6572"/>
                </a:solidFill>
                <a:latin typeface="Arial"/>
              </a:rPr>
              <a:t> from Fergana came first in the city race.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collector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kolleksioner (yig‘uvchi)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stamp </a:t>
            </a:r>
            <a:r>
              <a:rPr sz="1400" b="1">
                <a:solidFill>
                  <a:srgbClr val="5A6572"/>
                </a:solidFill>
                <a:latin typeface="Arial"/>
              </a:rPr>
              <a:t>collector</a:t>
            </a:r>
            <a:r>
              <a:rPr sz="1400" b="0">
                <a:solidFill>
                  <a:srgbClr val="5A6572"/>
                </a:solidFill>
                <a:latin typeface="Arial"/>
              </a:rPr>
              <a:t> showed us a very old stamp from 1920.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guitarist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gitarachi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guitarist</a:t>
            </a:r>
            <a:r>
              <a:rPr sz="1400" b="0">
                <a:solidFill>
                  <a:srgbClr val="5A6572"/>
                </a:solidFill>
                <a:latin typeface="Arial"/>
              </a:rPr>
              <a:t> played a song and everybody sang along.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footballer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futbolchi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was a </a:t>
            </a:r>
            <a:r>
              <a:rPr sz="1400" b="1">
                <a:solidFill>
                  <a:srgbClr val="5A6572"/>
                </a:solidFill>
                <a:latin typeface="Arial"/>
              </a:rPr>
              <a:t>footballer</a:t>
            </a:r>
            <a:r>
              <a:rPr sz="1400" b="0">
                <a:solidFill>
                  <a:srgbClr val="5A6572"/>
                </a:solidFill>
                <a:latin typeface="Arial"/>
              </a:rPr>
              <a:t> when he was young.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People and their hobbies: -er / -ist (ex. 4)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🎹️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pianist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pianinochi, pianist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pianist</a:t>
            </a:r>
            <a:r>
              <a:rPr sz="1400" b="0">
                <a:solidFill>
                  <a:srgbClr val="5A6572"/>
                </a:solidFill>
                <a:latin typeface="Arial"/>
              </a:rPr>
              <a:t> practised for five hours before the concert.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skater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konkida uchuvchi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young </a:t>
            </a:r>
            <a:r>
              <a:rPr sz="1400" b="1">
                <a:solidFill>
                  <a:srgbClr val="5A6572"/>
                </a:solidFill>
                <a:latin typeface="Arial"/>
              </a:rPr>
              <a:t>skater</a:t>
            </a:r>
            <a:r>
              <a:rPr sz="1400" b="0">
                <a:solidFill>
                  <a:srgbClr val="5A6572"/>
                </a:solidFill>
                <a:latin typeface="Arial"/>
              </a:rPr>
              <a:t> fell once but finished her programme with a smile.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🎻️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violinist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skripkachi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violinist</a:t>
            </a:r>
            <a:r>
              <a:rPr sz="1400" b="0">
                <a:solidFill>
                  <a:srgbClr val="5A6572"/>
                </a:solidFill>
                <a:latin typeface="Arial"/>
              </a:rPr>
              <a:t> played a sad song at the end of the concert.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📸️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photographer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fotograf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photographer</a:t>
            </a:r>
            <a:r>
              <a:rPr sz="1400" b="0">
                <a:solidFill>
                  <a:srgbClr val="5A6572"/>
                </a:solidFill>
                <a:latin typeface="Arial"/>
              </a:rPr>
              <a:t> came to our school and took a photo of every class.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🎲️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player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o‘yinchi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</a:t>
            </a:r>
            <a:r>
              <a:rPr sz="1400" b="1">
                <a:solidFill>
                  <a:srgbClr val="5A6572"/>
                </a:solidFill>
                <a:latin typeface="Arial"/>
              </a:rPr>
              <a:t>player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team got a medal after the match.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One week, two hobbies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Sardor's </a:t>
            </a:r>
            <a:r>
              <a:rPr sz="1600" b="1">
                <a:solidFill>
                  <a:srgbClr val="1E2A38"/>
                </a:solidFill>
                <a:latin typeface="Arial"/>
              </a:rPr>
              <a:t>alarm clock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rings</a:t>
            </a:r>
            <a:r>
              <a:rPr sz="1600" b="0">
                <a:solidFill>
                  <a:srgbClr val="1E2A38"/>
                </a:solidFill>
                <a:latin typeface="Arial"/>
              </a:rPr>
              <a:t> at half past six. He </a:t>
            </a:r>
            <a:r>
              <a:rPr sz="1600" b="1">
                <a:solidFill>
                  <a:srgbClr val="1E2A38"/>
                </a:solidFill>
                <a:latin typeface="Arial"/>
              </a:rPr>
              <a:t>gets up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has a quick shower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brushes his teeth</a:t>
            </a:r>
            <a:r>
              <a:rPr sz="1600" b="0">
                <a:solidFill>
                  <a:srgbClr val="1E2A38"/>
                </a:solidFill>
                <a:latin typeface="Arial"/>
              </a:rPr>
              <a:t> and puts on his </a:t>
            </a:r>
            <a:r>
              <a:rPr sz="1600" b="1">
                <a:solidFill>
                  <a:srgbClr val="1E2A38"/>
                </a:solidFill>
                <a:latin typeface="Arial"/>
              </a:rPr>
              <a:t>school uniform</a:t>
            </a:r>
            <a:r>
              <a:rPr sz="1600" b="0">
                <a:solidFill>
                  <a:srgbClr val="1E2A38"/>
                </a:solidFill>
                <a:latin typeface="Arial"/>
              </a:rPr>
              <a:t>. That is his routine every weekday.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After school he does his chores at home and then he </a:t>
            </a:r>
            <a:r>
              <a:rPr sz="1600" b="1">
                <a:solidFill>
                  <a:srgbClr val="1E2A38"/>
                </a:solidFill>
                <a:latin typeface="Arial"/>
              </a:rPr>
              <a:t>does his homework</a:t>
            </a:r>
            <a:r>
              <a:rPr sz="1600" b="0">
                <a:solidFill>
                  <a:srgbClr val="1E2A38"/>
                </a:solidFill>
                <a:latin typeface="Arial"/>
              </a:rPr>
              <a:t>. In his free time he </a:t>
            </a:r>
            <a:r>
              <a:rPr sz="1600" b="1">
                <a:solidFill>
                  <a:srgbClr val="1E2A38"/>
                </a:solidFill>
                <a:latin typeface="Arial"/>
              </a:rPr>
              <a:t>plays the guitar</a:t>
            </a:r>
            <a:r>
              <a:rPr sz="1600" b="0">
                <a:solidFill>
                  <a:srgbClr val="1E2A38"/>
                </a:solidFill>
                <a:latin typeface="Arial"/>
              </a:rPr>
              <a:t> — he wants to be a good </a:t>
            </a:r>
            <a:r>
              <a:rPr sz="1600" b="1">
                <a:solidFill>
                  <a:srgbClr val="1E2A38"/>
                </a:solidFill>
                <a:latin typeface="Arial"/>
              </a:rPr>
              <a:t>guitarist</a:t>
            </a:r>
            <a:r>
              <a:rPr sz="1600" b="0">
                <a:solidFill>
                  <a:srgbClr val="1E2A38"/>
                </a:solidFill>
                <a:latin typeface="Arial"/>
              </a:rPr>
              <a:t> one day. Last year he joined a club and now he is </a:t>
            </a:r>
            <a:r>
              <a:rPr sz="1600" b="1">
                <a:solidFill>
                  <a:srgbClr val="1E2A38"/>
                </a:solidFill>
                <a:latin typeface="Arial"/>
              </a:rPr>
              <a:t>a member of a club</a:t>
            </a:r>
            <a:r>
              <a:rPr sz="1600" b="0">
                <a:solidFill>
                  <a:srgbClr val="1E2A38"/>
                </a:solidFill>
                <a:latin typeface="Arial"/>
              </a:rPr>
              <a:t> for young musicians.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One week, two hobbies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His sister Nigora is a </a:t>
            </a:r>
            <a:r>
              <a:rPr sz="1600" b="1">
                <a:solidFill>
                  <a:srgbClr val="1E2A38"/>
                </a:solidFill>
                <a:latin typeface="Arial"/>
              </a:rPr>
              <a:t>cyclist</a:t>
            </a:r>
            <a:r>
              <a:rPr sz="1600" b="0">
                <a:solidFill>
                  <a:srgbClr val="1E2A38"/>
                </a:solidFill>
                <a:latin typeface="Arial"/>
              </a:rPr>
              <a:t>. She </a:t>
            </a:r>
            <a:r>
              <a:rPr sz="1600" b="1">
                <a:solidFill>
                  <a:srgbClr val="1E2A38"/>
                </a:solidFill>
                <a:latin typeface="Arial"/>
              </a:rPr>
              <a:t>rides her bike</a:t>
            </a:r>
            <a:r>
              <a:rPr sz="1600" b="0">
                <a:solidFill>
                  <a:srgbClr val="1E2A38"/>
                </a:solidFill>
                <a:latin typeface="Arial"/>
              </a:rPr>
              <a:t> every Saturday and she </a:t>
            </a:r>
            <a:r>
              <a:rPr sz="1600" b="1">
                <a:solidFill>
                  <a:srgbClr val="1E2A38"/>
                </a:solidFill>
                <a:latin typeface="Arial"/>
              </a:rPr>
              <a:t>takes photographs</a:t>
            </a:r>
            <a:r>
              <a:rPr sz="1600" b="0">
                <a:solidFill>
                  <a:srgbClr val="1E2A38"/>
                </a:solidFill>
                <a:latin typeface="Arial"/>
              </a:rPr>
              <a:t> of the mountains — her friends say she is a real </a:t>
            </a:r>
            <a:r>
              <a:rPr sz="1600" b="1">
                <a:solidFill>
                  <a:srgbClr val="1E2A38"/>
                </a:solidFill>
                <a:latin typeface="Arial"/>
              </a:rPr>
              <a:t>photographer</a:t>
            </a:r>
            <a:r>
              <a:rPr sz="1600" b="0">
                <a:solidFill>
                  <a:srgbClr val="1E2A38"/>
                </a:solidFill>
                <a:latin typeface="Arial"/>
              </a:rPr>
              <a:t>. In the evening she </a:t>
            </a:r>
            <a:r>
              <a:rPr sz="1600" b="1">
                <a:solidFill>
                  <a:srgbClr val="1E2A38"/>
                </a:solidFill>
                <a:latin typeface="Arial"/>
              </a:rPr>
              <a:t>chats online</a:t>
            </a:r>
            <a:r>
              <a:rPr sz="1600" b="0">
                <a:solidFill>
                  <a:srgbClr val="1E2A38"/>
                </a:solidFill>
                <a:latin typeface="Arial"/>
              </a:rPr>
              <a:t> or </a:t>
            </a:r>
            <a:r>
              <a:rPr sz="1600" b="1">
                <a:solidFill>
                  <a:srgbClr val="1E2A38"/>
                </a:solidFill>
                <a:latin typeface="Arial"/>
              </a:rPr>
              <a:t>sends a short text message</a:t>
            </a:r>
            <a:r>
              <a:rPr sz="1600" b="0">
                <a:solidFill>
                  <a:srgbClr val="1E2A38"/>
                </a:solidFill>
                <a:latin typeface="Arial"/>
              </a:rPr>
              <a:t> to her cousin.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 Sunday they don't </a:t>
            </a:r>
            <a:r>
              <a:rPr sz="1600" b="1">
                <a:solidFill>
                  <a:srgbClr val="1E2A38"/>
                </a:solidFill>
                <a:latin typeface="Arial"/>
              </a:rPr>
              <a:t>go out</a:t>
            </a:r>
            <a:r>
              <a:rPr sz="1600" b="0">
                <a:solidFill>
                  <a:srgbClr val="1E2A38"/>
                </a:solidFill>
                <a:latin typeface="Arial"/>
              </a:rPr>
              <a:t>. They stay in, </a:t>
            </a:r>
            <a:r>
              <a:rPr sz="1600" b="1">
                <a:solidFill>
                  <a:srgbClr val="1E2A38"/>
                </a:solidFill>
                <a:latin typeface="Arial"/>
              </a:rPr>
              <a:t>surf the internet</a:t>
            </a:r>
            <a:r>
              <a:rPr sz="1600" b="0">
                <a:solidFill>
                  <a:srgbClr val="1E2A38"/>
                </a:solidFill>
                <a:latin typeface="Arial"/>
              </a:rPr>
              <a:t> and watch a film. Then they </a:t>
            </a:r>
            <a:r>
              <a:rPr sz="1600" b="1">
                <a:solidFill>
                  <a:srgbClr val="1E2A38"/>
                </a:solidFill>
                <a:latin typeface="Arial"/>
              </a:rPr>
              <a:t>turn off</a:t>
            </a:r>
            <a:r>
              <a:rPr sz="1600" b="0">
                <a:solidFill>
                  <a:srgbClr val="1E2A38"/>
                </a:solidFill>
                <a:latin typeface="Arial"/>
              </a:rPr>
              <a:t> the computer early, because on Monday the timetable starts again.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8836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288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Sardor's routine before school?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1460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066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he do in his free time?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375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29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two things Nigora does at the weekend.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525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29768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 they do on Sunday?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834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12064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three person nouns in the text.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8064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998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9436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two phrasal verbs mean the opposite of each other here?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juftini toping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O‘qituvchi fe’lni aytadi, siz birikmani to‘ldirasiz.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a quick … · brush … · ride … · surf … · take … · check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turn on ↔ ? · wake up → get out of … · go out → get … (uyga qaytmoq)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paint → ? · piano → ? · violin → ? · cycle → ? · football → 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-er va -ist: kim nima qiladi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Ko‘p fe’l va ish nomiga </a:t>
            </a:r>
            <a:r>
              <a:rPr sz="1800" b="1">
                <a:solidFill>
                  <a:srgbClr val="1E2A38"/>
                </a:solidFill>
                <a:latin typeface="Arial"/>
              </a:rPr>
              <a:t>-er</a:t>
            </a:r>
            <a:r>
              <a:rPr sz="1800" b="0">
                <a:solidFill>
                  <a:srgbClr val="1E2A38"/>
                </a:solidFill>
                <a:latin typeface="Arial"/>
              </a:rPr>
              <a:t> qo‘shiladi: paint → </a:t>
            </a:r>
            <a:r>
              <a:rPr sz="1800" b="1">
                <a:solidFill>
                  <a:srgbClr val="1E2A38"/>
                </a:solidFill>
                <a:latin typeface="Arial"/>
              </a:rPr>
              <a:t>painter</a:t>
            </a:r>
            <a:r>
              <a:rPr sz="1800" b="0">
                <a:solidFill>
                  <a:srgbClr val="1E2A38"/>
                </a:solidFill>
                <a:latin typeface="Arial"/>
              </a:rPr>
              <a:t>, play → </a:t>
            </a:r>
            <a:r>
              <a:rPr sz="1800" b="1">
                <a:solidFill>
                  <a:srgbClr val="1E2A38"/>
                </a:solidFill>
                <a:latin typeface="Arial"/>
              </a:rPr>
              <a:t>player</a:t>
            </a:r>
            <a:r>
              <a:rPr sz="1800" b="0">
                <a:solidFill>
                  <a:srgbClr val="1E2A38"/>
                </a:solidFill>
                <a:latin typeface="Arial"/>
              </a:rPr>
              <a:t>, skate → </a:t>
            </a:r>
            <a:r>
              <a:rPr sz="1800" b="1">
                <a:solidFill>
                  <a:srgbClr val="1E2A38"/>
                </a:solidFill>
                <a:latin typeface="Arial"/>
              </a:rPr>
              <a:t>skater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Cholg‘u va ba’zi ish nomlariga </a:t>
            </a:r>
            <a:r>
              <a:rPr sz="1800" b="1">
                <a:solidFill>
                  <a:srgbClr val="1E2A38"/>
                </a:solidFill>
                <a:latin typeface="Arial"/>
              </a:rPr>
              <a:t>-ist</a:t>
            </a:r>
            <a:r>
              <a:rPr sz="1800" b="0">
                <a:solidFill>
                  <a:srgbClr val="1E2A38"/>
                </a:solidFill>
                <a:latin typeface="Arial"/>
              </a:rPr>
              <a:t>: piano → </a:t>
            </a:r>
            <a:r>
              <a:rPr sz="1800" b="1">
                <a:solidFill>
                  <a:srgbClr val="1E2A38"/>
                </a:solidFill>
                <a:latin typeface="Arial"/>
              </a:rPr>
              <a:t>pianist</a:t>
            </a:r>
            <a:r>
              <a:rPr sz="1800" b="0">
                <a:solidFill>
                  <a:srgbClr val="1E2A38"/>
                </a:solidFill>
                <a:latin typeface="Arial"/>
              </a:rPr>
              <a:t>, guitar → </a:t>
            </a:r>
            <a:r>
              <a:rPr sz="1800" b="1">
                <a:solidFill>
                  <a:srgbClr val="1E2A38"/>
                </a:solidFill>
                <a:latin typeface="Arial"/>
              </a:rPr>
              <a:t>guitarist</a:t>
            </a:r>
            <a:r>
              <a:rPr sz="1800" b="0">
                <a:solidFill>
                  <a:srgbClr val="1E2A38"/>
                </a:solidFill>
                <a:latin typeface="Arial"/>
              </a:rPr>
              <a:t>, cycle → </a:t>
            </a:r>
            <a:r>
              <a:rPr sz="1800" b="1">
                <a:solidFill>
                  <a:srgbClr val="1E2A38"/>
                </a:solidFill>
                <a:latin typeface="Arial"/>
              </a:rPr>
              <a:t>cyclist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Ba’zilari qoidaga tushmaydi: football → </a:t>
            </a:r>
            <a:r>
              <a:rPr sz="1800" b="1">
                <a:solidFill>
                  <a:srgbClr val="1E2A38"/>
                </a:solidFill>
                <a:latin typeface="Arial"/>
              </a:rPr>
              <a:t>footballer</a:t>
            </a:r>
            <a:r>
              <a:rPr sz="1800" b="0">
                <a:solidFill>
                  <a:srgbClr val="1E2A38"/>
                </a:solidFill>
                <a:latin typeface="Arial"/>
              </a:rPr>
              <a:t>, collect → </a:t>
            </a:r>
            <a:r>
              <a:rPr sz="1800" b="1">
                <a:solidFill>
                  <a:srgbClr val="1E2A38"/>
                </a:solidFill>
                <a:latin typeface="Arial"/>
              </a:rPr>
              <a:t>collector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Urg‘u ko‘chishini unutmang: </a:t>
            </a:r>
            <a:r>
              <a:rPr sz="1800" b="1">
                <a:solidFill>
                  <a:srgbClr val="1E2A38"/>
                </a:solidFill>
                <a:latin typeface="Arial"/>
              </a:rPr>
              <a:t>photograph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photographer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Phrasal verb — fe’l + kichik so‘z; kichik so‘z ma’noni o‘zgartiradi: </a:t>
            </a:r>
            <a:r>
              <a:rPr sz="1800" b="1">
                <a:solidFill>
                  <a:srgbClr val="1E2A38"/>
                </a:solidFill>
                <a:latin typeface="Arial"/>
              </a:rPr>
              <a:t>turn on</a:t>
            </a:r>
            <a:r>
              <a:rPr sz="1800" b="0">
                <a:solidFill>
                  <a:srgbClr val="1E2A38"/>
                </a:solidFill>
                <a:latin typeface="Arial"/>
              </a:rPr>
              <a:t> ↔ </a:t>
            </a:r>
            <a:r>
              <a:rPr sz="1800" b="1">
                <a:solidFill>
                  <a:srgbClr val="1E2A38"/>
                </a:solidFill>
                <a:latin typeface="Arial"/>
              </a:rPr>
              <a:t>turn off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get up</a:t>
            </a:r>
            <a:r>
              <a:rPr sz="1800" b="0">
                <a:solidFill>
                  <a:srgbClr val="1E2A38"/>
                </a:solidFill>
                <a:latin typeface="Arial"/>
              </a:rPr>
              <a:t> · </a:t>
            </a:r>
            <a:r>
              <a:rPr sz="1800" b="1">
                <a:solidFill>
                  <a:srgbClr val="1E2A38"/>
                </a:solidFill>
                <a:latin typeface="Arial"/>
              </a:rPr>
              <a:t>get back</a:t>
            </a:r>
            <a:r>
              <a:rPr sz="1800" b="0">
                <a:solidFill>
                  <a:srgbClr val="1E2A38"/>
                </a:solidFill>
                <a:latin typeface="Arial"/>
              </a:rPr>
              <a:t> · </a:t>
            </a:r>
            <a:r>
              <a:rPr sz="1800" b="1">
                <a:solidFill>
                  <a:srgbClr val="1E2A38"/>
                </a:solidFill>
                <a:latin typeface="Arial"/>
              </a:rPr>
              <a:t>get out of</a:t>
            </a:r>
            <a:r>
              <a:rPr sz="1800" b="0">
                <a:solidFill>
                  <a:srgbClr val="1E2A38"/>
                </a:solidFill>
                <a:latin typeface="Arial"/>
              </a:rPr>
              <a:t> (bed).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A2, pp. 22–23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Faqat lug‘at mashqlari; 23-betdagi 5–7 grammatika — keyingi darsda.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p.22 ex.1</a:t>
            </a:r>
            <a:r>
              <a:rPr sz="1600" b="0">
                <a:solidFill>
                  <a:srgbClr val="1E2A38"/>
                </a:solidFill>
                <a:latin typeface="Arial"/>
              </a:rPr>
              <a:t> Match to make sentences (birikmalar).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p.22 ex.2</a:t>
            </a:r>
            <a:r>
              <a:rPr sz="1600" b="0">
                <a:solidFill>
                  <a:srgbClr val="1E2A38"/>
                </a:solidFill>
                <a:latin typeface="Arial"/>
              </a:rPr>
              <a:t> Choose the correct word (phrasal verbs).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p.22 ex.3</a:t>
            </a:r>
            <a:r>
              <a:rPr sz="1600" b="0">
                <a:solidFill>
                  <a:srgbClr val="1E2A38"/>
                </a:solidFill>
                <a:latin typeface="Arial"/>
              </a:rPr>
              <a:t> Write a word in each gap (kundalik hayot).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p.23 ex.4</a:t>
            </a:r>
            <a:r>
              <a:rPr sz="1600" b="0">
                <a:solidFill>
                  <a:srgbClr val="1E2A38"/>
                </a:solidFill>
                <a:latin typeface="Arial"/>
              </a:rPr>
              <a:t> Word formation: -er / -ist.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Oxiri qisqa aytiladi — urg‘u BIRINCHI bo‘g‘inda qoladi: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painter /ˈpeɪntə/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skater /ˈskeɪtə/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cyclist /ˈsaɪklɪst/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pianist /ˈpiːənɪst/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footballer /ˈfʊtbɔːlə/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player /ˈpleɪə/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Istisno: photograph /ˈfəʊtəɡrɑːf/ → photographer /fəˈtɒɡrəfə/, violin /ˌvaɪəˈlɪn/ → violinist /ˌvaɪəˈlɪnɪst/.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I'm late, so I'll just ________ ________ ________ ________ and go. (h… a q… s…)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Did you ________ ________ ________ this morning? (b… your t…)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How often do you ________ ________ ________? (s… the i…)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Let's ________ ________ ________ ________ this evening. (g… to the c…)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 time did you ________ ________ this morning? (g… u…)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the light! It's dark in here.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 ________ ________ late last night. Where were you? (g… b…)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like ________ ________ with my friends in the park. (h… o…)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 you wear a school ________ at your school?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phone is at home, so I can't ________ ________ ________ ________ to Mum. (s… a t… m…)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person who plays the piano is called a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person who collects things is called a ________.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Juftlikda: bir kuningizni boshidan oxirigacha aytib bering — kamida oltita phrasal verb ishlating (wake up, get up, go out, get back, turn on, turn off).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«Kim u?» o‘yini: juftingiz ishni aytadi (plays the piano), siz kasb nomini aytasiz (pianist). Rollarni almashtiring.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 dars YANGI so‘z bermaydi — hammasi 1–9-darslardan. Kartalar aynan o‘sha, shuning uchun o‘quvchi tanish narsani ko‘radi.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-er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umumiy qo‘shimcha; </a:t>
            </a:r>
            <a:r>
              <a:rPr sz="1600" b="1">
                <a:solidFill>
                  <a:srgbClr val="1E2A38"/>
                </a:solidFill>
                <a:latin typeface="Arial"/>
              </a:rPr>
              <a:t>-ist</a:t>
            </a:r>
            <a:r>
              <a:rPr sz="1600" b="0">
                <a:solidFill>
                  <a:srgbClr val="1E2A38"/>
                </a:solidFill>
                <a:latin typeface="Arial"/>
              </a:rPr>
              <a:t> ko‘pincha cholg‘u va ba’zi ish nomlarida (pianist, guitarist, cyclist).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a quick shower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have</a:t>
            </a:r>
            <a:r>
              <a:rPr sz="1600" b="0">
                <a:solidFill>
                  <a:srgbClr val="1E2A38"/>
                </a:solidFill>
                <a:latin typeface="Arial"/>
              </a:rPr>
              <a:t> bilan birikma («dush qabul qilmoq»), o‘zbekchaga so‘zma-so‘z o‘girilmaydi.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23-betdagi grammatika (present simple/continuous, past simple) 16-darsda.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p. 7, 11, 13 — Wordpower so‘zlarini takrorlang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Shu so‘zlardan 10 ta gap yozing (kalendar reja).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34 items with the flashcards: sozlar.com/vocab/cards/?set=grade8-lesson15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Liz · CC BY 2.0 · https://commons.wikimedia.org/wiki/File:Elementary_classroom_in_Alaska.jpg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