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3. Reading: Going shopping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3-bo‘lim. O‘qish: Xarid qilish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3. Reading: Going shopping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3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099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Les Chatfield from Brighton, England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eight shops with the things you buy there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four 'Who?' questions about the dialogue (G or L)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six statements about the dialogue are true or false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which statement about shopping they agree with and why (ex.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bookshop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buy my school books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bookshop</a:t>
            </a:r>
            <a:r>
              <a:rPr sz="1400" b="0">
                <a:solidFill>
                  <a:srgbClr val="5A6572"/>
                </a:solidFill>
                <a:latin typeface="Arial"/>
              </a:rPr>
              <a:t> near our house.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butcher’s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qassob do‘koni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buys meat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butcher’s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clothes 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kiyim do‘koni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clothes shop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shopping centre.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💐️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florist’s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gul do‘koni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buy some roses for Mum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florist’s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grocer’s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oziq-ovqat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buy apples and tomatoes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grocer’s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music 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do‘koni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wants a new guitar from the </a:t>
            </a:r>
            <a:r>
              <a:rPr sz="1400" b="1">
                <a:solidFill>
                  <a:srgbClr val="5A6572"/>
                </a:solidFill>
                <a:latin typeface="Arial"/>
              </a:rPr>
              <a:t>music shop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shoe 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poyabzal do‘koni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need new trainers. Let’s go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shoe shop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toy shop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o‘yinchoq do‘koni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the </a:t>
            </a:r>
            <a:r>
              <a:rPr sz="1400" b="1">
                <a:solidFill>
                  <a:srgbClr val="5A6572"/>
                </a:solidFill>
                <a:latin typeface="Arial"/>
              </a:rPr>
              <a:t>toy shop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wants everything!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shopping centre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savdo markazi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fifty shops in the new </a:t>
            </a:r>
            <a:r>
              <a:rPr sz="1400" b="1">
                <a:solidFill>
                  <a:srgbClr val="5A6572"/>
                </a:solidFill>
                <a:latin typeface="Arial"/>
              </a:rPr>
              <a:t>shopping centre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supermarket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supermarket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buy milk and bread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supermarket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baker’s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novvoyxona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buys fresh bread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baker’s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At the shopping centre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customer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shop is full of </a:t>
            </a:r>
            <a:r>
              <a:rPr sz="1400" b="1">
                <a:solidFill>
                  <a:srgbClr val="5A6572"/>
                </a:solidFill>
                <a:latin typeface="Arial"/>
              </a:rPr>
              <a:t>customers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busy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gavjum, odam ko‘p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market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busy</a:t>
            </a:r>
            <a:r>
              <a:rPr sz="1400" b="0">
                <a:solidFill>
                  <a:srgbClr val="5A6572"/>
                </a:solidFill>
                <a:latin typeface="Arial"/>
              </a:rPr>
              <a:t> on Sunday mornings.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lift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take the </a:t>
            </a:r>
            <a:r>
              <a:rPr sz="1400" b="1">
                <a:solidFill>
                  <a:srgbClr val="5A6572"/>
                </a:solidFill>
                <a:latin typeface="Arial"/>
              </a:rPr>
              <a:t>lift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top floor.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escalator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eskalator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escalator</a:t>
            </a:r>
            <a:r>
              <a:rPr sz="1400" b="0">
                <a:solidFill>
                  <a:srgbClr val="5A6572"/>
                </a:solidFill>
                <a:latin typeface="Arial"/>
              </a:rPr>
              <a:t> goes up to the cinema.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floor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qavat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food court is on the top </a:t>
            </a:r>
            <a:r>
              <a:rPr sz="1400" b="1">
                <a:solidFill>
                  <a:srgbClr val="5A6572"/>
                </a:solidFill>
                <a:latin typeface="Arial"/>
              </a:rPr>
              <a:t>floor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building.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At the shopping centre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o‘rindiq, skameyka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sit on a </a:t>
            </a:r>
            <a:r>
              <a:rPr sz="1400" b="1">
                <a:solidFill>
                  <a:srgbClr val="5A6572"/>
                </a:solidFill>
                <a:latin typeface="Arial"/>
              </a:rPr>
              <a:t>bench</a:t>
            </a:r>
            <a:r>
              <a:rPr sz="1400" b="0">
                <a:solidFill>
                  <a:srgbClr val="5A6572"/>
                </a:solidFill>
                <a:latin typeface="Arial"/>
              </a:rPr>
              <a:t> and eat ice cream.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special offer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maxsus taklif, aksiya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special offer</a:t>
            </a:r>
            <a:r>
              <a:rPr sz="1400" b="0">
                <a:solidFill>
                  <a:srgbClr val="5A6572"/>
                </a:solidFill>
                <a:latin typeface="Arial"/>
              </a:rPr>
              <a:t>: two T-shirts for the price of one!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chegirmali savdo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buy my winter coat in the January </a:t>
            </a:r>
            <a:r>
              <a:rPr sz="1400" b="1">
                <a:solidFill>
                  <a:srgbClr val="5A6572"/>
                </a:solidFill>
                <a:latin typeface="Arial"/>
              </a:rPr>
              <a:t>sale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😮‍💨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feet hurt. Let’s sit down and </a:t>
            </a:r>
            <a:r>
              <a:rPr sz="1400" b="1">
                <a:solidFill>
                  <a:srgbClr val="5A6572"/>
                </a:solidFill>
                <a:latin typeface="Arial"/>
              </a:rPr>
              <a:t>rest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minute.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Buying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qimmat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watch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arzon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bananas are </a:t>
            </a:r>
            <a:r>
              <a:rPr sz="1400" b="1">
                <a:solidFill>
                  <a:srgbClr val="5A6572"/>
                </a:solidFill>
                <a:latin typeface="Arial"/>
              </a:rPr>
              <a:t>cheap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market today.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look for</a:t>
            </a:r>
            <a:r>
              <a:rPr sz="1400" b="0">
                <a:solidFill>
                  <a:srgbClr val="5A6572"/>
                </a:solidFill>
                <a:latin typeface="Arial"/>
              </a:rPr>
              <a:t> cheap books at the market.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shop </a:t>
            </a:r>
            <a:r>
              <a:rPr sz="1400" b="1">
                <a:solidFill>
                  <a:srgbClr val="5A6572"/>
                </a:solidFill>
                <a:latin typeface="Arial"/>
              </a:rPr>
              <a:t>sells</a:t>
            </a:r>
            <a:r>
              <a:rPr sz="1400" b="0">
                <a:solidFill>
                  <a:srgbClr val="5A6572"/>
                </a:solidFill>
                <a:latin typeface="Arial"/>
              </a:rPr>
              <a:t> phones and laptops.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Buying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match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mos kelmoq, yarashmoq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Your bag </a:t>
            </a:r>
            <a:r>
              <a:rPr sz="1400" b="1">
                <a:solidFill>
                  <a:srgbClr val="5A6572"/>
                </a:solidFill>
                <a:latin typeface="Arial"/>
              </a:rPr>
              <a:t>matches</a:t>
            </a:r>
            <a:r>
              <a:rPr sz="1400" b="0">
                <a:solidFill>
                  <a:srgbClr val="5A6572"/>
                </a:solidFill>
                <a:latin typeface="Arial"/>
              </a:rPr>
              <a:t> your shoes!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size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o‘lcham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These shoes are the wrong </a:t>
            </a:r>
            <a:r>
              <a:rPr sz="1400" b="1">
                <a:solidFill>
                  <a:srgbClr val="5A6572"/>
                </a:solidFill>
                <a:latin typeface="Arial"/>
              </a:rPr>
              <a:t>size</a:t>
            </a:r>
            <a:r>
              <a:rPr sz="1400" b="0">
                <a:solidFill>
                  <a:srgbClr val="5A6572"/>
                </a:solidFill>
                <a:latin typeface="Arial"/>
              </a:rPr>
              <a:t> — can I try a bigger pair?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try 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kiyib ko‘rmoq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try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these jeans, please?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How do you feel?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enjoy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maza qilmoq, zavqlanmoq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enjoy ourselves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shopping centre.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tired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get tired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two hours of shopping.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bored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zerikib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bored</a:t>
            </a:r>
            <a:r>
              <a:rPr sz="1400" b="0">
                <a:solidFill>
                  <a:srgbClr val="5A6572"/>
                </a:solidFill>
                <a:latin typeface="Arial"/>
              </a:rPr>
              <a:t> in clothes shops.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hungry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qorni ochib qolmoq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get hungry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shopping, so we go to a café.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Grace and Lily go shopping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Grace: </a:t>
            </a:r>
            <a:r>
              <a:rPr sz="1600" b="1">
                <a:solidFill>
                  <a:srgbClr val="1E2A38"/>
                </a:solidFill>
                <a:latin typeface="Arial"/>
              </a:rPr>
              <a:t>I'm having so much fun!</a:t>
            </a:r>
            <a:r>
              <a:rPr sz="1600" b="0">
                <a:solidFill>
                  <a:srgbClr val="1E2A38"/>
                </a:solidFill>
                <a:latin typeface="Arial"/>
              </a:rPr>
              <a:t> It's great to be out shopping. Thanks for coming with me.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Lily: That's OK. I don't normally like shopping very much, but </a:t>
            </a:r>
            <a:r>
              <a:rPr sz="1600" b="1">
                <a:solidFill>
                  <a:srgbClr val="1E2A38"/>
                </a:solidFill>
                <a:latin typeface="Arial"/>
              </a:rPr>
              <a:t>I'm enjoying myself</a:t>
            </a:r>
            <a:r>
              <a:rPr sz="1600" b="0">
                <a:solidFill>
                  <a:srgbClr val="1E2A38"/>
                </a:solidFill>
                <a:latin typeface="Arial"/>
              </a:rPr>
              <a:t>. I'm getting some good ideas for my dad's birthday next week. The </a:t>
            </a:r>
            <a:r>
              <a:rPr sz="1600" b="1">
                <a:solidFill>
                  <a:srgbClr val="1E2A38"/>
                </a:solidFill>
                <a:latin typeface="Arial"/>
              </a:rPr>
              <a:t>music shop</a:t>
            </a:r>
            <a:r>
              <a:rPr sz="1600" b="0">
                <a:solidFill>
                  <a:srgbClr val="1E2A38"/>
                </a:solidFill>
                <a:latin typeface="Arial"/>
              </a:rPr>
              <a:t> has a CD he wants, and there are one or two good books in the </a:t>
            </a:r>
            <a:r>
              <a:rPr sz="1600" b="1">
                <a:solidFill>
                  <a:srgbClr val="1E2A38"/>
                </a:solidFill>
                <a:latin typeface="Arial"/>
              </a:rPr>
              <a:t>bookshop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Grace: The </a:t>
            </a:r>
            <a:r>
              <a:rPr sz="1600" b="1">
                <a:solidFill>
                  <a:srgbClr val="1E2A38"/>
                </a:solidFill>
                <a:latin typeface="Arial"/>
              </a:rPr>
              <a:t>shopping centre</a:t>
            </a:r>
            <a:r>
              <a:rPr sz="1600" b="0">
                <a:solidFill>
                  <a:srgbClr val="1E2A38"/>
                </a:solidFill>
                <a:latin typeface="Arial"/>
              </a:rPr>
              <a:t>'s </a:t>
            </a:r>
            <a:r>
              <a:rPr sz="1600" b="1">
                <a:solidFill>
                  <a:srgbClr val="1E2A38"/>
                </a:solidFill>
                <a:latin typeface="Arial"/>
              </a:rPr>
              <a:t>busy</a:t>
            </a:r>
            <a:r>
              <a:rPr sz="1600" b="0">
                <a:solidFill>
                  <a:srgbClr val="1E2A38"/>
                </a:solidFill>
                <a:latin typeface="Arial"/>
              </a:rPr>
              <a:t>, isn't it? There are so many </a:t>
            </a:r>
            <a:r>
              <a:rPr sz="1600" b="1">
                <a:solidFill>
                  <a:srgbClr val="1E2A38"/>
                </a:solidFill>
                <a:latin typeface="Arial"/>
              </a:rPr>
              <a:t>customers</a:t>
            </a:r>
            <a:r>
              <a:rPr sz="1600" b="0">
                <a:solidFill>
                  <a:srgbClr val="1E2A38"/>
                </a:solidFill>
                <a:latin typeface="Arial"/>
              </a:rPr>
              <a:t> in every shop! I'm feeling a bit tired now.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Lily: Me too. Here's a </a:t>
            </a:r>
            <a:r>
              <a:rPr sz="1600" b="1">
                <a:solidFill>
                  <a:srgbClr val="1E2A38"/>
                </a:solidFill>
                <a:latin typeface="Arial"/>
              </a:rPr>
              <a:t>bench</a:t>
            </a:r>
            <a:r>
              <a:rPr sz="1600" b="0">
                <a:solidFill>
                  <a:srgbClr val="1E2A38"/>
                </a:solidFill>
                <a:latin typeface="Arial"/>
              </a:rPr>
              <a:t>. Let's sit down for a minute and </a:t>
            </a:r>
            <a:r>
              <a:rPr sz="1600" b="1">
                <a:solidFill>
                  <a:srgbClr val="1E2A38"/>
                </a:solidFill>
                <a:latin typeface="Arial"/>
              </a:rPr>
              <a:t>rest</a:t>
            </a:r>
            <a:r>
              <a:rPr sz="1600" b="0">
                <a:solidFill>
                  <a:srgbClr val="1E2A38"/>
                </a:solidFill>
                <a:latin typeface="Arial"/>
              </a:rPr>
              <a:t>. Now, what are we looking for?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Grace and Lily go shopping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Grace: Well, I need some clothes for Jacob's party. </a:t>
            </a:r>
            <a:r>
              <a:rPr sz="1600" b="1">
                <a:solidFill>
                  <a:srgbClr val="1E2A38"/>
                </a:solidFill>
                <a:latin typeface="Arial"/>
              </a:rPr>
              <a:t>Everything is so expensive</a:t>
            </a:r>
            <a:r>
              <a:rPr sz="1600" b="0">
                <a:solidFill>
                  <a:srgbClr val="1E2A38"/>
                </a:solidFill>
                <a:latin typeface="Arial"/>
              </a:rPr>
              <a:t>, though, and I don't have a lot of money. And you need new shoes.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Lily: Yes. The ones I have are fine, but they don't </a:t>
            </a:r>
            <a:r>
              <a:rPr sz="1600" b="1">
                <a:solidFill>
                  <a:srgbClr val="1E2A38"/>
                </a:solidFill>
                <a:latin typeface="Arial"/>
              </a:rPr>
              <a:t>match</a:t>
            </a:r>
            <a:r>
              <a:rPr sz="1600" b="0">
                <a:solidFill>
                  <a:srgbClr val="1E2A38"/>
                </a:solidFill>
                <a:latin typeface="Arial"/>
              </a:rPr>
              <a:t> my skirt. </a:t>
            </a:r>
            <a:r>
              <a:rPr sz="1600" b="1">
                <a:solidFill>
                  <a:srgbClr val="1E2A38"/>
                </a:solidFill>
                <a:latin typeface="Arial"/>
              </a:rPr>
              <a:t>I'm looking for</a:t>
            </a:r>
            <a:r>
              <a:rPr sz="1600" b="0">
                <a:solidFill>
                  <a:srgbClr val="1E2A38"/>
                </a:solidFill>
                <a:latin typeface="Arial"/>
              </a:rPr>
              <a:t> some red 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doesn't usually enjoy shopping?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looking for things for someone else?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Grace worry about the clothes?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Lily need new shoes?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shop?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narsani aytaman, siz do‘konni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meat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flowers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CD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teddy bear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trainers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things to notice on p. 25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get + sifat</a:t>
            </a:r>
            <a:r>
              <a:rPr sz="1800" b="0">
                <a:solidFill>
                  <a:srgbClr val="1E2A38"/>
                </a:solidFill>
                <a:latin typeface="Arial"/>
              </a:rPr>
              <a:t> = «…ib qolmoq», ya’ni boshlanish: </a:t>
            </a:r>
            <a:r>
              <a:rPr sz="1800" b="1">
                <a:solidFill>
                  <a:srgbClr val="1E2A38"/>
                </a:solidFill>
                <a:latin typeface="Arial"/>
              </a:rPr>
              <a:t>get tired, get bored, get hungry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Do‘kon nomlarida </a:t>
            </a:r>
            <a:r>
              <a:rPr sz="1800" b="1">
                <a:solidFill>
                  <a:srgbClr val="1E2A38"/>
                </a:solidFill>
                <a:latin typeface="Arial"/>
              </a:rPr>
              <a:t>'s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the butcher's</a:t>
            </a:r>
            <a:r>
              <a:rPr sz="1800" b="0">
                <a:solidFill>
                  <a:srgbClr val="1E2A38"/>
                </a:solidFill>
                <a:latin typeface="Arial"/>
              </a:rPr>
              <a:t>, the florist</a:t>
            </a:r>
            <a:r>
              <a:rPr sz="1800" b="1">
                <a:solidFill>
                  <a:srgbClr val="1E2A38"/>
                </a:solidFill>
                <a:latin typeface="Arial"/>
              </a:rPr>
              <a:t>'s</a:t>
            </a:r>
            <a:r>
              <a:rPr sz="1800" b="0">
                <a:solidFill>
                  <a:srgbClr val="1E2A38"/>
                </a:solidFill>
                <a:latin typeface="Arial"/>
              </a:rPr>
              <a:t>, the grocer</a:t>
            </a:r>
            <a:r>
              <a:rPr sz="1800" b="1">
                <a:solidFill>
                  <a:srgbClr val="1E2A38"/>
                </a:solidFill>
                <a:latin typeface="Arial"/>
              </a:rPr>
              <a:t>'s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«qassobning do‘koni» degani.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enjoy yourself</a:t>
            </a:r>
            <a:r>
              <a:rPr sz="1800" b="0">
                <a:solidFill>
                  <a:srgbClr val="1E2A38"/>
                </a:solidFill>
                <a:latin typeface="Arial"/>
              </a:rPr>
              <a:t> — o‘zlik olmoshi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I enjoy myself</a:t>
            </a:r>
            <a:r>
              <a:rPr sz="1800" b="0">
                <a:solidFill>
                  <a:srgbClr val="1E2A38"/>
                </a:solidFill>
                <a:latin typeface="Arial"/>
              </a:rPr>
              <a:t>, she enjoys </a:t>
            </a:r>
            <a:r>
              <a:rPr sz="1800" b="1">
                <a:solidFill>
                  <a:srgbClr val="1E2A38"/>
                </a:solidFill>
                <a:latin typeface="Arial"/>
              </a:rPr>
              <a:t>herself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Let's</a:t>
            </a:r>
            <a:r>
              <a:rPr sz="1800" b="0">
                <a:solidFill>
                  <a:srgbClr val="1E2A38"/>
                </a:solidFill>
                <a:latin typeface="Arial"/>
              </a:rPr>
              <a:t> + fe’l — taklif: </a:t>
            </a:r>
            <a:r>
              <a:rPr sz="1800" b="1">
                <a:solidFill>
                  <a:srgbClr val="1E2A38"/>
                </a:solidFill>
                <a:latin typeface="Arial"/>
              </a:rPr>
              <a:t>Let's sit down.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pp. 24–25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Unit 3: Going shopping.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p.24 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narsani do‘kon bilan moslang (8 ta do‘kon).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Dialogni o‘qing</a:t>
            </a:r>
            <a:r>
              <a:rPr sz="1600" b="0">
                <a:solidFill>
                  <a:srgbClr val="1E2A38"/>
                </a:solidFill>
                <a:latin typeface="Arial"/>
              </a:rPr>
              <a:t> va G (Grace) yoki L (Lily) deb yozing.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p.25 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gaplar to‘g‘ri (T) yoki noto‘g‘ri (F)?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p.25 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«Talk about you»: qaysi fikrga qo‘shilasiz?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Wordpower!</a:t>
            </a:r>
            <a:r>
              <a:rPr sz="1600" b="0">
                <a:solidFill>
                  <a:srgbClr val="1E2A38"/>
                </a:solidFill>
                <a:latin typeface="Arial"/>
              </a:rPr>
              <a:t> — 7 ta so‘zning harflarini to‘ldiring.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Qiyin so‘zlar: do‘kon nomlaridagi ’s /z/ yoki /s/ bo‘lib o‘qiladi; busy dagi «u» — /ɪ/: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butcher’s /ˈbʊtʃəz/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florist’s /ˈflɒrɪsts/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grocer’s /ˈɡrəʊsəz/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baker’s /ˈbeɪkəz/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busy /ˈbɪzi/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customer /ˈkʌstəmə/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escalator /ˈeskəleɪtə/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expensive /ɪkˈspensɪv/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buy meat at the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buy flowers at the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a place is ________, there are lots of people in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people in a shop who want to buy things are the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Something that is ________ costs a lot to buy.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Something that is ________ doesn't cost a lot to buy.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isn't working today, so let's take the escalator.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not getting bored, but I'm getting ________!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Ex.3 — «Do you like shopping in shopping centres? Why?» juftlikda javob bering.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To‘rtta fikrdan qaysi biriga qo‘shilasiz? (I love shopping! / Shopping is OK, but… / I hate shopping!)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«Where do you buy…?» — juftingiz narsani aytadi, siz do‘konni.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Do‘kon nomlarida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«kimningdir do‘koni»: </a:t>
            </a:r>
            <a:r>
              <a:rPr sz="1600" b="1">
                <a:solidFill>
                  <a:srgbClr val="1E2A38"/>
                </a:solidFill>
                <a:latin typeface="Arial"/>
              </a:rPr>
              <a:t>butcher's, florist's, grocer's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+ sifat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holatning boshlanishi: </a:t>
            </a:r>
            <a:r>
              <a:rPr sz="1600" b="1">
                <a:solidFill>
                  <a:srgbClr val="1E2A38"/>
                </a:solidFill>
                <a:latin typeface="Arial"/>
              </a:rPr>
              <a:t>get tired</a:t>
            </a:r>
            <a:r>
              <a:rPr sz="1600" b="0">
                <a:solidFill>
                  <a:srgbClr val="1E2A38"/>
                </a:solidFill>
                <a:latin typeface="Arial"/>
              </a:rPr>
              <a:t> = charchay boshlamoq.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enjoy</a:t>
            </a:r>
            <a:r>
              <a:rPr sz="1600" b="0">
                <a:solidFill>
                  <a:srgbClr val="1E2A38"/>
                </a:solidFill>
                <a:latin typeface="Arial"/>
              </a:rPr>
              <a:t> fe’li o‘zlik olmoshini talab qiladi: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enjoy myself / yourself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customer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xaridor, </a:t>
            </a:r>
            <a:r>
              <a:rPr sz="1600" b="1">
                <a:solidFill>
                  <a:srgbClr val="1E2A38"/>
                </a:solidFill>
                <a:latin typeface="Arial"/>
              </a:rPr>
              <a:t>shop assistant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sotuvchi.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17–18 ex. 1–4.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sozlar.com/vocab/cards/?set=grade7-lesson15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sentences: where you buy five things, and one sentence about how you feel when you shop.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Les Chatfield from Brighton, England · CC BY 2.0 · https://commons.wikimedia.org/w/index.php?curid=39319029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