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Revision: Units 1–2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Takrorlash: 1–2-bo‘limlar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Review (Units 1-2)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4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1003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p_a_h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word in ten multiple-choice items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verbs into the correct tense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eight negative adjectives with the right prefix (ex. 4)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five phrasal-verb sentences and five stative-verb sentences (ex. 6–7)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People and personality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generous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saxovatli, qo‘li ochiq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is </a:t>
            </a:r>
            <a:r>
              <a:rPr sz="1400" b="1">
                <a:solidFill>
                  <a:srgbClr val="5A6572"/>
                </a:solidFill>
                <a:latin typeface="Arial"/>
              </a:rPr>
              <a:t>generous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time as well as her money.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ambitious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maqsadli, intiluvchan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is </a:t>
            </a:r>
            <a:r>
              <a:rPr sz="1400" b="1">
                <a:solidFill>
                  <a:srgbClr val="5A6572"/>
                </a:solidFill>
                <a:latin typeface="Arial"/>
              </a:rPr>
              <a:t>ambitious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wants to run her own clinic one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arrogant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takabbur, manman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became </a:t>
            </a:r>
            <a:r>
              <a:rPr sz="1400" b="1">
                <a:solidFill>
                  <a:srgbClr val="5A6572"/>
                </a:solidFill>
                <a:latin typeface="Arial"/>
              </a:rPr>
              <a:t>arrogant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winning the competition.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optimistic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nikbin, kelajakka umid bilan qaraydigan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stayed </a:t>
            </a:r>
            <a:r>
              <a:rPr sz="1400" b="1">
                <a:solidFill>
                  <a:srgbClr val="5A6572"/>
                </a:solidFill>
                <a:latin typeface="Arial"/>
              </a:rPr>
              <a:t>optimistic</a:t>
            </a:r>
            <a:r>
              <a:rPr sz="1400" b="0">
                <a:solidFill>
                  <a:srgbClr val="5A6572"/>
                </a:solidFill>
                <a:latin typeface="Arial"/>
              </a:rPr>
              <a:t> even after two bad results.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People and personality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selfish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xudbin, faqat o‘zini o‘ylaydigan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selfish</a:t>
            </a:r>
            <a:r>
              <a:rPr sz="1400" b="0">
                <a:solidFill>
                  <a:srgbClr val="5A6572"/>
                </a:solidFill>
                <a:latin typeface="Arial"/>
              </a:rPr>
              <a:t> to take the last piece of cake without asking.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sociable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kirishimli, odamoxun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sociable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has friends in every group.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adopted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asrab olingan, farzandlikka olingan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Their youngest son is </a:t>
            </a:r>
            <a:r>
              <a:rPr sz="1400" b="1">
                <a:solidFill>
                  <a:srgbClr val="5A6572"/>
                </a:solidFill>
                <a:latin typeface="Arial"/>
              </a:rPr>
              <a:t>adopted</a:t>
            </a:r>
            <a:r>
              <a:rPr sz="1400" b="0">
                <a:solidFill>
                  <a:srgbClr val="5A6572"/>
                </a:solidFill>
                <a:latin typeface="Arial"/>
              </a:rPr>
              <a:t>, but nobody in the family treats him differently.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divorced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ajrashgan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Kamron’s parents are </a:t>
            </a:r>
            <a:r>
              <a:rPr sz="1400" b="1">
                <a:solidFill>
                  <a:srgbClr val="5A6572"/>
                </a:solidFill>
                <a:latin typeface="Arial"/>
              </a:rPr>
              <a:t>divorced</a:t>
            </a:r>
            <a:r>
              <a:rPr sz="1400" b="0">
                <a:solidFill>
                  <a:srgbClr val="5A6572"/>
                </a:solidFill>
                <a:latin typeface="Arial"/>
              </a:rPr>
              <a:t>, but they both come to his school concerts.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Transport and travel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cabin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kayuta (kemadagi xona)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cabin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ship had two small beds.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⛴️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ferry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parom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took the </a:t>
            </a:r>
            <a:r>
              <a:rPr sz="1400" b="1">
                <a:solidFill>
                  <a:srgbClr val="5A6572"/>
                </a:solidFill>
                <a:latin typeface="Arial"/>
              </a:rPr>
              <a:t>ferry</a:t>
            </a:r>
            <a:r>
              <a:rPr sz="1400" b="0">
                <a:solidFill>
                  <a:srgbClr val="5A6572"/>
                </a:solidFill>
                <a:latin typeface="Arial"/>
              </a:rPr>
              <a:t> across the lake to the island.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taxi rank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taksilar to‘xtash joyi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</a:t>
            </a:r>
            <a:r>
              <a:rPr sz="1400" b="1">
                <a:solidFill>
                  <a:srgbClr val="5A6572"/>
                </a:solidFill>
                <a:latin typeface="Arial"/>
              </a:rPr>
              <a:t>taxi rank</a:t>
            </a:r>
            <a:r>
              <a:rPr sz="1400" b="0">
                <a:solidFill>
                  <a:srgbClr val="5A6572"/>
                </a:solidFill>
                <a:latin typeface="Arial"/>
              </a:rPr>
              <a:t> right outside the station.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business trip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xizmat safari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is in Moscow on a </a:t>
            </a:r>
            <a:r>
              <a:rPr sz="1400" b="1">
                <a:solidFill>
                  <a:srgbClr val="5A6572"/>
                </a:solidFill>
                <a:latin typeface="Arial"/>
              </a:rPr>
              <a:t>business trip</a:t>
            </a:r>
            <a:r>
              <a:rPr sz="1400" b="0">
                <a:solidFill>
                  <a:srgbClr val="5A6572"/>
                </a:solidFill>
                <a:latin typeface="Arial"/>
              </a:rPr>
              <a:t> this week.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🚉️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platform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perron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fast train to Andijan leaves from </a:t>
            </a:r>
            <a:r>
              <a:rPr sz="1400" b="1">
                <a:solidFill>
                  <a:srgbClr val="5A6572"/>
                </a:solidFill>
                <a:latin typeface="Arial"/>
              </a:rPr>
              <a:t>platform</a:t>
            </a:r>
            <a:r>
              <a:rPr sz="1400" b="0">
                <a:solidFill>
                  <a:srgbClr val="5A6572"/>
                </a:solidFill>
                <a:latin typeface="Arial"/>
              </a:rPr>
              <a:t> 2.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Transport and travel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 haqi, yo‘lkira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</a:t>
            </a:r>
            <a:r>
              <a:rPr sz="1400" b="1">
                <a:solidFill>
                  <a:srgbClr val="5A6572"/>
                </a:solidFill>
                <a:latin typeface="Arial"/>
              </a:rPr>
              <a:t>fare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town is very cheap.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shaharlararo avtobus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went to Samarkand by </a:t>
            </a:r>
            <a:r>
              <a:rPr sz="1400" b="1">
                <a:solidFill>
                  <a:srgbClr val="5A6572"/>
                </a:solidFill>
                <a:latin typeface="Arial"/>
              </a:rPr>
              <a:t>coach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it was cheaper than the train.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hovercraft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yostig‘idagi kema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hovercraft</a:t>
            </a:r>
            <a:r>
              <a:rPr sz="1400" b="0">
                <a:solidFill>
                  <a:srgbClr val="5A6572"/>
                </a:solidFill>
                <a:latin typeface="Arial"/>
              </a:rPr>
              <a:t> can travel over water, sand and even ice.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pedal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pedal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sister’s feet can’t reach </a:t>
            </a:r>
            <a:r>
              <a:rPr sz="1400" b="1">
                <a:solidFill>
                  <a:srgbClr val="5A6572"/>
                </a:solidFill>
                <a:latin typeface="Arial"/>
              </a:rPr>
              <a:t>the pedals</a:t>
            </a:r>
            <a:r>
              <a:rPr sz="1400" b="0">
                <a:solidFill>
                  <a:srgbClr val="5A6572"/>
                </a:solidFill>
                <a:latin typeface="Arial"/>
              </a:rPr>
              <a:t> yet.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🚂️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off the tracks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relsdan chiqib ketmoq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toy train kept </a:t>
            </a:r>
            <a:r>
              <a:rPr sz="1400" b="1">
                <a:solidFill>
                  <a:srgbClr val="5A6572"/>
                </a:solidFill>
                <a:latin typeface="Arial"/>
              </a:rPr>
              <a:t>falling off the tracks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Negative prefixes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illegal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noqonuniy, qonunga xilof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Selling these tickets outside the stadium is </a:t>
            </a:r>
            <a:r>
              <a:rPr sz="1400" b="1">
                <a:solidFill>
                  <a:srgbClr val="5A6572"/>
                </a:solidFill>
                <a:latin typeface="Arial"/>
              </a:rPr>
              <a:t>illegal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unfair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adolatsiz, nohaq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unfair</a:t>
            </a:r>
            <a:r>
              <a:rPr sz="1400" b="0">
                <a:solidFill>
                  <a:srgbClr val="5A6572"/>
                </a:solidFill>
                <a:latin typeface="Arial"/>
              </a:rPr>
              <a:t> to blame the whole team for one mistake.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dishonest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insofsiz, rostgo‘y emas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dishonest</a:t>
            </a:r>
            <a:r>
              <a:rPr sz="1400" b="0">
                <a:solidFill>
                  <a:srgbClr val="5A6572"/>
                </a:solidFill>
                <a:latin typeface="Arial"/>
              </a:rPr>
              <a:t> to copy an answer and call it your 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impolite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odobsiz, beadab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is </a:t>
            </a:r>
            <a:r>
              <a:rPr sz="1400" b="1">
                <a:solidFill>
                  <a:srgbClr val="5A6572"/>
                </a:solidFill>
                <a:latin typeface="Arial"/>
              </a:rPr>
              <a:t>impolite</a:t>
            </a:r>
            <a:r>
              <a:rPr sz="1400" b="0">
                <a:solidFill>
                  <a:srgbClr val="5A6572"/>
                </a:solidFill>
                <a:latin typeface="Arial"/>
              </a:rPr>
              <a:t> to interrupt when somebody is answering.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Negative prefixes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unkind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mehrsiz, qo‘pol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 was an </a:t>
            </a:r>
            <a:r>
              <a:rPr sz="1400" b="1">
                <a:solidFill>
                  <a:srgbClr val="5A6572"/>
                </a:solidFill>
                <a:latin typeface="Arial"/>
              </a:rPr>
              <a:t>unkind</a:t>
            </a:r>
            <a:r>
              <a:rPr sz="1400" b="0">
                <a:solidFill>
                  <a:srgbClr val="5A6572"/>
                </a:solidFill>
                <a:latin typeface="Arial"/>
              </a:rPr>
              <a:t> thing to say to a new student.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irrelevant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mavzuga aloqasiz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answer was interesting but completely </a:t>
            </a:r>
            <a:r>
              <a:rPr sz="1400" b="1">
                <a:solidFill>
                  <a:srgbClr val="5A6572"/>
                </a:solidFill>
                <a:latin typeface="Arial"/>
              </a:rPr>
              <a:t>irrelevant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question.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incapable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qodir emas, qo‘lidan kelmaydigan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incapable</a:t>
            </a:r>
            <a:r>
              <a:rPr sz="1400" b="0">
                <a:solidFill>
                  <a:srgbClr val="5A6572"/>
                </a:solidFill>
                <a:latin typeface="Arial"/>
              </a:rPr>
              <a:t> of saying no to his grandchildren.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unattractive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ko‘rimsiz, jozibasiz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felt </a:t>
            </a:r>
            <a:r>
              <a:rPr sz="1400" b="1">
                <a:solidFill>
                  <a:srgbClr val="5A6572"/>
                </a:solidFill>
                <a:latin typeface="Arial"/>
              </a:rPr>
              <a:t>unattractive</a:t>
            </a:r>
            <a:r>
              <a:rPr sz="1400" b="0">
                <a:solidFill>
                  <a:srgbClr val="5A6572"/>
                </a:solidFill>
                <a:latin typeface="Arial"/>
              </a:rPr>
              <a:t> in his old glasses, but his friends said he looked fine.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Phrasal verbs, stative verbs and prepositions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0D9488"/>
                </a:solidFill>
                <a:latin typeface="Arial"/>
              </a:rPr>
              <a:t>kelib qolmoq, (ko‘pincha kutilmaganda) paydo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</a:t>
            </a:r>
            <a:r>
              <a:rPr sz="1400" b="1">
                <a:solidFill>
                  <a:srgbClr val="5A6572"/>
                </a:solidFill>
                <a:latin typeface="Arial"/>
              </a:rPr>
              <a:t>turned up</a:t>
            </a:r>
            <a:r>
              <a:rPr sz="1400" b="0">
                <a:solidFill>
                  <a:srgbClr val="5A6572"/>
                </a:solidFill>
                <a:latin typeface="Arial"/>
              </a:rPr>
              <a:t> an hour late and said nothing.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(muammo, savol) kutilmaganda chiqib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problem </a:t>
            </a:r>
            <a:r>
              <a:rPr sz="1400" b="1">
                <a:solidFill>
                  <a:srgbClr val="5A6572"/>
                </a:solidFill>
                <a:latin typeface="Arial"/>
              </a:rPr>
              <a:t>came up</a:t>
            </a:r>
            <a:r>
              <a:rPr sz="1400" b="0">
                <a:solidFill>
                  <a:srgbClr val="5A6572"/>
                </a:solidFill>
                <a:latin typeface="Arial"/>
              </a:rPr>
              <a:t>, and we had to change the plan.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up a story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hikoya to‘qib chiqarmoq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</a:t>
            </a:r>
            <a:r>
              <a:rPr sz="1400" b="1">
                <a:solidFill>
                  <a:srgbClr val="5A6572"/>
                </a:solidFill>
                <a:latin typeface="Arial"/>
              </a:rPr>
              <a:t>made up a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a lost dog to explain why he was late.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bring up a subject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(suhbatda) mavzuni ko‘tarmoq, gap ochmoq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dinner my uncle </a:t>
            </a:r>
            <a:r>
              <a:rPr sz="1400" b="1">
                <a:solidFill>
                  <a:srgbClr val="5A6572"/>
                </a:solidFill>
                <a:latin typeface="Arial"/>
              </a:rPr>
              <a:t>brought up the subject</a:t>
            </a:r>
            <a:r>
              <a:rPr sz="1400" b="0">
                <a:solidFill>
                  <a:srgbClr val="5A6572"/>
                </a:solidFill>
                <a:latin typeface="Arial"/>
              </a:rPr>
              <a:t> of money again.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👅️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taste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ta’mi kelmoq, (qanday) ta’mli bo‘lmoq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soup </a:t>
            </a:r>
            <a:r>
              <a:rPr sz="1400" b="1">
                <a:solidFill>
                  <a:srgbClr val="5A6572"/>
                </a:solidFill>
                <a:latin typeface="Arial"/>
              </a:rPr>
              <a:t>tastes</a:t>
            </a:r>
            <a:r>
              <a:rPr sz="1400" b="0">
                <a:solidFill>
                  <a:srgbClr val="5A6572"/>
                </a:solidFill>
                <a:latin typeface="Arial"/>
              </a:rPr>
              <a:t> of nothing — pass me the salt, please.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Phrasal verbs, stative verbs and prepositions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remind sb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kimgadir …ni eslatmoq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old bus </a:t>
            </a:r>
            <a:r>
              <a:rPr sz="1400" b="1">
                <a:solidFill>
                  <a:srgbClr val="5A6572"/>
                </a:solidFill>
                <a:latin typeface="Arial"/>
              </a:rPr>
              <a:t>reminds me of</a:t>
            </a:r>
            <a:r>
              <a:rPr sz="1400" b="0">
                <a:solidFill>
                  <a:srgbClr val="5A6572"/>
                </a:solidFill>
                <a:latin typeface="Arial"/>
              </a:rPr>
              <a:t> the trips we would take to the village.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blame somebody for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kimnidir biror narsa uchun ayblamoq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blame</a:t>
            </a:r>
            <a:r>
              <a:rPr sz="1400" b="0">
                <a:solidFill>
                  <a:srgbClr val="5A6572"/>
                </a:solidFill>
                <a:latin typeface="Arial"/>
              </a:rPr>
              <a:t> the weather </a:t>
            </a:r>
            <a:r>
              <a:rPr sz="1400" b="1">
                <a:solidFill>
                  <a:srgbClr val="5A6572"/>
                </a:solidFill>
                <a:latin typeface="Arial"/>
              </a:rPr>
              <a:t>for</a:t>
            </a:r>
            <a:r>
              <a:rPr sz="1400" b="0">
                <a:solidFill>
                  <a:srgbClr val="5A6572"/>
                </a:solidFill>
                <a:latin typeface="Arial"/>
              </a:rPr>
              <a:t> your bad result.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accuse somebody of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kimnidir biror ishda ayblamoq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shopkeeper </a:t>
            </a:r>
            <a:r>
              <a:rPr sz="1400" b="1">
                <a:solidFill>
                  <a:srgbClr val="5A6572"/>
                </a:solidFill>
                <a:latin typeface="Arial"/>
              </a:rPr>
              <a:t>accused</a:t>
            </a:r>
            <a:r>
              <a:rPr sz="1400" b="0">
                <a:solidFill>
                  <a:srgbClr val="5A6572"/>
                </a:solidFill>
                <a:latin typeface="Arial"/>
              </a:rPr>
              <a:t> the boy </a:t>
            </a:r>
            <a:r>
              <a:rPr sz="1400" b="1">
                <a:solidFill>
                  <a:srgbClr val="5A6572"/>
                </a:solidFill>
                <a:latin typeface="Arial"/>
              </a:rPr>
              <a:t>of</a:t>
            </a:r>
            <a:r>
              <a:rPr sz="1400" b="0">
                <a:solidFill>
                  <a:srgbClr val="5A6572"/>
                </a:solidFill>
                <a:latin typeface="Arial"/>
              </a:rPr>
              <a:t> stealing sweets.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deal with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eplamoq, hal qilmoq, (muammoni) bartaraf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good teacher knows how to </a:t>
            </a:r>
            <a:r>
              <a:rPr sz="1400" b="1">
                <a:solidFill>
                  <a:srgbClr val="5A6572"/>
                </a:solidFill>
                <a:latin typeface="Arial"/>
              </a:rPr>
              <a:t>deal with</a:t>
            </a:r>
            <a:r>
              <a:rPr sz="1400" b="0">
                <a:solidFill>
                  <a:srgbClr val="5A6572"/>
                </a:solidFill>
                <a:latin typeface="Arial"/>
              </a:rPr>
              <a:t> a noisy class.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units in one page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Unit 1 was about people. A </a:t>
            </a:r>
            <a:r>
              <a:rPr sz="1600" b="1">
                <a:solidFill>
                  <a:srgbClr val="1E2A38"/>
                </a:solidFill>
                <a:latin typeface="Arial"/>
              </a:rPr>
              <a:t>generous</a:t>
            </a:r>
            <a:r>
              <a:rPr sz="1600" b="0">
                <a:solidFill>
                  <a:srgbClr val="1E2A38"/>
                </a:solidFill>
                <a:latin typeface="Arial"/>
              </a:rPr>
              <a:t> person gives; a </a:t>
            </a:r>
            <a:r>
              <a:rPr sz="1600" b="1">
                <a:solidFill>
                  <a:srgbClr val="1E2A38"/>
                </a:solidFill>
                <a:latin typeface="Arial"/>
              </a:rPr>
              <a:t>selfish</a:t>
            </a:r>
            <a:r>
              <a:rPr sz="1600" b="0">
                <a:solidFill>
                  <a:srgbClr val="1E2A38"/>
                </a:solidFill>
                <a:latin typeface="Arial"/>
              </a:rPr>
              <a:t> one only thinks of himself. Someone modest never boasts, while an </a:t>
            </a:r>
            <a:r>
              <a:rPr sz="1600" b="1">
                <a:solidFill>
                  <a:srgbClr val="1E2A38"/>
                </a:solidFill>
                <a:latin typeface="Arial"/>
              </a:rPr>
              <a:t>arrogant</a:t>
            </a:r>
            <a:r>
              <a:rPr sz="1600" b="0">
                <a:solidFill>
                  <a:srgbClr val="1E2A38"/>
                </a:solidFill>
                <a:latin typeface="Arial"/>
              </a:rPr>
              <a:t> person thinks he is better than everyone. If you are </a:t>
            </a:r>
            <a:r>
              <a:rPr sz="1600" b="1">
                <a:solidFill>
                  <a:srgbClr val="1E2A38"/>
                </a:solidFill>
                <a:latin typeface="Arial"/>
              </a:rPr>
              <a:t>sociable</a:t>
            </a:r>
            <a:r>
              <a:rPr sz="1600" b="0">
                <a:solidFill>
                  <a:srgbClr val="1E2A38"/>
                </a:solidFill>
                <a:latin typeface="Arial"/>
              </a:rPr>
              <a:t>, you have many friends; if you are sensitive, words can hurt you.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Unit 2 was about transport. You wait on a </a:t>
            </a:r>
            <a:r>
              <a:rPr sz="1600" b="1">
                <a:solidFill>
                  <a:srgbClr val="1E2A38"/>
                </a:solidFill>
                <a:latin typeface="Arial"/>
              </a:rPr>
              <a:t>platform</a:t>
            </a:r>
            <a:r>
              <a:rPr sz="1600" b="0">
                <a:solidFill>
                  <a:srgbClr val="1E2A38"/>
                </a:solidFill>
                <a:latin typeface="Arial"/>
              </a:rPr>
              <a:t>, pay a </a:t>
            </a:r>
            <a:r>
              <a:rPr sz="1600" b="1">
                <a:solidFill>
                  <a:srgbClr val="1E2A38"/>
                </a:solidFill>
                <a:latin typeface="Arial"/>
              </a:rPr>
              <a:t>fare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hope the train does not </a:t>
            </a:r>
            <a:r>
              <a:rPr sz="1600" b="1">
                <a:solidFill>
                  <a:srgbClr val="1E2A38"/>
                </a:solidFill>
                <a:latin typeface="Arial"/>
              </a:rPr>
              <a:t>fall off the tracks</a:t>
            </a:r>
            <a:r>
              <a:rPr sz="1600" b="0">
                <a:solidFill>
                  <a:srgbClr val="1E2A38"/>
                </a:solidFill>
                <a:latin typeface="Arial"/>
              </a:rPr>
              <a:t>. A </a:t>
            </a:r>
            <a:r>
              <a:rPr sz="1600" b="1">
                <a:solidFill>
                  <a:srgbClr val="1E2A38"/>
                </a:solidFill>
                <a:latin typeface="Arial"/>
              </a:rPr>
              <a:t>coach</a:t>
            </a:r>
            <a:r>
              <a:rPr sz="1600" b="0">
                <a:solidFill>
                  <a:srgbClr val="1E2A38"/>
                </a:solidFill>
                <a:latin typeface="Arial"/>
              </a:rPr>
              <a:t> goes between cities, a </a:t>
            </a:r>
            <a:r>
              <a:rPr sz="1600" b="1">
                <a:solidFill>
                  <a:srgbClr val="1E2A38"/>
                </a:solidFill>
                <a:latin typeface="Arial"/>
              </a:rPr>
              <a:t>ferry</a:t>
            </a:r>
            <a:r>
              <a:rPr sz="1600" b="0">
                <a:solidFill>
                  <a:srgbClr val="1E2A38"/>
                </a:solidFill>
                <a:latin typeface="Arial"/>
              </a:rPr>
              <a:t> crosses the water, and a </a:t>
            </a:r>
            <a:r>
              <a:rPr sz="1600" b="1">
                <a:solidFill>
                  <a:srgbClr val="1E2A38"/>
                </a:solidFill>
                <a:latin typeface="Arial"/>
              </a:rPr>
              <a:t>hovercraft</a:t>
            </a:r>
            <a:r>
              <a:rPr sz="1600" b="0">
                <a:solidFill>
                  <a:srgbClr val="1E2A38"/>
                </a:solidFill>
                <a:latin typeface="Arial"/>
              </a:rPr>
              <a:t> lifts out of it. Taxis wait at a </a:t>
            </a:r>
            <a:r>
              <a:rPr sz="1600" b="1">
                <a:solidFill>
                  <a:srgbClr val="1E2A38"/>
                </a:solidFill>
                <a:latin typeface="Arial"/>
              </a:rPr>
              <a:t>taxi rank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units in one page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Two pieces of grammar came back again and again. First, negative prefixes: </a:t>
            </a:r>
            <a:r>
              <a:rPr sz="1600" b="1">
                <a:solidFill>
                  <a:srgbClr val="1E2A38"/>
                </a:solidFill>
                <a:latin typeface="Arial"/>
              </a:rPr>
              <a:t>legal → illegal</a:t>
            </a:r>
            <a:r>
              <a:rPr sz="1600" b="0">
                <a:solidFill>
                  <a:srgbClr val="1E2A38"/>
                </a:solidFill>
                <a:latin typeface="Arial"/>
              </a:rPr>
              <a:t>, fair → </a:t>
            </a:r>
            <a:r>
              <a:rPr sz="1600" b="1">
                <a:solidFill>
                  <a:srgbClr val="1E2A38"/>
                </a:solidFill>
                <a:latin typeface="Arial"/>
              </a:rPr>
              <a:t>unfair</a:t>
            </a:r>
            <a:r>
              <a:rPr sz="1600" b="0">
                <a:solidFill>
                  <a:srgbClr val="1E2A38"/>
                </a:solidFill>
                <a:latin typeface="Arial"/>
              </a:rPr>
              <a:t>, polite → </a:t>
            </a:r>
            <a:r>
              <a:rPr sz="1600" b="1">
                <a:solidFill>
                  <a:srgbClr val="1E2A38"/>
                </a:solidFill>
                <a:latin typeface="Arial"/>
              </a:rPr>
              <a:t>impolite</a:t>
            </a:r>
            <a:r>
              <a:rPr sz="1600" b="0">
                <a:solidFill>
                  <a:srgbClr val="1E2A38"/>
                </a:solidFill>
                <a:latin typeface="Arial"/>
              </a:rPr>
              <a:t>, relevant → </a:t>
            </a:r>
            <a:r>
              <a:rPr sz="1600" b="1">
                <a:solidFill>
                  <a:srgbClr val="1E2A38"/>
                </a:solidFill>
                <a:latin typeface="Arial"/>
              </a:rPr>
              <a:t>irrelevant</a:t>
            </a:r>
            <a:r>
              <a:rPr sz="1600" b="0">
                <a:solidFill>
                  <a:srgbClr val="1E2A38"/>
                </a:solidFill>
                <a:latin typeface="Arial"/>
              </a:rPr>
              <a:t>. Second, stative verbs — </a:t>
            </a:r>
            <a:r>
              <a:rPr sz="1600" b="1">
                <a:solidFill>
                  <a:srgbClr val="1E2A38"/>
                </a:solidFill>
                <a:latin typeface="Arial"/>
              </a:rPr>
              <a:t>see, believe, understand, taste</a:t>
            </a:r>
            <a:r>
              <a:rPr sz="1600" b="0">
                <a:solidFill>
                  <a:srgbClr val="1E2A38"/>
                </a:solidFill>
                <a:latin typeface="Arial"/>
              </a:rPr>
              <a:t> — which normally take the simple form, not the continuous.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And five phrasal verbs are worth learning by heart: people </a:t>
            </a:r>
            <a:r>
              <a:rPr sz="1600" b="1">
                <a:solidFill>
                  <a:srgbClr val="1E2A38"/>
                </a:solidFill>
                <a:latin typeface="Arial"/>
              </a:rPr>
              <a:t>turn up</a:t>
            </a:r>
            <a:r>
              <a:rPr sz="1600" b="0">
                <a:solidFill>
                  <a:srgbClr val="1E2A38"/>
                </a:solidFill>
                <a:latin typeface="Arial"/>
              </a:rPr>
              <a:t> without an invitation, problems </a:t>
            </a:r>
            <a:r>
              <a:rPr sz="1600" b="1">
                <a:solidFill>
                  <a:srgbClr val="1E2A38"/>
                </a:solidFill>
                <a:latin typeface="Arial"/>
              </a:rPr>
              <a:t>come up</a:t>
            </a:r>
            <a:r>
              <a:rPr sz="1600" b="0">
                <a:solidFill>
                  <a:srgbClr val="1E2A38"/>
                </a:solidFill>
                <a:latin typeface="Arial"/>
              </a:rPr>
              <a:t> in meetings, we try not to </a:t>
            </a:r>
            <a:r>
              <a:rPr sz="1600" b="1">
                <a:solidFill>
                  <a:srgbClr val="1E2A38"/>
                </a:solidFill>
                <a:latin typeface="Arial"/>
              </a:rPr>
              <a:t>bring up difficult subjects</a:t>
            </a:r>
            <a:r>
              <a:rPr sz="1600" b="0">
                <a:solidFill>
                  <a:srgbClr val="1E2A38"/>
                </a:solidFill>
                <a:latin typeface="Arial"/>
              </a:rPr>
              <a:t>, someone once came up with the idea of computer games, and Tony is always </a:t>
            </a:r>
            <a:r>
              <a:rPr sz="1600" b="1">
                <a:solidFill>
                  <a:srgbClr val="1E2A38"/>
                </a:solidFill>
                <a:latin typeface="Arial"/>
              </a:rPr>
              <a:t>making up stories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difference between a generous person and a selfish one?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two transport words in the text are about water?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can't you say 'I am believing you'?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phrasal verb means 'to invent a story'?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qaysi prefiks?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sifatni aytaman, siz inkor shaklini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legal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fair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honest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polite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relevant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Uchta narsa imtihonda eng ko‘p xato qilinadi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Inkor prefiks</a:t>
            </a:r>
            <a:r>
              <a:rPr sz="1800" b="0">
                <a:solidFill>
                  <a:srgbClr val="1E2A38"/>
                </a:solidFill>
                <a:latin typeface="Arial"/>
              </a:rPr>
              <a:t> so‘zga qarab tanlanadi: </a:t>
            </a:r>
            <a:r>
              <a:rPr sz="1800" b="1">
                <a:solidFill>
                  <a:srgbClr val="1E2A38"/>
                </a:solidFill>
                <a:latin typeface="Arial"/>
              </a:rPr>
              <a:t>il-</a:t>
            </a:r>
            <a:r>
              <a:rPr sz="1800" b="0">
                <a:solidFill>
                  <a:srgbClr val="1E2A38"/>
                </a:solidFill>
                <a:latin typeface="Arial"/>
              </a:rPr>
              <a:t> (legal), </a:t>
            </a:r>
            <a:r>
              <a:rPr sz="1800" b="1">
                <a:solidFill>
                  <a:srgbClr val="1E2A38"/>
                </a:solidFill>
                <a:latin typeface="Arial"/>
              </a:rPr>
              <a:t>ir-</a:t>
            </a:r>
            <a:r>
              <a:rPr sz="1800" b="0">
                <a:solidFill>
                  <a:srgbClr val="1E2A38"/>
                </a:solidFill>
                <a:latin typeface="Arial"/>
              </a:rPr>
              <a:t> (relevant), </a:t>
            </a:r>
            <a:r>
              <a:rPr sz="1800" b="1">
                <a:solidFill>
                  <a:srgbClr val="1E2A38"/>
                </a:solidFill>
                <a:latin typeface="Arial"/>
              </a:rPr>
              <a:t>im-</a:t>
            </a:r>
            <a:r>
              <a:rPr sz="1800" b="0">
                <a:solidFill>
                  <a:srgbClr val="1E2A38"/>
                </a:solidFill>
                <a:latin typeface="Arial"/>
              </a:rPr>
              <a:t> (polite), </a:t>
            </a:r>
            <a:r>
              <a:rPr sz="1800" b="1">
                <a:solidFill>
                  <a:srgbClr val="1E2A38"/>
                </a:solidFill>
                <a:latin typeface="Arial"/>
              </a:rPr>
              <a:t>in-</a:t>
            </a:r>
            <a:r>
              <a:rPr sz="1800" b="0">
                <a:solidFill>
                  <a:srgbClr val="1E2A38"/>
                </a:solidFill>
                <a:latin typeface="Arial"/>
              </a:rPr>
              <a:t> (capable), </a:t>
            </a:r>
            <a:r>
              <a:rPr sz="1800" b="1">
                <a:solidFill>
                  <a:srgbClr val="1E2A38"/>
                </a:solidFill>
                <a:latin typeface="Arial"/>
              </a:rPr>
              <a:t>un-</a:t>
            </a:r>
            <a:r>
              <a:rPr sz="1800" b="0">
                <a:solidFill>
                  <a:srgbClr val="1E2A38"/>
                </a:solidFill>
                <a:latin typeface="Arial"/>
              </a:rPr>
              <a:t> va </a:t>
            </a:r>
            <a:r>
              <a:rPr sz="1800" b="1">
                <a:solidFill>
                  <a:srgbClr val="1E2A38"/>
                </a:solidFill>
                <a:latin typeface="Arial"/>
              </a:rPr>
              <a:t>dis-</a:t>
            </a:r>
            <a:r>
              <a:rPr sz="1800" b="0">
                <a:solidFill>
                  <a:srgbClr val="1E2A38"/>
                </a:solidFill>
                <a:latin typeface="Arial"/>
              </a:rPr>
              <a:t> qolganlariga.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800" b="0">
                <a:solidFill>
                  <a:srgbClr val="1E2A38"/>
                </a:solidFill>
                <a:latin typeface="Arial"/>
              </a:rPr>
              <a:t> (</a:t>
            </a:r>
            <a:r>
              <a:rPr sz="1800" b="1">
                <a:solidFill>
                  <a:srgbClr val="1E2A38"/>
                </a:solidFill>
                <a:latin typeface="Arial"/>
              </a:rPr>
              <a:t>see, believe, understand, know, taste, like</a:t>
            </a:r>
            <a:r>
              <a:rPr sz="1800" b="0">
                <a:solidFill>
                  <a:srgbClr val="1E2A38"/>
                </a:solidFill>
                <a:latin typeface="Arial"/>
              </a:rPr>
              <a:t>) davomli shaklda KELMAYDI.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trip / journey / travel</a:t>
            </a:r>
            <a:r>
              <a:rPr sz="1800" b="0">
                <a:solidFill>
                  <a:srgbClr val="1E2A38"/>
                </a:solidFill>
                <a:latin typeface="Arial"/>
              </a:rPr>
              <a:t> — bu uchtasi ham «sayohat» emas: </a:t>
            </a:r>
            <a:r>
              <a:rPr sz="1800" b="1">
                <a:solidFill>
                  <a:srgbClr val="1E2A38"/>
                </a:solidFill>
                <a:latin typeface="Arial"/>
              </a:rPr>
              <a:t>a business trip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a long journey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travel</a:t>
            </a:r>
            <a:r>
              <a:rPr sz="1800" b="0">
                <a:solidFill>
                  <a:srgbClr val="1E2A38"/>
                </a:solidFill>
                <a:latin typeface="Arial"/>
              </a:rPr>
              <a:t> (umumiy, sanalmaydi).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come up</a:t>
            </a:r>
            <a:r>
              <a:rPr sz="1800" b="0">
                <a:solidFill>
                  <a:srgbClr val="1E2A38"/>
                </a:solidFill>
                <a:latin typeface="Arial"/>
              </a:rPr>
              <a:t> (paydo bo‘lmoq) va </a:t>
            </a:r>
            <a:r>
              <a:rPr sz="1800" b="1">
                <a:solidFill>
                  <a:srgbClr val="1E2A38"/>
                </a:solidFill>
                <a:latin typeface="Arial"/>
              </a:rPr>
              <a:t>come up with</a:t>
            </a:r>
            <a:r>
              <a:rPr sz="1800" b="0">
                <a:solidFill>
                  <a:srgbClr val="1E2A38"/>
                </a:solidFill>
                <a:latin typeface="Arial"/>
              </a:rPr>
              <a:t> (o‘ylab topmoq) — </a:t>
            </a:r>
            <a:r>
              <a:rPr sz="1800" b="1">
                <a:solidFill>
                  <a:srgbClr val="1E2A38"/>
                </a:solidFill>
                <a:latin typeface="Arial"/>
              </a:rPr>
              <a:t>with</a:t>
            </a:r>
            <a:r>
              <a:rPr sz="1800" b="0">
                <a:solidFill>
                  <a:srgbClr val="1E2A38"/>
                </a:solidFill>
                <a:latin typeface="Arial"/>
              </a:rPr>
              <a:t> ma’noni butunlay o‘zgartiradi.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20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22–23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Revision Units 1–2.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10 ta test savoli (lug‘at).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fe’llarni to‘g‘ri zamonga qo‘ying.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8 ta sifatni inkor qiling.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ta’rif bo‘yicha so‘zni toping.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ex.6–7</a:t>
            </a:r>
            <a:r>
              <a:rPr sz="1600" b="0">
                <a:solidFill>
                  <a:srgbClr val="1E2A38"/>
                </a:solidFill>
                <a:latin typeface="Arial"/>
              </a:rPr>
              <a:t> — frazal fe’llar va holat fe’llari.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ex.8</a:t>
            </a:r>
            <a:r>
              <a:rPr sz="1600" b="0">
                <a:solidFill>
                  <a:srgbClr val="1E2A38"/>
                </a:solidFill>
                <a:latin typeface="Arial"/>
              </a:rPr>
              <a:t> — ochiq bo‘shliqlar (bitta so‘z).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Inkor prefiks urg‘uni O‘ZGARTIRMAYDI — urg‘u asosiy so‘zda qoladi. Qiyin so‘zlar — tinglang va takrorlang: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illegal /ɪˈliːɡl/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impolite /ˌɪmpəˈlaɪt/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irrelevant /ɪˈreləvənt/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incapable /ɪnˈkeɪpəbl/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arrogant /ˈærəɡənt/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ambitious /æmˈbɪʃəs/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sociable /ˈsəʊʃəbl/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hovercraft /ˈhɒvəkrɑːft/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People say my brother's ________ — he likes giving gifts to his friends.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Did you hear that a train fell off the ________ yesterday?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waited on the ________ for over an hour before the train arrived.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________ is a kind of bus that travels between towns and cities.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Make this word negative: legal →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Make this word negative: relevant → ________.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They accused him ________ cheating in the test, but he said it wasn't true.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What's in this soup? It ________ delicious! (taste)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Juftlikda: bir-biringizni uchta sifat bilan tasvirlang (ijobiy!).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«Which means of transport have you used this year?» — javobni trip / journey bilan.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Bir talaba ta’rifni o‘qiydi (ex.5), ikkinchisi so‘zni topadi.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Inkor prefiks tovushga qarab tanlanadi: </a:t>
            </a:r>
            <a:r>
              <a:rPr sz="1600" b="1">
                <a:solidFill>
                  <a:srgbClr val="1E2A38"/>
                </a:solidFill>
                <a:latin typeface="Arial"/>
              </a:rPr>
              <a:t>l</a:t>
            </a:r>
            <a:r>
              <a:rPr sz="1600" b="0">
                <a:solidFill>
                  <a:srgbClr val="1E2A38"/>
                </a:solidFill>
                <a:latin typeface="Arial"/>
              </a:rPr>
              <a:t> oldidan </a:t>
            </a:r>
            <a:r>
              <a:rPr sz="1600" b="1">
                <a:solidFill>
                  <a:srgbClr val="1E2A38"/>
                </a:solidFill>
                <a:latin typeface="Arial"/>
              </a:rPr>
              <a:t>il-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r</a:t>
            </a:r>
            <a:r>
              <a:rPr sz="1600" b="0">
                <a:solidFill>
                  <a:srgbClr val="1E2A38"/>
                </a:solidFill>
                <a:latin typeface="Arial"/>
              </a:rPr>
              <a:t> oldidan </a:t>
            </a:r>
            <a:r>
              <a:rPr sz="1600" b="1">
                <a:solidFill>
                  <a:srgbClr val="1E2A38"/>
                </a:solidFill>
                <a:latin typeface="Arial"/>
              </a:rPr>
              <a:t>ir-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m/p</a:t>
            </a:r>
            <a:r>
              <a:rPr sz="1600" b="0">
                <a:solidFill>
                  <a:srgbClr val="1E2A38"/>
                </a:solidFill>
                <a:latin typeface="Arial"/>
              </a:rPr>
              <a:t> oldidan </a:t>
            </a:r>
            <a:r>
              <a:rPr sz="1600" b="1">
                <a:solidFill>
                  <a:srgbClr val="1E2A38"/>
                </a:solidFill>
                <a:latin typeface="Arial"/>
              </a:rPr>
              <a:t>im-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Holat fe’llari harakatni emas, HOLATNI bildiradi — shuning uchun davomli shakli yo‘q.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taste</a:t>
            </a:r>
            <a:r>
              <a:rPr sz="1600" b="0">
                <a:solidFill>
                  <a:srgbClr val="1E2A38"/>
                </a:solidFill>
                <a:latin typeface="Arial"/>
              </a:rPr>
              <a:t> ikki xil: </a:t>
            </a:r>
            <a:r>
              <a:rPr sz="1600" b="1">
                <a:solidFill>
                  <a:srgbClr val="1E2A38"/>
                </a:solidFill>
                <a:latin typeface="Arial"/>
              </a:rPr>
              <a:t>This soup tastes good</a:t>
            </a:r>
            <a:r>
              <a:rPr sz="1600" b="0">
                <a:solidFill>
                  <a:srgbClr val="1E2A38"/>
                </a:solidFill>
                <a:latin typeface="Arial"/>
              </a:rPr>
              <a:t> (ta’mi — holat),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tasting the soup</a:t>
            </a:r>
            <a:r>
              <a:rPr sz="1600" b="0">
                <a:solidFill>
                  <a:srgbClr val="1E2A38"/>
                </a:solidFill>
                <a:latin typeface="Arial"/>
              </a:rPr>
              <a:t> (tatib ko‘ryapman — harakat).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make up a story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to‘qib chiqarmoq; </a:t>
            </a:r>
            <a:r>
              <a:rPr sz="1600" b="1">
                <a:solidFill>
                  <a:srgbClr val="1E2A38"/>
                </a:solidFill>
                <a:latin typeface="Arial"/>
              </a:rPr>
              <a:t>bring up a subject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mavzuni tilga olmoq (</a:t>
            </a:r>
            <a:r>
              <a:rPr sz="1600" b="1">
                <a:solidFill>
                  <a:srgbClr val="1E2A38"/>
                </a:solidFill>
                <a:latin typeface="Arial"/>
              </a:rPr>
              <a:t>bring up</a:t>
            </a:r>
            <a:r>
              <a:rPr sz="1600" b="0">
                <a:solidFill>
                  <a:srgbClr val="1E2A38"/>
                </a:solidFill>
                <a:latin typeface="Arial"/>
              </a:rPr>
              <a:t> «tarbiyalamoq» ham bo‘ladi).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16 «Check your progress! Units 1–2».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sozlar.com/vocab/cards/?set=grade10-lesson15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eight sentences: four with negative adjectives, four with the phrasal verbs.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p_a_h · CC BY 2.0 · https://www.flickr.com/photos/64654599@N00/7211427788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