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Writing: An opinion essay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Yozish: fikr-mulohaza essesi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An essay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187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445231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Petar Milošević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phrase bank with the missing words (ex. 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what each paragraph of the model essay does (ex. 6)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a four-paragraph plan for a new task (ex. 8)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first sentence of paragraphs two and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Public transport: problems and solutions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add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(muammoni) kuchaytirmoq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More and more cars </a:t>
            </a:r>
            <a:r>
              <a:rPr sz="1400" b="1">
                <a:solidFill>
                  <a:srgbClr val="5A6572"/>
                </a:solidFill>
                <a:latin typeface="Arial"/>
              </a:rPr>
              <a:t>add to</a:t>
            </a:r>
            <a:r>
              <a:rPr sz="1400" b="0">
                <a:solidFill>
                  <a:srgbClr val="5A6572"/>
                </a:solidFill>
                <a:latin typeface="Arial"/>
              </a:rPr>
              <a:t> the noise and dirty air in our city.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offer a 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yechim taklif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Electric buses </a:t>
            </a:r>
            <a:r>
              <a:rPr sz="1400" b="1">
                <a:solidFill>
                  <a:srgbClr val="5A6572"/>
                </a:solidFill>
                <a:latin typeface="Arial"/>
              </a:rPr>
              <a:t>offer a solution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problem of dirty air.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government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hukumat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government</a:t>
            </a:r>
            <a:r>
              <a:rPr sz="1400" b="0">
                <a:solidFill>
                  <a:srgbClr val="5A6572"/>
                </a:solidFill>
                <a:latin typeface="Arial"/>
              </a:rPr>
              <a:t> plans to build three new metro lines.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public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xalq, jamoatchilik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bus station will be open to </a:t>
            </a:r>
            <a:r>
              <a:rPr sz="1400" b="1">
                <a:solidFill>
                  <a:srgbClr val="5A6572"/>
                </a:solidFill>
                <a:latin typeface="Arial"/>
              </a:rPr>
              <a:t>the public</a:t>
            </a:r>
            <a:r>
              <a:rPr sz="1400" b="0">
                <a:solidFill>
                  <a:srgbClr val="5A6572"/>
                </a:solidFill>
                <a:latin typeface="Arial"/>
              </a:rPr>
              <a:t> from Monday.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Public transport: problems and solutions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raise taxes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soliqlarni oshirmoq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is happy when the government decides to </a:t>
            </a:r>
            <a:r>
              <a:rPr sz="1400" b="1">
                <a:solidFill>
                  <a:srgbClr val="5A6572"/>
                </a:solidFill>
                <a:latin typeface="Arial"/>
              </a:rPr>
              <a:t>raise taxes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service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xizmat, qatnov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night bus </a:t>
            </a:r>
            <a:r>
              <a:rPr sz="1400" b="1">
                <a:solidFill>
                  <a:srgbClr val="5A6572"/>
                </a:solidFill>
                <a:latin typeface="Arial"/>
              </a:rPr>
              <a:t>service</a:t>
            </a:r>
            <a:r>
              <a:rPr sz="1400" b="0">
                <a:solidFill>
                  <a:srgbClr val="5A6572"/>
                </a:solidFill>
                <a:latin typeface="Arial"/>
              </a:rPr>
              <a:t> helps people who work late.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leave the car at home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mashinani uyda qoldirmoq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Fridays 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leaves the car at home</a:t>
            </a:r>
            <a:r>
              <a:rPr sz="1400" b="0">
                <a:solidFill>
                  <a:srgbClr val="5A6572"/>
                </a:solidFill>
                <a:latin typeface="Arial"/>
              </a:rPr>
              <a:t> and takes the metro.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free of charge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bepul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some cities, buses for pupils are </a:t>
            </a:r>
            <a:r>
              <a:rPr sz="1400" b="1">
                <a:solidFill>
                  <a:srgbClr val="5A6572"/>
                </a:solidFill>
                <a:latin typeface="Arial"/>
              </a:rPr>
              <a:t>free of charge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Public transport: problems and solutions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chora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city must </a:t>
            </a:r>
            <a:r>
              <a:rPr sz="1400" b="1">
                <a:solidFill>
                  <a:srgbClr val="5A6572"/>
                </a:solidFill>
                <a:latin typeface="Arial"/>
              </a:rPr>
              <a:t>take action</a:t>
            </a:r>
            <a:r>
              <a:rPr sz="1400" b="0">
                <a:solidFill>
                  <a:srgbClr val="5A6572"/>
                </a:solidFill>
                <a:latin typeface="Arial"/>
              </a:rPr>
              <a:t> to stop the long queues at bus stops.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prevent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oldini 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Speed cameras help to </a:t>
            </a:r>
            <a:r>
              <a:rPr sz="1400" b="1">
                <a:solidFill>
                  <a:srgbClr val="5A6572"/>
                </a:solidFill>
                <a:latin typeface="Arial"/>
              </a:rPr>
              <a:t>prevent</a:t>
            </a:r>
            <a:r>
              <a:rPr sz="1400" b="0">
                <a:solidFill>
                  <a:srgbClr val="5A6572"/>
                </a:solidFill>
                <a:latin typeface="Arial"/>
              </a:rPr>
              <a:t> accidents on busy roads.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environmental damage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atrof-muhitga zarar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Old lorries cause serious </a:t>
            </a:r>
            <a:r>
              <a:rPr sz="1400" b="1">
                <a:solidFill>
                  <a:srgbClr val="5A6572"/>
                </a:solidFill>
                <a:latin typeface="Arial"/>
              </a:rPr>
              <a:t>environmental damage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Writing an essay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essay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esse, insho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asked us to write </a:t>
            </a:r>
            <a:r>
              <a:rPr sz="1400" b="1">
                <a:solidFill>
                  <a:srgbClr val="5A6572"/>
                </a:solidFill>
                <a:latin typeface="Arial"/>
              </a:rPr>
              <a:t>an essay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public transport.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statement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fikr, da’vo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 you agree with the </a:t>
            </a:r>
            <a:r>
              <a:rPr sz="1400" b="1">
                <a:solidFill>
                  <a:srgbClr val="5A6572"/>
                </a:solidFill>
                <a:latin typeface="Arial"/>
              </a:rPr>
              <a:t>statement</a:t>
            </a:r>
            <a:r>
              <a:rPr sz="1400" b="0">
                <a:solidFill>
                  <a:srgbClr val="5A6572"/>
                </a:solidFill>
                <a:latin typeface="Arial"/>
              </a:rPr>
              <a:t> that the car changed the world?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agree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…ning fikriga qo‘shilmoq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agree with</a:t>
            </a:r>
            <a:r>
              <a:rPr sz="1400" b="0">
                <a:solidFill>
                  <a:srgbClr val="5A6572"/>
                </a:solidFill>
                <a:latin typeface="Arial"/>
              </a:rPr>
              <a:t> you — buses should be free for students.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disagree with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qarshi fikrda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drivers </a:t>
            </a:r>
            <a:r>
              <a:rPr sz="1400" b="1">
                <a:solidFill>
                  <a:srgbClr val="5A6572"/>
                </a:solidFill>
                <a:latin typeface="Arial"/>
              </a:rPr>
              <a:t>disagree with</a:t>
            </a:r>
            <a:r>
              <a:rPr sz="1400" b="0">
                <a:solidFill>
                  <a:srgbClr val="5A6572"/>
                </a:solidFill>
                <a:latin typeface="Arial"/>
              </a:rPr>
              <a:t> the idea of closing the city centre to cars.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👁️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point of view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nuqtai nazar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second paragraph, give reasons for your </a:t>
            </a:r>
            <a:r>
              <a:rPr sz="1400" b="1">
                <a:solidFill>
                  <a:srgbClr val="5A6572"/>
                </a:solidFill>
                <a:latin typeface="Arial"/>
              </a:rPr>
              <a:t>point of view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Writing an essay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favour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…ning tarafdori, …ni yoqlab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Most of my classmates are </a:t>
            </a:r>
            <a:r>
              <a:rPr sz="1400" b="1">
                <a:solidFill>
                  <a:srgbClr val="5A6572"/>
                </a:solidFill>
                <a:latin typeface="Arial"/>
              </a:rPr>
              <a:t>in favour of</a:t>
            </a:r>
            <a:r>
              <a:rPr sz="1400" b="0">
                <a:solidFill>
                  <a:srgbClr val="5A6572"/>
                </a:solidFill>
                <a:latin typeface="Arial"/>
              </a:rPr>
              <a:t> free buses for pupils.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🧠️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argument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dalil, asos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</a:t>
            </a:r>
            <a:r>
              <a:rPr sz="1400" b="1">
                <a:solidFill>
                  <a:srgbClr val="5A6572"/>
                </a:solidFill>
                <a:latin typeface="Arial"/>
              </a:rPr>
              <a:t>argument</a:t>
            </a:r>
            <a:r>
              <a:rPr sz="1400" b="0">
                <a:solidFill>
                  <a:srgbClr val="5A6572"/>
                </a:solidFill>
                <a:latin typeface="Arial"/>
              </a:rPr>
              <a:t> in your essay needs a clear example.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main idea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asosiy fikr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sentence of a paragraph gives </a:t>
            </a:r>
            <a:r>
              <a:rPr sz="1400" b="1">
                <a:solidFill>
                  <a:srgbClr val="5A6572"/>
                </a:solidFill>
                <a:latin typeface="Arial"/>
              </a:rPr>
              <a:t>the main idea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state your opinion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fikrini bildirmoq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last paragraph, </a:t>
            </a:r>
            <a:r>
              <a:rPr sz="1400" b="1">
                <a:solidFill>
                  <a:srgbClr val="5A6572"/>
                </a:solidFill>
                <a:latin typeface="Arial"/>
              </a:rPr>
              <a:t>state your opinion</a:t>
            </a:r>
            <a:r>
              <a:rPr sz="1400" b="0">
                <a:solidFill>
                  <a:srgbClr val="5A6572"/>
                </a:solidFill>
                <a:latin typeface="Arial"/>
              </a:rPr>
              <a:t> clearly.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summarise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umumlashtirmoq, qisqacha aytib bermoq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the end, </a:t>
            </a:r>
            <a:r>
              <a:rPr sz="1400" b="1">
                <a:solidFill>
                  <a:srgbClr val="5A6572"/>
                </a:solidFill>
                <a:latin typeface="Arial"/>
              </a:rPr>
              <a:t>summarise</a:t>
            </a:r>
            <a:r>
              <a:rPr sz="1400" b="0">
                <a:solidFill>
                  <a:srgbClr val="5A6572"/>
                </a:solidFill>
                <a:latin typeface="Arial"/>
              </a:rPr>
              <a:t> your main points in two sentences.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Adding points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1️⃣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to begin with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avvalo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To begin with</a:t>
            </a:r>
            <a:r>
              <a:rPr sz="1400" b="0">
                <a:solidFill>
                  <a:srgbClr val="5A6572"/>
                </a:solidFill>
                <a:latin typeface="Arial"/>
              </a:rPr>
              <a:t>, the metro is much faster than the bus.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🥇️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first place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birinchidan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first place</a:t>
            </a:r>
            <a:r>
              <a:rPr sz="1400" b="0">
                <a:solidFill>
                  <a:srgbClr val="5A6572"/>
                </a:solidFill>
                <a:latin typeface="Arial"/>
              </a:rPr>
              <a:t>, tickets for students should be cheaper.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secondly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ikkinchidan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Secondly</a:t>
            </a:r>
            <a:r>
              <a:rPr sz="1400" b="0">
                <a:solidFill>
                  <a:srgbClr val="5A6572"/>
                </a:solidFill>
                <a:latin typeface="Arial"/>
              </a:rPr>
              <a:t>, more buses would mean shorter queues.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what is more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ustiga-ustak, bundan ham muhimi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What is more</a:t>
            </a:r>
            <a:r>
              <a:rPr sz="1400" b="0">
                <a:solidFill>
                  <a:srgbClr val="5A6572"/>
                </a:solidFill>
                <a:latin typeface="Arial"/>
              </a:rPr>
              <a:t>, trains are more comfortable than buses.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📎️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addition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bundan tashqari, qo‘shimcha ravishda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addition</a:t>
            </a:r>
            <a:r>
              <a:rPr sz="1400" b="0">
                <a:solidFill>
                  <a:srgbClr val="5A6572"/>
                </a:solidFill>
                <a:latin typeface="Arial"/>
              </a:rPr>
              <a:t>, cycling to school keeps you fit.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Result, contrast and conclusion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because of this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shu sababli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Petrol is expensive. </a:t>
            </a:r>
            <a:r>
              <a:rPr sz="1400" b="1">
                <a:solidFill>
                  <a:srgbClr val="5A6572"/>
                </a:solidFill>
                <a:latin typeface="Arial"/>
              </a:rPr>
              <a:t>Because of this</a:t>
            </a:r>
            <a:r>
              <a:rPr sz="1400" b="0">
                <a:solidFill>
                  <a:srgbClr val="5A6572"/>
                </a:solidFill>
                <a:latin typeface="Arial"/>
              </a:rPr>
              <a:t>, many families use the metro.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❄️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due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…tufayli, …sababli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train was late </a:t>
            </a:r>
            <a:r>
              <a:rPr sz="1400" b="1">
                <a:solidFill>
                  <a:srgbClr val="5A6572"/>
                </a:solidFill>
                <a:latin typeface="Arial"/>
              </a:rPr>
              <a:t>due to</a:t>
            </a:r>
            <a:r>
              <a:rPr sz="1400" b="0">
                <a:solidFill>
                  <a:srgbClr val="5A6572"/>
                </a:solidFill>
                <a:latin typeface="Arial"/>
              </a:rPr>
              <a:t> the heavy snow.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 a 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natijada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Fewer people drive now. </a:t>
            </a:r>
            <a:r>
              <a:rPr sz="1400" b="1">
                <a:solidFill>
                  <a:srgbClr val="5A6572"/>
                </a:solidFill>
                <a:latin typeface="Arial"/>
              </a:rPr>
              <a:t>As a result</a:t>
            </a:r>
            <a:r>
              <a:rPr sz="1400" b="0">
                <a:solidFill>
                  <a:srgbClr val="5A6572"/>
                </a:solidFill>
                <a:latin typeface="Arial"/>
              </a:rPr>
              <a:t>, the air in the city is cleaner.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one hand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tomondan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 the one hand</a:t>
            </a:r>
            <a:r>
              <a:rPr sz="1400" b="0">
                <a:solidFill>
                  <a:srgbClr val="5A6572"/>
                </a:solidFill>
                <a:latin typeface="Arial"/>
              </a:rPr>
              <a:t>, taxis are fast; on the other hand, they are expensive.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Result, contrast and conclusion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however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biroq, ammo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Buses are cheap. </a:t>
            </a:r>
            <a:r>
              <a:rPr sz="1400" b="1">
                <a:solidFill>
                  <a:srgbClr val="5A6572"/>
                </a:solidFill>
                <a:latin typeface="Arial"/>
              </a:rPr>
              <a:t>However</a:t>
            </a:r>
            <a:r>
              <a:rPr sz="1400" b="0">
                <a:solidFill>
                  <a:srgbClr val="5A6572"/>
                </a:solidFill>
                <a:latin typeface="Arial"/>
              </a:rPr>
              <a:t>, they are often crowded in the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despite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qaramay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Despite</a:t>
            </a:r>
            <a:r>
              <a:rPr sz="1400" b="0">
                <a:solidFill>
                  <a:srgbClr val="5A6572"/>
                </a:solidFill>
                <a:latin typeface="Arial"/>
              </a:rPr>
              <a:t> the rain, we walked to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conclusion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xulosa qilib aytganda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conclusion</a:t>
            </a:r>
            <a:r>
              <a:rPr sz="1400" b="0">
                <a:solidFill>
                  <a:srgbClr val="5A6572"/>
                </a:solidFill>
                <a:latin typeface="Arial"/>
              </a:rPr>
              <a:t>, public transport must be cleaner and cheaper.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to sum 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qisqasi, umuman olganda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To sum up</a:t>
            </a:r>
            <a:r>
              <a:rPr sz="1400" b="0">
                <a:solidFill>
                  <a:srgbClr val="5A6572"/>
                </a:solidFill>
                <a:latin typeface="Arial"/>
              </a:rPr>
              <a:t>, I believe the metro is the best way to travel in Tashkent.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essay: people should use public transport more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There is no doubt that traffic </a:t>
            </a:r>
            <a:r>
              <a:rPr sz="1600" b="1">
                <a:solidFill>
                  <a:srgbClr val="1E2A38"/>
                </a:solidFill>
                <a:latin typeface="Arial"/>
              </a:rPr>
              <a:t>adds to</a:t>
            </a:r>
            <a:r>
              <a:rPr sz="1600" b="0">
                <a:solidFill>
                  <a:srgbClr val="1E2A38"/>
                </a:solidFill>
                <a:latin typeface="Arial"/>
              </a:rPr>
              <a:t> pollution. Public transport </a:t>
            </a:r>
            <a:r>
              <a:rPr sz="1600" b="1">
                <a:solidFill>
                  <a:srgbClr val="1E2A38"/>
                </a:solidFill>
                <a:latin typeface="Arial"/>
              </a:rPr>
              <a:t>offers a possible solution</a:t>
            </a:r>
            <a:r>
              <a:rPr sz="1600" b="0">
                <a:solidFill>
                  <a:srgbClr val="1E2A38"/>
                </a:solidFill>
                <a:latin typeface="Arial"/>
              </a:rPr>
              <a:t> to the problem, since many people can be transported in one vehicle. </a:t>
            </a:r>
            <a:r>
              <a:rPr sz="1600" b="1">
                <a:solidFill>
                  <a:srgbClr val="1E2A38"/>
                </a:solidFill>
                <a:latin typeface="Arial"/>
              </a:rPr>
              <a:t>The government</a:t>
            </a:r>
            <a:r>
              <a:rPr sz="1600" b="0">
                <a:solidFill>
                  <a:srgbClr val="1E2A38"/>
                </a:solidFill>
                <a:latin typeface="Arial"/>
              </a:rPr>
              <a:t> has a responsibility to encourage </a:t>
            </a:r>
            <a:r>
              <a:rPr sz="1600" b="1">
                <a:solidFill>
                  <a:srgbClr val="1E2A38"/>
                </a:solidFill>
                <a:latin typeface="Arial"/>
              </a:rPr>
              <a:t>the public</a:t>
            </a:r>
            <a:r>
              <a:rPr sz="1600" b="0">
                <a:solidFill>
                  <a:srgbClr val="1E2A38"/>
                </a:solidFill>
                <a:latin typeface="Arial"/>
              </a:rPr>
              <a:t> to use buses and the underground more. </a:t>
            </a:r>
            <a:r>
              <a:rPr sz="1600" b="1">
                <a:solidFill>
                  <a:srgbClr val="1E2A38"/>
                </a:solidFill>
                <a:latin typeface="Arial"/>
              </a:rPr>
              <a:t>However</a:t>
            </a:r>
            <a:r>
              <a:rPr sz="1600" b="0">
                <a:solidFill>
                  <a:srgbClr val="1E2A38"/>
                </a:solidFill>
                <a:latin typeface="Arial"/>
              </a:rPr>
              <a:t>, there are a number of changes which need to be made.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first place</a:t>
            </a:r>
            <a:r>
              <a:rPr sz="1600" b="0">
                <a:solidFill>
                  <a:srgbClr val="1E2A38"/>
                </a:solidFill>
                <a:latin typeface="Arial"/>
              </a:rPr>
              <a:t>, public transport should be made free. The government should </a:t>
            </a:r>
            <a:r>
              <a:rPr sz="1600" b="1">
                <a:solidFill>
                  <a:srgbClr val="1E2A38"/>
                </a:solidFill>
                <a:latin typeface="Arial"/>
              </a:rPr>
              <a:t>raise taxes</a:t>
            </a:r>
            <a:r>
              <a:rPr sz="1600" b="0">
                <a:solidFill>
                  <a:srgbClr val="1E2A38"/>
                </a:solidFill>
                <a:latin typeface="Arial"/>
              </a:rPr>
              <a:t> to pay for the </a:t>
            </a:r>
            <a:r>
              <a:rPr sz="1600" b="1">
                <a:solidFill>
                  <a:srgbClr val="1E2A38"/>
                </a:solidFill>
                <a:latin typeface="Arial"/>
              </a:rPr>
              <a:t>service</a:t>
            </a:r>
            <a:r>
              <a:rPr sz="1600" b="0">
                <a:solidFill>
                  <a:srgbClr val="1E2A38"/>
                </a:solidFill>
                <a:latin typeface="Arial"/>
              </a:rPr>
              <a:t>. If it was free, most people would decide to </a:t>
            </a:r>
            <a:r>
              <a:rPr sz="1600" b="1">
                <a:solidFill>
                  <a:srgbClr val="1E2A38"/>
                </a:solidFill>
                <a:latin typeface="Arial"/>
              </a:rPr>
              <a:t>leave their cars at home</a:t>
            </a:r>
            <a:r>
              <a:rPr sz="1600" b="0">
                <a:solidFill>
                  <a:srgbClr val="1E2A38"/>
                </a:solidFill>
                <a:latin typeface="Arial"/>
              </a:rPr>
              <a:t> and travel by bus or train.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essay: people should use public transport more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is more</a:t>
            </a:r>
            <a:r>
              <a:rPr sz="1600" b="0">
                <a:solidFill>
                  <a:srgbClr val="1E2A38"/>
                </a:solidFill>
                <a:latin typeface="Arial"/>
              </a:rPr>
              <a:t>, the service must be clean and reliable. People need to know that they can get to work on time. They also need to know that their journey will be comfortable.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 sum up</a:t>
            </a:r>
            <a:r>
              <a:rPr sz="1600" b="0">
                <a:solidFill>
                  <a:srgbClr val="1E2A38"/>
                </a:solidFill>
                <a:latin typeface="Arial"/>
              </a:rPr>
              <a:t>, I would argue that a clean, reliable service which was free would encourage many people to use public transport. The government should </a:t>
            </a:r>
            <a:r>
              <a:rPr sz="1600" b="1">
                <a:solidFill>
                  <a:srgbClr val="1E2A38"/>
                </a:solidFill>
                <a:latin typeface="Arial"/>
              </a:rPr>
              <a:t>take action</a:t>
            </a:r>
            <a:r>
              <a:rPr sz="1600" b="0">
                <a:solidFill>
                  <a:srgbClr val="1E2A38"/>
                </a:solidFill>
                <a:latin typeface="Arial"/>
              </a:rPr>
              <a:t> now to </a:t>
            </a:r>
            <a:r>
              <a:rPr sz="1600" b="1">
                <a:solidFill>
                  <a:srgbClr val="1E2A38"/>
                </a:solidFill>
                <a:latin typeface="Arial"/>
              </a:rPr>
              <a:t>prevent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environmental damage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the writer agree or disagree with the statement?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two changes does she ask for?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would the government pay for a free service?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phrase opens her final paragraph?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qaysi guruh?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iborani aytaman, siz vazifasini ayting: birinchi fikr, qo‘shimcha fikr, natija, qarama-qarshilik yoki xulosa.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 a result, …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On the one hand, …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To begin with, …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addition, …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conclusion, …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To‘rt xatboshi — to‘rt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mavzuni kiritadi va umumiy fikringizni aytadi.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2-xatboshi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birinchi dalil: </a:t>
            </a:r>
            <a:r>
              <a:rPr sz="1800" b="1">
                <a:solidFill>
                  <a:srgbClr val="1E2A38"/>
                </a:solidFill>
                <a:latin typeface="Arial"/>
              </a:rPr>
              <a:t>In the first place…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3-xatboshi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ikkinchi dalil: </a:t>
            </a:r>
            <a:r>
              <a:rPr sz="1800" b="1">
                <a:solidFill>
                  <a:srgbClr val="1E2A38"/>
                </a:solidFill>
                <a:latin typeface="Arial"/>
              </a:rPr>
              <a:t>What is more…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4-xatboshi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xulosa: </a:t>
            </a:r>
            <a:r>
              <a:rPr sz="1800" b="1">
                <a:solidFill>
                  <a:srgbClr val="1E2A38"/>
                </a:solidFill>
                <a:latin typeface="Arial"/>
              </a:rPr>
              <a:t>To sum up, I would argue that…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Har xatboshining BIRINCHI gapi asosiy fikrni beradi — oxirgisi emas.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20–21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An essay.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iboralar bankidagi bo‘shliqlarni to‘ldiring.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namunaviy esseni o‘qing: muallif qo‘shiladimi?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essedan ma’nodosh iboralarni toping (because, but, firstly…).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— har xatboshi nima qiladi? (a yoki b)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ex.7–8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yangi topshiriq va reja.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ex.10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«Check it out!» ro‘yxati bo‘yicha o‘zingizni tekshiring.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Kartadagi qiyin so‘zlar — tinglang va takrorlang (bog‘lovchidan keyin vergulda qisqa pauza):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the government /ðə ˈɡʌvənmənt/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environmental damage /ɪnˌvaɪrənˈmentl ˈdæmɪdʒ/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prevent /prɪˈvent/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statement /ə ˈsteɪtmənt/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summarise /ˈsʌməraɪz/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in favour of /ɪn ˈfeɪvər əv/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due to /ˈdjuː tə/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however /haʊˈevə/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begin with, public transport is cheaper than a car.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is ________, the service must be clean and reliable.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________ to this, fewer cars mean safer streets.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As a ________, the air in the city is cleaner.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the ________ hand, the metro is quick; on the other hand, it is very crowded.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To sum ________, I would argue that a free service would help.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Many trains were cancelled ________ to the strong wind.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city should take ________ to stop traffic jams near schools.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Ex.1 — juftlikda: public transport nimalarni o‘z ichiga oladi? Ikkita afzallik, ikkita kamchilik.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«Do you agree with the statement?» — bir talaba qo‘shiladi, ikkinchisi qarshi dalil aytadi.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Ex.7 topshirig‘i uchun og‘zaki reja: qaysi fikr qaysi xatboshida?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Esse RASMIY uslubda yoziladi: qisqartma (</a:t>
            </a:r>
            <a:r>
              <a:rPr sz="1600" b="1">
                <a:solidFill>
                  <a:srgbClr val="1E2A38"/>
                </a:solidFill>
                <a:latin typeface="Arial"/>
              </a:rPr>
              <a:t>don't</a:t>
            </a:r>
            <a:r>
              <a:rPr sz="1600" b="0">
                <a:solidFill>
                  <a:srgbClr val="1E2A38"/>
                </a:solidFill>
                <a:latin typeface="Arial"/>
              </a:rPr>
              <a:t>) va so‘zlashuv so‘zlari yo‘q.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Despite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In spite of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OT keladi, </a:t>
            </a:r>
            <a:r>
              <a:rPr sz="1600" b="1">
                <a:solidFill>
                  <a:srgbClr val="1E2A38"/>
                </a:solidFill>
                <a:latin typeface="Arial"/>
              </a:rPr>
              <a:t>Although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GAP.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Har xatboshining birinchi gapi — asosiy fikr (topic sentence).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 sum up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In conclusion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 xil vazifa, takrorlamang.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Workbook: esse rejasi.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sozlar.com/vocab/cards/?set=grade10-lesson14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an essay: «Public transport in my town» (120–150 words).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Petar Milošević · CC BY-SA 4.0 · https://commons.wikimedia.org/wiki/File:Fountain_pen_writing_(literacy).jpg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