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7  ·  LESSON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Writing an informal email (1)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Norasmiy xat (email) yozish (1)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Writing: informal email (1)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30861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512564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Adrian S Pye · CC BY-SA 2.0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Put the eight parts of Paul's email into the correct order (ex. 1)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Say who the email is to and how it sounds (friendly, not serious)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Find examples of the four writing rules in the email (ex. 3)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Write a 50–70 word informal email about their own holiday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Writing an email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📧️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informal email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norasmiy elektron xat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Paul writes </a:t>
            </a:r>
            <a:r>
              <a:rPr sz="1400" b="1">
                <a:solidFill>
                  <a:srgbClr val="5A6572"/>
                </a:solidFill>
                <a:latin typeface="Arial"/>
              </a:rPr>
              <a:t>an informal email</a:t>
            </a:r>
            <a:r>
              <a:rPr sz="1400" b="0">
                <a:solidFill>
                  <a:srgbClr val="5A6572"/>
                </a:solidFill>
                <a:latin typeface="Arial"/>
              </a:rPr>
              <a:t> to his friend Mark.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📩️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email address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elektron pochta manzili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Please write your </a:t>
            </a:r>
            <a:r>
              <a:rPr sz="1400" b="1">
                <a:solidFill>
                  <a:srgbClr val="5A6572"/>
                </a:solidFill>
                <a:latin typeface="Arial"/>
              </a:rPr>
              <a:t>email address</a:t>
            </a:r>
            <a:r>
              <a:rPr sz="1400" b="0">
                <a:solidFill>
                  <a:srgbClr val="5A6572"/>
                </a:solidFill>
                <a:latin typeface="Arial"/>
              </a:rPr>
              <a:t> on this card.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📤️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send an email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elektron xat yubormoq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</a:t>
            </a:r>
            <a:r>
              <a:rPr sz="1400" b="1">
                <a:solidFill>
                  <a:srgbClr val="5A6572"/>
                </a:solidFill>
                <a:latin typeface="Arial"/>
              </a:rPr>
              <a:t>send an email</a:t>
            </a:r>
            <a:r>
              <a:rPr sz="1400" b="0">
                <a:solidFill>
                  <a:srgbClr val="5A6572"/>
                </a:solidFill>
                <a:latin typeface="Arial"/>
              </a:rPr>
              <a:t> to my cousin in London every week.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↩️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reply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javob bermoq (xatga)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Mark always </a:t>
            </a:r>
            <a:r>
              <a:rPr sz="1400" b="1">
                <a:solidFill>
                  <a:srgbClr val="5A6572"/>
                </a:solidFill>
                <a:latin typeface="Arial"/>
              </a:rPr>
              <a:t>replies</a:t>
            </a:r>
            <a:r>
              <a:rPr sz="1400" b="0">
                <a:solidFill>
                  <a:srgbClr val="5A6572"/>
                </a:solidFill>
                <a:latin typeface="Arial"/>
              </a:rPr>
              <a:t> to my emails very quickly.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Writing an email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✍️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write back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javob yozmoq (xatga)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Please </a:t>
            </a:r>
            <a:r>
              <a:rPr sz="1400" b="1">
                <a:solidFill>
                  <a:srgbClr val="5A6572"/>
                </a:solidFill>
                <a:latin typeface="Arial"/>
              </a:rPr>
              <a:t>write back</a:t>
            </a:r>
            <a:r>
              <a:rPr sz="1400" b="0">
                <a:solidFill>
                  <a:srgbClr val="5A6572"/>
                </a:solidFill>
                <a:latin typeface="Arial"/>
              </a:rPr>
              <a:t> soon and tell me about your holiday.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👋️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say hello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salomlashmoq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In an email to a friend, we </a:t>
            </a:r>
            <a:r>
              <a:rPr sz="1400" b="1">
                <a:solidFill>
                  <a:srgbClr val="5A6572"/>
                </a:solidFill>
                <a:latin typeface="Arial"/>
              </a:rPr>
              <a:t>say hello</a:t>
            </a:r>
            <a:r>
              <a:rPr sz="1400" b="0">
                <a:solidFill>
                  <a:srgbClr val="5A6572"/>
                </a:solidFill>
                <a:latin typeface="Arial"/>
              </a:rPr>
              <a:t> with “Hi”.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🙌️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say goodbye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xayrlashmoq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At the end of the email, Paul </a:t>
            </a:r>
            <a:r>
              <a:rPr sz="1400" b="1">
                <a:solidFill>
                  <a:srgbClr val="5A6572"/>
                </a:solidFill>
                <a:latin typeface="Arial"/>
              </a:rPr>
              <a:t>says goodbye</a:t>
            </a:r>
            <a:r>
              <a:rPr sz="1400" b="0">
                <a:solidFill>
                  <a:srgbClr val="5A6572"/>
                </a:solidFill>
                <a:latin typeface="Arial"/>
              </a:rPr>
              <a:t> to Mark.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📰️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news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yangiliklar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Write to me soon and tell me all your </a:t>
            </a:r>
            <a:r>
              <a:rPr sz="1400" b="1">
                <a:solidFill>
                  <a:srgbClr val="5A6572"/>
                </a:solidFill>
                <a:latin typeface="Arial"/>
              </a:rPr>
              <a:t>news</a:t>
            </a:r>
            <a:r>
              <a:rPr sz="1400" b="0">
                <a:solidFill>
                  <a:srgbClr val="5A6572"/>
                </a:solidFill>
                <a:latin typeface="Arial"/>
              </a:rPr>
              <a:t>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Animals on the farm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🏡️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farm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ferma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uncle lives on </a:t>
            </a:r>
            <a:r>
              <a:rPr sz="1400" b="1">
                <a:solidFill>
                  <a:srgbClr val="5A6572"/>
                </a:solidFill>
                <a:latin typeface="Arial"/>
              </a:rPr>
              <a:t>a farm</a:t>
            </a:r>
            <a:r>
              <a:rPr sz="1400" b="0">
                <a:solidFill>
                  <a:srgbClr val="5A6572"/>
                </a:solidFill>
                <a:latin typeface="Arial"/>
              </a:rPr>
              <a:t> near Samarkand.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👨‍🌾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farmer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fermer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</a:t>
            </a:r>
            <a:r>
              <a:rPr sz="1400" b="1">
                <a:solidFill>
                  <a:srgbClr val="5A6572"/>
                </a:solidFill>
                <a:latin typeface="Arial"/>
              </a:rPr>
              <a:t>farmer</a:t>
            </a:r>
            <a:r>
              <a:rPr sz="1400" b="0">
                <a:solidFill>
                  <a:srgbClr val="5A6572"/>
                </a:solidFill>
                <a:latin typeface="Arial"/>
              </a:rPr>
              <a:t> gets up very early every morning.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🪿️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goose (geese)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g‘oz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Two big white </a:t>
            </a:r>
            <a:r>
              <a:rPr sz="1400" b="1">
                <a:solidFill>
                  <a:srgbClr val="5A6572"/>
                </a:solidFill>
                <a:latin typeface="Arial"/>
              </a:rPr>
              <a:t>geese</a:t>
            </a:r>
            <a:r>
              <a:rPr sz="1400" b="0">
                <a:solidFill>
                  <a:srgbClr val="5A6572"/>
                </a:solidFill>
                <a:latin typeface="Arial"/>
              </a:rPr>
              <a:t> live near the farm gate.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🐓️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cockerel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xo‘roz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</a:t>
            </a:r>
            <a:r>
              <a:rPr sz="1400" b="1">
                <a:solidFill>
                  <a:srgbClr val="5A6572"/>
                </a:solidFill>
                <a:latin typeface="Arial"/>
              </a:rPr>
              <a:t>cockerel</a:t>
            </a:r>
            <a:r>
              <a:rPr sz="1400" b="0">
                <a:solidFill>
                  <a:srgbClr val="5A6572"/>
                </a:solidFill>
                <a:latin typeface="Arial"/>
              </a:rPr>
              <a:t> wakes everybody up at five o’clock.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Animals on the farm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🦃️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turkey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kurka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farmer has a big </a:t>
            </a:r>
            <a:r>
              <a:rPr sz="1400" b="1">
                <a:solidFill>
                  <a:srgbClr val="5A6572"/>
                </a:solidFill>
                <a:latin typeface="Arial"/>
              </a:rPr>
              <a:t>turkey</a:t>
            </a:r>
            <a:r>
              <a:rPr sz="1400" b="0">
                <a:solidFill>
                  <a:srgbClr val="5A6572"/>
                </a:solidFill>
                <a:latin typeface="Arial"/>
              </a:rPr>
              <a:t> with brown feathers.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🛖️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barn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molxona, omborxona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In winter the cows sleep in the </a:t>
            </a:r>
            <a:r>
              <a:rPr sz="1400" b="1">
                <a:solidFill>
                  <a:srgbClr val="5A6572"/>
                </a:solidFill>
                <a:latin typeface="Arial"/>
              </a:rPr>
              <a:t>barn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🚜️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tractor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traktor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uncle drives a red </a:t>
            </a:r>
            <a:r>
              <a:rPr sz="1400" b="1">
                <a:solidFill>
                  <a:srgbClr val="5A6572"/>
                </a:solidFill>
                <a:latin typeface="Arial"/>
              </a:rPr>
              <a:t>tractor</a:t>
            </a:r>
            <a:r>
              <a:rPr sz="1400" b="0">
                <a:solidFill>
                  <a:srgbClr val="5A6572"/>
                </a:solidFill>
                <a:latin typeface="Arial"/>
              </a:rPr>
              <a:t> on his farm.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🌾️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pichan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In winter the cows and sheep eat </a:t>
            </a:r>
            <a:r>
              <a:rPr sz="1400" b="1">
                <a:solidFill>
                  <a:srgbClr val="5A6572"/>
                </a:solidFill>
                <a:latin typeface="Arial"/>
              </a:rPr>
              <a:t>hay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barn.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A holiday on the farm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🧳️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 on holiday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ta’tilda bo‘lmoq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This week we </a:t>
            </a:r>
            <a:r>
              <a:rPr sz="1400" b="1">
                <a:solidFill>
                  <a:srgbClr val="5A6572"/>
                </a:solidFill>
                <a:latin typeface="Arial"/>
              </a:rPr>
              <a:t>are on holiday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mountains.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🤝️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help the farmer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fermerga yordam bermoq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Every morning the children </a:t>
            </a:r>
            <a:r>
              <a:rPr sz="1400" b="1">
                <a:solidFill>
                  <a:srgbClr val="5A6572"/>
                </a:solidFill>
                <a:latin typeface="Arial"/>
              </a:rPr>
              <a:t>help the farmer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field.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🧺️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do jobs on the farm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fermada yumush qilmoq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In summer I </a:t>
            </a:r>
            <a:r>
              <a:rPr sz="1400" b="1">
                <a:solidFill>
                  <a:srgbClr val="5A6572"/>
                </a:solidFill>
                <a:latin typeface="Arial"/>
              </a:rPr>
              <a:t>do jobs on the farm</a:t>
            </a:r>
            <a:r>
              <a:rPr sz="1400" b="0">
                <a:solidFill>
                  <a:srgbClr val="5A6572"/>
                </a:solidFill>
                <a:latin typeface="Arial"/>
              </a:rPr>
              <a:t> with my uncle.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A holiday on the farm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🧸️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play with the animals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hayvonlar bilan o‘ynamoq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Little children love to </a:t>
            </a:r>
            <a:r>
              <a:rPr sz="1400" b="1">
                <a:solidFill>
                  <a:srgbClr val="5A6572"/>
                </a:solidFill>
                <a:latin typeface="Arial"/>
              </a:rPr>
              <a:t>play with the animals</a:t>
            </a:r>
            <a:r>
              <a:rPr sz="1400" b="0">
                <a:solidFill>
                  <a:srgbClr val="5A6572"/>
                </a:solidFill>
                <a:latin typeface="Arial"/>
              </a:rPr>
              <a:t> at the farm.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🕘️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at about nine o’clock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taxminan soat to‘qqizda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On holiday I go to bed </a:t>
            </a:r>
            <a:r>
              <a:rPr sz="1400" b="1">
                <a:solidFill>
                  <a:srgbClr val="5A6572"/>
                </a:solidFill>
                <a:latin typeface="Arial"/>
              </a:rPr>
              <a:t>at about nine o’clock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🍃️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fresh air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toza havo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There’s lots of </a:t>
            </a:r>
            <a:r>
              <a:rPr sz="1400" b="1">
                <a:solidFill>
                  <a:srgbClr val="5A6572"/>
                </a:solidFill>
                <a:latin typeface="Arial"/>
              </a:rPr>
              <a:t>fresh air</a:t>
            </a:r>
            <a:r>
              <a:rPr sz="1400" b="0">
                <a:solidFill>
                  <a:srgbClr val="5A6572"/>
                </a:solidFill>
                <a:latin typeface="Arial"/>
              </a:rPr>
              <a:t> on the farm, so I sleep well.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Tone and linking words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🤩️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great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ajoyib, zo‘r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farm is </a:t>
            </a:r>
            <a:r>
              <a:rPr sz="1400" b="1">
                <a:solidFill>
                  <a:srgbClr val="5A6572"/>
                </a:solidFill>
                <a:latin typeface="Arial"/>
              </a:rPr>
              <a:t>great</a:t>
            </a:r>
            <a:r>
              <a:rPr sz="1400" b="0">
                <a:solidFill>
                  <a:srgbClr val="5A6572"/>
                </a:solidFill>
                <a:latin typeface="Arial"/>
              </a:rPr>
              <a:t>! I love it here.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😐️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serious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jiddiy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dad is a </a:t>
            </a:r>
            <a:r>
              <a:rPr sz="1400" b="1">
                <a:solidFill>
                  <a:srgbClr val="5A6572"/>
                </a:solidFill>
                <a:latin typeface="Arial"/>
              </a:rPr>
              <a:t>serious</a:t>
            </a:r>
            <a:r>
              <a:rPr sz="1400" b="0">
                <a:solidFill>
                  <a:srgbClr val="5A6572"/>
                </a:solidFill>
                <a:latin typeface="Arial"/>
              </a:rPr>
              <a:t> man, but he’s very kind.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😢️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sad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xafa, g‘amgin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Laylo is </a:t>
            </a:r>
            <a:r>
              <a:rPr sz="1400" b="1">
                <a:solidFill>
                  <a:srgbClr val="5A6572"/>
                </a:solidFill>
                <a:latin typeface="Arial"/>
              </a:rPr>
              <a:t>sad</a:t>
            </a:r>
            <a:r>
              <a:rPr sz="1400" b="0">
                <a:solidFill>
                  <a:srgbClr val="5A6572"/>
                </a:solidFill>
                <a:latin typeface="Arial"/>
              </a:rPr>
              <a:t> because her holiday is over.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⏭️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keyin, so‘ng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have breakfast. </a:t>
            </a:r>
            <a:r>
              <a:rPr sz="1400" b="1">
                <a:solidFill>
                  <a:srgbClr val="5A6572"/>
                </a:solidFill>
                <a:latin typeface="Arial"/>
              </a:rPr>
              <a:t>Then</a:t>
            </a:r>
            <a:r>
              <a:rPr sz="1400" b="0">
                <a:solidFill>
                  <a:srgbClr val="5A6572"/>
                </a:solidFill>
                <a:latin typeface="Arial"/>
              </a:rPr>
              <a:t> we go to school.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⏩️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after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-gandan keyin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After</a:t>
            </a:r>
            <a:r>
              <a:rPr sz="1400" b="0">
                <a:solidFill>
                  <a:srgbClr val="5A6572"/>
                </a:solidFill>
                <a:latin typeface="Arial"/>
              </a:rPr>
              <a:t> we have lunch, we play in the garden.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Paul's email: I'm on holiday on a farm!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Hi, Mark!</a:t>
            </a:r>
            <a:r>
              <a:rPr sz="1600" b="0">
                <a:solidFill>
                  <a:srgbClr val="1E2A38"/>
                </a:solidFill>
                <a:latin typeface="Arial"/>
              </a:rPr>
              <a:t> </a:t>
            </a:r>
            <a:r>
              <a:rPr sz="1600" b="1">
                <a:solidFill>
                  <a:srgbClr val="1E2A38"/>
                </a:solidFill>
                <a:latin typeface="Arial"/>
              </a:rPr>
              <a:t>How are you?</a:t>
            </a:r>
            <a:r>
              <a:rPr sz="1600" b="0">
                <a:solidFill>
                  <a:srgbClr val="1E2A38"/>
                </a:solidFill>
                <a:latin typeface="Arial"/>
              </a:rPr>
              <a:t> </a:t>
            </a:r>
            <a:r>
              <a:rPr sz="1600" b="1">
                <a:solidFill>
                  <a:srgbClr val="1E2A38"/>
                </a:solidFill>
                <a:latin typeface="Arial"/>
              </a:rPr>
              <a:t>I hope you're well!</a:t>
            </a:r>
            <a:r>
              <a:rPr sz="1600" b="0">
                <a:solidFill>
                  <a:srgbClr val="1E2A38"/>
                </a:solidFill>
                <a:latin typeface="Arial"/>
              </a:rPr>
              <a:t> </a:t>
            </a:r>
            <a:r>
              <a:rPr sz="1600" b="1">
                <a:solidFill>
                  <a:srgbClr val="1E2A38"/>
                </a:solidFill>
                <a:latin typeface="Arial"/>
              </a:rPr>
              <a:t>Are you on holiday?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I'm </a:t>
            </a:r>
            <a:r>
              <a:rPr sz="1600" b="1">
                <a:solidFill>
                  <a:srgbClr val="1E2A38"/>
                </a:solidFill>
                <a:latin typeface="Arial"/>
              </a:rPr>
              <a:t>on holiday</a:t>
            </a:r>
            <a:r>
              <a:rPr sz="1600" b="0">
                <a:solidFill>
                  <a:srgbClr val="1E2A38"/>
                </a:solidFill>
                <a:latin typeface="Arial"/>
              </a:rPr>
              <a:t> with my family on a </a:t>
            </a:r>
            <a:r>
              <a:rPr sz="1600" b="1">
                <a:solidFill>
                  <a:srgbClr val="1E2A38"/>
                </a:solidFill>
                <a:latin typeface="Arial"/>
              </a:rPr>
              <a:t>farm</a:t>
            </a:r>
            <a:r>
              <a:rPr sz="1600" b="0">
                <a:solidFill>
                  <a:srgbClr val="1E2A38"/>
                </a:solidFill>
                <a:latin typeface="Arial"/>
              </a:rPr>
              <a:t>! It's </a:t>
            </a:r>
            <a:r>
              <a:rPr sz="1600" b="1">
                <a:solidFill>
                  <a:srgbClr val="1E2A38"/>
                </a:solidFill>
                <a:latin typeface="Arial"/>
              </a:rPr>
              <a:t>great</a:t>
            </a:r>
            <a:r>
              <a:rPr sz="1600" b="0">
                <a:solidFill>
                  <a:srgbClr val="1E2A38"/>
                </a:solidFill>
                <a:latin typeface="Arial"/>
              </a:rPr>
              <a:t>! We get up at half past five every day and </a:t>
            </a:r>
            <a:r>
              <a:rPr sz="1600" b="1">
                <a:solidFill>
                  <a:srgbClr val="1E2A38"/>
                </a:solidFill>
                <a:latin typeface="Arial"/>
              </a:rPr>
              <a:t>help the farmer</a:t>
            </a:r>
            <a:r>
              <a:rPr sz="1600" b="0">
                <a:solidFill>
                  <a:srgbClr val="1E2A38"/>
                </a:solidFill>
                <a:latin typeface="Arial"/>
              </a:rPr>
              <a:t> milk the cows. </a:t>
            </a:r>
            <a:r>
              <a:rPr sz="1600" b="1">
                <a:solidFill>
                  <a:srgbClr val="1E2A38"/>
                </a:solidFill>
                <a:latin typeface="Arial"/>
              </a:rPr>
              <a:t>Then</a:t>
            </a:r>
            <a:r>
              <a:rPr sz="1600" b="0">
                <a:solidFill>
                  <a:srgbClr val="1E2A38"/>
                </a:solidFill>
                <a:latin typeface="Arial"/>
              </a:rPr>
              <a:t> we feed the other animals. There are lots of animals here — cows, horses, sheep, donkeys, goats, chickens, ducks, </a:t>
            </a:r>
            <a:r>
              <a:rPr sz="1600" b="1">
                <a:solidFill>
                  <a:srgbClr val="1E2A38"/>
                </a:solidFill>
                <a:latin typeface="Arial"/>
              </a:rPr>
              <a:t>geese</a:t>
            </a:r>
            <a:r>
              <a:rPr sz="1600" b="0">
                <a:solidFill>
                  <a:srgbClr val="1E2A38"/>
                </a:solidFill>
                <a:latin typeface="Arial"/>
              </a:rPr>
              <a:t>!</a:t>
            </a:r>
          </a:p>
          <a:p>
            <a:pPr algn="l">
              <a:spcAft>
                <a:spcPts val="10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After</a:t>
            </a:r>
            <a:r>
              <a:rPr sz="1600" b="0">
                <a:solidFill>
                  <a:srgbClr val="1E2A38"/>
                </a:solidFill>
                <a:latin typeface="Arial"/>
              </a:rPr>
              <a:t> we feed the animals, we have breakfast. Then we </a:t>
            </a:r>
            <a:r>
              <a:rPr sz="1600" b="1">
                <a:solidFill>
                  <a:srgbClr val="1E2A38"/>
                </a:solidFill>
                <a:latin typeface="Arial"/>
              </a:rPr>
              <a:t>do jobs on the farm</a:t>
            </a:r>
            <a:r>
              <a:rPr sz="1600" b="0">
                <a:solidFill>
                  <a:srgbClr val="1E2A38"/>
                </a:solidFill>
                <a:latin typeface="Arial"/>
              </a:rPr>
              <a:t>. I often collect the chickens' eggs and brush the horses.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Paul's email: I'm on holiday on a farm!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We have lunch at one o'clock. Then, in the afternoon, we </a:t>
            </a:r>
            <a:r>
              <a:rPr sz="1600" b="1">
                <a:solidFill>
                  <a:srgbClr val="1E2A38"/>
                </a:solidFill>
                <a:latin typeface="Arial"/>
              </a:rPr>
              <a:t>play with the animals</a:t>
            </a:r>
            <a:r>
              <a:rPr sz="1600" b="0">
                <a:solidFill>
                  <a:srgbClr val="1E2A38"/>
                </a:solidFill>
                <a:latin typeface="Arial"/>
              </a:rPr>
              <a:t> or sometimes ride horses. In the evening, I'm usually so tired that I go to bed early — </a:t>
            </a:r>
            <a:r>
              <a:rPr sz="1600" b="1">
                <a:solidFill>
                  <a:srgbClr val="1E2A38"/>
                </a:solidFill>
                <a:latin typeface="Arial"/>
              </a:rPr>
              <a:t>at about nine o'clock</a:t>
            </a:r>
            <a:r>
              <a:rPr sz="1600" b="0">
                <a:solidFill>
                  <a:srgbClr val="1E2A38"/>
                </a:solidFill>
                <a:latin typeface="Arial"/>
              </a:rPr>
              <a:t>!</a:t>
            </a:r>
          </a:p>
          <a:p>
            <a:pPr algn="l">
              <a:spcAft>
                <a:spcPts val="10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Bye for now!</a:t>
            </a:r>
            <a:r>
              <a:rPr sz="1600" b="0">
                <a:solidFill>
                  <a:srgbClr val="1E2A38"/>
                </a:solidFill>
                <a:latin typeface="Arial"/>
              </a:rPr>
              <a:t> </a:t>
            </a:r>
            <a:r>
              <a:rPr sz="1600" b="1">
                <a:solidFill>
                  <a:srgbClr val="1E2A38"/>
                </a:solidFill>
                <a:latin typeface="Arial"/>
              </a:rPr>
              <a:t>Love, Paul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time do they get up on the farm?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do they do before breakfast?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Which animals live on the farm? Name five.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does Paul go to bed early?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what comes next?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Men gap boshini aytaman, siz Then yoki After bilan davom ettiring.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We help the farmer in the morning. Then …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After we do jobs on the farm, …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We play with the animals. Then …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After I read my friend's email, …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Four rules of an informal email (p. 20)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Do‘stga yozganda </a:t>
            </a:r>
            <a:r>
              <a:rPr sz="1800" b="1">
                <a:solidFill>
                  <a:srgbClr val="1E2A38"/>
                </a:solidFill>
                <a:latin typeface="Arial"/>
              </a:rPr>
              <a:t>familiya ishlatilmaydi</a:t>
            </a:r>
            <a:r>
              <a:rPr sz="1800" b="0">
                <a:solidFill>
                  <a:srgbClr val="1E2A38"/>
                </a:solidFill>
                <a:latin typeface="Arial"/>
              </a:rPr>
              <a:t>: </a:t>
            </a:r>
            <a:r>
              <a:rPr sz="1800" b="1">
                <a:solidFill>
                  <a:srgbClr val="1E2A38"/>
                </a:solidFill>
                <a:latin typeface="Arial"/>
              </a:rPr>
              <a:t>Hi, Mark!</a:t>
            </a:r>
            <a:r>
              <a:rPr sz="1800" b="0">
                <a:solidFill>
                  <a:srgbClr val="1E2A38"/>
                </a:solidFill>
                <a:latin typeface="Arial"/>
              </a:rPr>
              <a:t> — </a:t>
            </a:r>
            <a:r>
              <a:rPr sz="1800" b="1">
                <a:solidFill>
                  <a:srgbClr val="1E2A38"/>
                </a:solidFill>
                <a:latin typeface="Arial"/>
              </a:rPr>
              <a:t>Hi, Mr Hunter</a:t>
            </a:r>
            <a:r>
              <a:rPr sz="1800" b="0">
                <a:solidFill>
                  <a:srgbClr val="1E2A38"/>
                </a:solidFill>
                <a:latin typeface="Arial"/>
              </a:rPr>
              <a:t> emas.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Doimiy ishlar uchun </a:t>
            </a:r>
            <a:r>
              <a:rPr sz="1800" b="1">
                <a:solidFill>
                  <a:srgbClr val="1E2A38"/>
                </a:solidFill>
                <a:latin typeface="Arial"/>
              </a:rPr>
              <a:t>Present Simple</a:t>
            </a:r>
            <a:r>
              <a:rPr sz="1800" b="0">
                <a:solidFill>
                  <a:srgbClr val="1E2A38"/>
                </a:solidFill>
                <a:latin typeface="Arial"/>
              </a:rPr>
              <a:t>: </a:t>
            </a:r>
            <a:r>
              <a:rPr sz="1800" b="1">
                <a:solidFill>
                  <a:srgbClr val="1E2A38"/>
                </a:solidFill>
                <a:latin typeface="Arial"/>
              </a:rPr>
              <a:t>We get up</a:t>
            </a:r>
            <a:r>
              <a:rPr sz="1800" b="0">
                <a:solidFill>
                  <a:srgbClr val="1E2A38"/>
                </a:solidFill>
                <a:latin typeface="Arial"/>
              </a:rPr>
              <a:t> at half past five.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Adverbs of frequency</a:t>
            </a:r>
            <a:r>
              <a:rPr sz="1800" b="0">
                <a:solidFill>
                  <a:srgbClr val="1E2A38"/>
                </a:solidFill>
                <a:latin typeface="Arial"/>
              </a:rPr>
              <a:t> qanchalik tez-tezligini ko‘rsatadi: </a:t>
            </a:r>
            <a:r>
              <a:rPr sz="1800" b="1">
                <a:solidFill>
                  <a:srgbClr val="1E2A38"/>
                </a:solidFill>
                <a:latin typeface="Arial"/>
              </a:rPr>
              <a:t>often, sometimes, usually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Then</a:t>
            </a:r>
            <a:r>
              <a:rPr sz="1800" b="0">
                <a:solidFill>
                  <a:srgbClr val="1E2A38"/>
                </a:solidFill>
                <a:latin typeface="Arial"/>
              </a:rPr>
              <a:t> va </a:t>
            </a:r>
            <a:r>
              <a:rPr sz="1800" b="1">
                <a:solidFill>
                  <a:srgbClr val="1E2A38"/>
                </a:solidFill>
                <a:latin typeface="Arial"/>
              </a:rPr>
              <a:t>After</a:t>
            </a:r>
            <a:r>
              <a:rPr sz="1800" b="0">
                <a:solidFill>
                  <a:srgbClr val="1E2A38"/>
                </a:solidFill>
                <a:latin typeface="Arial"/>
              </a:rPr>
              <a:t> — keyin nima bo‘lishini ko‘rsatadi.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14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tasks — Laser A1+, p. 20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Project: writing an informal email (1).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— xatning 8 qismini to‘g‘ri tartibga soling (Part 1–8).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— xat kimga yozilgan? (father and son / brothers / friends) Ohangi qanday?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— to‘rtta qoidaga misol toping va tagiga chizing.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Yozish</a:t>
            </a:r>
            <a:r>
              <a:rPr sz="1600" b="0">
                <a:solidFill>
                  <a:srgbClr val="1E2A38"/>
                </a:solidFill>
                <a:latin typeface="Arial"/>
              </a:rPr>
              <a:t> — o‘z ta’tilingiz haqida qisqa xat (50–70 so‘z).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Qiyin so‘zlar — tinglang va takrorlang (goose → geese: noto‘g‘ri ko‘plik):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goose /ɡuːs/ — geese /ɡiːs/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cockerel /ˈkɒkərəl/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turkey /ˈtɜːki/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barn /bɑːn/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tractor /ˈtræktə/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serious /ˈsɪəriəs/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email address /ˈiːmeɪl əˈdres/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reply /rɪˈplaɪ/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farmer drives his ________ to the field every morning.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At night the horses sleep in the ________, and there is hay on the floor.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________ we feed the animals, we have breakfast.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Thanks for your email! I'm writing ________ to tell you about my holiday.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love the farm — there's lots of ________ air here and I sleep well.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Bye for ________! Love, Paul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Hi, Mark! How are you? I ________ you're well!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Ducks and ________ swim in the pond on the farm.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OPTIONAL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Juftlikda: «A day on my holiday» — uchta ishni Then va After bilan ayting.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«Do you like farms?» — sababi bilan javob bering.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25195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51560" y="448970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Xat qismlarini og‘zaki tartiblang: qaysi biri birinchi keladi — Subject yoki Hi?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Norasmiy xat do‘stga yoziladi: </a:t>
            </a:r>
            <a:r>
              <a:rPr sz="1600" b="1">
                <a:solidFill>
                  <a:srgbClr val="1E2A38"/>
                </a:solidFill>
                <a:latin typeface="Arial"/>
              </a:rPr>
              <a:t>Hi</a:t>
            </a:r>
            <a:r>
              <a:rPr sz="1600" b="0">
                <a:solidFill>
                  <a:srgbClr val="1E2A38"/>
                </a:solidFill>
                <a:latin typeface="Arial"/>
              </a:rPr>
              <a:t>, </a:t>
            </a:r>
            <a:r>
              <a:rPr sz="1600" b="1">
                <a:solidFill>
                  <a:srgbClr val="1E2A38"/>
                </a:solidFill>
                <a:latin typeface="Arial"/>
              </a:rPr>
              <a:t>Bye for now</a:t>
            </a:r>
            <a:r>
              <a:rPr sz="1600" b="0">
                <a:solidFill>
                  <a:srgbClr val="1E2A38"/>
                </a:solidFill>
                <a:latin typeface="Arial"/>
              </a:rPr>
              <a:t>, </a:t>
            </a:r>
            <a:r>
              <a:rPr sz="1600" b="1">
                <a:solidFill>
                  <a:srgbClr val="1E2A38"/>
                </a:solidFill>
                <a:latin typeface="Arial"/>
              </a:rPr>
              <a:t>Love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a goose → two geese</a:t>
            </a:r>
            <a:r>
              <a:rPr sz="1600" b="0">
                <a:solidFill>
                  <a:srgbClr val="1E2A38"/>
                </a:solidFill>
                <a:latin typeface="Arial"/>
              </a:rPr>
              <a:t> — noto‘g‘ri ko‘plik; </a:t>
            </a:r>
            <a:r>
              <a:rPr sz="1600" b="1">
                <a:solidFill>
                  <a:srgbClr val="1E2A38"/>
                </a:solidFill>
                <a:latin typeface="Arial"/>
              </a:rPr>
              <a:t>hay</a:t>
            </a:r>
            <a:r>
              <a:rPr sz="1600" b="0">
                <a:solidFill>
                  <a:srgbClr val="1E2A38"/>
                </a:solidFill>
                <a:latin typeface="Arial"/>
              </a:rPr>
              <a:t> sanalmaydi: </a:t>
            </a:r>
            <a:r>
              <a:rPr sz="1600" b="1">
                <a:solidFill>
                  <a:srgbClr val="1E2A38"/>
                </a:solidFill>
                <a:latin typeface="Arial"/>
              </a:rPr>
              <a:t>some hay</a:t>
            </a:r>
            <a:r>
              <a:rPr sz="1600" b="0">
                <a:solidFill>
                  <a:srgbClr val="1E2A38"/>
                </a:solidFill>
                <a:latin typeface="Arial"/>
              </a:rPr>
              <a:t> («a hay» emas).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Frequency adverblari (</a:t>
            </a:r>
            <a:r>
              <a:rPr sz="1600" b="1">
                <a:solidFill>
                  <a:srgbClr val="1E2A38"/>
                </a:solidFill>
                <a:latin typeface="Arial"/>
              </a:rPr>
              <a:t>often, usually, sometimes</a:t>
            </a:r>
            <a:r>
              <a:rPr sz="1600" b="0">
                <a:solidFill>
                  <a:srgbClr val="1E2A38"/>
                </a:solidFill>
                <a:latin typeface="Arial"/>
              </a:rPr>
              <a:t>) oddiy fe’ldan oldin turadi.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After</a:t>
            </a:r>
            <a:r>
              <a:rPr sz="1600" b="0">
                <a:solidFill>
                  <a:srgbClr val="1E2A38"/>
                </a:solidFill>
                <a:latin typeface="Arial"/>
              </a:rPr>
              <a:t> dan keyin to‘liq gap: </a:t>
            </a:r>
            <a:r>
              <a:rPr sz="1600" b="1">
                <a:solidFill>
                  <a:srgbClr val="1E2A38"/>
                </a:solidFill>
                <a:latin typeface="Arial"/>
              </a:rPr>
              <a:t>After we feed the animals, we have breakfast.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Laser A1+ Workbook p. 15 ex. 1–2.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27 items with the flashcards: sozlar.com/vocab/cards/?set=grade7-lesson13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Write an informal email (50–70 words) about your last holiday.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Adrian S Pye · CC BY-SA 2.0 · https://commons.wikimedia.org/wiki/File:Church_Farm,_Stockton,_Norfolk_-_geograph.org.uk_-_1968544.jpg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sozlar.com/vocab/cards/?set=grade7-lesson13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