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10  ·  LESSON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Use of English: would / used to / be used 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Grammatika: would, used to va be used to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Use of English: Would, used to, be used to. Word patterns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086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51256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Graham Hogg · CC BY-SA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the correct form in six sentences (ex.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Rewrite four sentences with the word given (ex. 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five sentences with work / insist / remind / complain / take (ex. 3)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Fill ten gaps in an open-cloze text (ex. 4)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Three forms that look the same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2636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05840" y="1965960"/>
            <a:ext cx="128016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1965960"/>
            <a:ext cx="128016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used to + FE’L</a:t>
            </a:r>
            <a:r>
              <a:rPr sz="1600" b="0">
                <a:solidFill>
                  <a:srgbClr val="1E2A38"/>
                </a:solidFill>
                <a:latin typeface="Arial"/>
              </a:rPr>
              <a:t> — ilgari odat edi, endi yo‘q: </a:t>
            </a:r>
            <a:r>
              <a:rPr sz="1600" b="1">
                <a:solidFill>
                  <a:srgbClr val="1E2A38"/>
                </a:solidFill>
                <a:latin typeface="Arial"/>
              </a:rPr>
              <a:t>I used to walk</a:t>
            </a:r>
            <a:r>
              <a:rPr sz="1600" b="0">
                <a:solidFill>
                  <a:srgbClr val="1E2A38"/>
                </a:solidFill>
                <a:latin typeface="Arial"/>
              </a:rPr>
              <a:t> to school.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would + FE’L</a:t>
            </a:r>
            <a:r>
              <a:rPr sz="1600" b="0">
                <a:solidFill>
                  <a:srgbClr val="1E2A38"/>
                </a:solidFill>
                <a:latin typeface="Arial"/>
              </a:rPr>
              <a:t> — takroriy HARAKAT; holat bilan ishlatilmaydi: </a:t>
            </a:r>
            <a:r>
              <a:rPr sz="1600" b="1">
                <a:solidFill>
                  <a:srgbClr val="1E2A38"/>
                </a:solidFill>
                <a:latin typeface="Arial"/>
              </a:rPr>
              <a:t>He would watch</a:t>
            </a:r>
            <a:r>
              <a:rPr sz="1600" b="0">
                <a:solidFill>
                  <a:srgbClr val="1E2A38"/>
                </a:solidFill>
                <a:latin typeface="Arial"/>
              </a:rPr>
              <a:t> the trains. (lekin ✗ </a:t>
            </a:r>
            <a:r>
              <a:rPr sz="1600" b="1">
                <a:solidFill>
                  <a:srgbClr val="1E2A38"/>
                </a:solidFill>
                <a:latin typeface="Arial"/>
              </a:rPr>
              <a:t>would be</a:t>
            </a:r>
            <a:r>
              <a:rPr sz="1600" b="0">
                <a:solidFill>
                  <a:srgbClr val="1E2A38"/>
                </a:solidFill>
                <a:latin typeface="Arial"/>
              </a:rPr>
              <a:t> afraid)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be / get used to + -ING</a:t>
            </a:r>
            <a:r>
              <a:rPr sz="1600" b="0">
                <a:solidFill>
                  <a:srgbClr val="1E2A38"/>
                </a:solidFill>
                <a:latin typeface="Arial"/>
              </a:rPr>
              <a:t> — o‘rganib qolgan(lik): </a:t>
            </a:r>
            <a:r>
              <a:rPr sz="1600" b="1">
                <a:solidFill>
                  <a:srgbClr val="1E2A38"/>
                </a:solidFill>
                <a:latin typeface="Arial"/>
              </a:rPr>
              <a:t>I am used to getting</a:t>
            </a:r>
            <a:r>
              <a:rPr sz="1600" b="0">
                <a:solidFill>
                  <a:srgbClr val="1E2A38"/>
                </a:solidFill>
                <a:latin typeface="Arial"/>
              </a:rPr>
              <a:t> up early.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Tuzoq: </a:t>
            </a:r>
            <a:r>
              <a:rPr sz="1600" b="1">
                <a:solidFill>
                  <a:srgbClr val="1E2A38"/>
                </a:solidFill>
                <a:latin typeface="Arial"/>
              </a:rPr>
              <a:t>used to</a:t>
            </a:r>
            <a:r>
              <a:rPr sz="1600" b="0">
                <a:solidFill>
                  <a:srgbClr val="1E2A38"/>
                </a:solidFill>
                <a:latin typeface="Arial"/>
              </a:rPr>
              <a:t> dan keyin fe’lning asosiy shakli, </a:t>
            </a:r>
            <a:r>
              <a:rPr sz="1600" b="1">
                <a:solidFill>
                  <a:srgbClr val="1E2A38"/>
                </a:solidFill>
                <a:latin typeface="Arial"/>
              </a:rPr>
              <a:t>be used to</a:t>
            </a:r>
            <a:r>
              <a:rPr sz="1600" b="0">
                <a:solidFill>
                  <a:srgbClr val="1E2A38"/>
                </a:solidFill>
                <a:latin typeface="Arial"/>
              </a:rPr>
              <a:t> dan keyin esa -ING.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B1+, p. 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Grammar ex.1–2 va Word patterns ex.3–4.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6 ta gapda to‘g‘ri shaklni tanlang.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qalin berilgan so‘z bilan qayta yozing (would / get / used).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— work · insist · remind · complain · take fe’llarini qo‘ying.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«The sky's the limit!» matnidagi 10 ta bo‘shliq (bitta so‘z).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Pilots and flying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🏫️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flying school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uchuvchilar maktabi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uncle used to teach at </a:t>
            </a:r>
            <a:r>
              <a:rPr sz="1400" b="1">
                <a:solidFill>
                  <a:srgbClr val="5A6572"/>
                </a:solidFill>
                <a:latin typeface="Arial"/>
              </a:rPr>
              <a:t>a flying school</a:t>
            </a:r>
            <a:r>
              <a:rPr sz="1400" b="0">
                <a:solidFill>
                  <a:srgbClr val="5A6572"/>
                </a:solidFill>
                <a:latin typeface="Arial"/>
              </a:rPr>
              <a:t> near Tashkent.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🛎️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flight attendant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styuardessa, styuard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aunt used to be </a:t>
            </a:r>
            <a:r>
              <a:rPr sz="1400" b="1">
                <a:solidFill>
                  <a:srgbClr val="5A6572"/>
                </a:solidFill>
                <a:latin typeface="Arial"/>
              </a:rPr>
              <a:t>a flight attendant</a:t>
            </a:r>
            <a:r>
              <a:rPr sz="1400" b="0">
                <a:solidFill>
                  <a:srgbClr val="5A6572"/>
                </a:solidFill>
                <a:latin typeface="Arial"/>
              </a:rPr>
              <a:t>, so she was used to long journeys.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🍽️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serve drinks and meals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ichimlik va taom tarqatmoq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Flight attendants would </a:t>
            </a:r>
            <a:r>
              <a:rPr sz="1400" b="1">
                <a:solidFill>
                  <a:srgbClr val="5A6572"/>
                </a:solidFill>
                <a:latin typeface="Arial"/>
              </a:rPr>
              <a:t>serve drinks and meals</a:t>
            </a:r>
            <a:r>
              <a:rPr sz="1400" b="0">
                <a:solidFill>
                  <a:srgbClr val="5A6572"/>
                </a:solidFill>
                <a:latin typeface="Arial"/>
              </a:rPr>
              <a:t> on every long flight.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📊️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majority of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…ning ko‘pchiligi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The majority of</a:t>
            </a:r>
            <a:r>
              <a:rPr sz="1400" b="0">
                <a:solidFill>
                  <a:srgbClr val="5A6572"/>
                </a:solidFill>
                <a:latin typeface="Arial"/>
              </a:rPr>
              <a:t> pilots used to be men, but things are changing.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Pilots and flying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🚪️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enter the field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sohaga kirib kelmoq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Women didn’t use to </a:t>
            </a:r>
            <a:r>
              <a:rPr sz="1400" b="1">
                <a:solidFill>
                  <a:srgbClr val="5A6572"/>
                </a:solidFill>
                <a:latin typeface="Arial"/>
              </a:rPr>
              <a:t>enter the field</a:t>
            </a:r>
            <a:r>
              <a:rPr sz="1400" b="0">
                <a:solidFill>
                  <a:srgbClr val="5A6572"/>
                </a:solidFill>
                <a:latin typeface="Arial"/>
              </a:rPr>
              <a:t> of aviation, but now many do.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📚️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training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o‘qish, tayyorgarlik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months of </a:t>
            </a:r>
            <a:r>
              <a:rPr sz="1400" b="1">
                <a:solidFill>
                  <a:srgbClr val="5A6572"/>
                </a:solidFill>
                <a:latin typeface="Arial"/>
              </a:rPr>
              <a:t>training</a:t>
            </a:r>
            <a:r>
              <a:rPr sz="1400" b="0">
                <a:solidFill>
                  <a:srgbClr val="5A6572"/>
                </a:solidFill>
                <a:latin typeface="Arial"/>
              </a:rPr>
              <a:t>, she is used to flying big planes.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⏰️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long hours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uzoq ish soatlari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dad is used to working </a:t>
            </a:r>
            <a:r>
              <a:rPr sz="1400" b="1">
                <a:solidFill>
                  <a:srgbClr val="5A6572"/>
                </a:solidFill>
                <a:latin typeface="Arial"/>
              </a:rPr>
              <a:t>long hours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airport.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💪️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hard work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og‘ir mehnat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Flying school is </a:t>
            </a:r>
            <a:r>
              <a:rPr sz="1400" b="1">
                <a:solidFill>
                  <a:srgbClr val="5A6572"/>
                </a:solidFill>
                <a:latin typeface="Arial"/>
              </a:rPr>
              <a:t>hard work</a:t>
            </a:r>
            <a:r>
              <a:rPr sz="1400" b="0">
                <a:solidFill>
                  <a:srgbClr val="5A6572"/>
                </a:solidFill>
                <a:latin typeface="Arial"/>
              </a:rPr>
              <a:t> at first, but you soon get used to it.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Pilots and flying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😨️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fear of flying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samolyotda uchishdan qo‘rqish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used to have </a:t>
            </a:r>
            <a:r>
              <a:rPr sz="1400" b="1">
                <a:solidFill>
                  <a:srgbClr val="5A6572"/>
                </a:solidFill>
                <a:latin typeface="Arial"/>
              </a:rPr>
              <a:t>a fear of flying</a:t>
            </a:r>
            <a:r>
              <a:rPr sz="1400" b="0">
                <a:solidFill>
                  <a:srgbClr val="5A6572"/>
                </a:solidFill>
                <a:latin typeface="Arial"/>
              </a:rPr>
              <a:t>, but now she flies every month.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🚁️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fly a helicopter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vertolyot boshqarmoq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grandfather used to </a:t>
            </a:r>
            <a:r>
              <a:rPr sz="1400" b="1">
                <a:solidFill>
                  <a:srgbClr val="5A6572"/>
                </a:solidFill>
                <a:latin typeface="Arial"/>
              </a:rPr>
              <a:t>fly a helicopter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mountain rescue team.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😱️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frightening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qo‘rqinchli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Take-off used to be </a:t>
            </a:r>
            <a:r>
              <a:rPr sz="1400" b="1">
                <a:solidFill>
                  <a:srgbClr val="5A6572"/>
                </a:solidFill>
                <a:latin typeface="Arial"/>
              </a:rPr>
              <a:t>frightening</a:t>
            </a:r>
            <a:r>
              <a:rPr sz="1400" b="0">
                <a:solidFill>
                  <a:srgbClr val="5A6572"/>
                </a:solidFill>
                <a:latin typeface="Arial"/>
              </a:rPr>
              <a:t> for me, but now I’m used to it.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🎛️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cockpit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uchuvchilar kabinasi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As a child, I would always ask to see </a:t>
            </a:r>
            <a:r>
              <a:rPr sz="1400" b="1">
                <a:solidFill>
                  <a:srgbClr val="5A6572"/>
                </a:solidFill>
                <a:latin typeface="Arial"/>
              </a:rPr>
              <a:t>the cockpit</a:t>
            </a:r>
            <a:r>
              <a:rPr sz="1400" b="0">
                <a:solidFill>
                  <a:srgbClr val="5A6572"/>
                </a:solidFill>
                <a:latin typeface="Arial"/>
              </a:rPr>
              <a:t> before the flight.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Travel memories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🚂️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steam train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parovoz, bug‘ poyezdi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hundred years ago, people would travel across the country by </a:t>
            </a:r>
            <a:r>
              <a:rPr sz="1400" b="1">
                <a:solidFill>
                  <a:srgbClr val="5A6572"/>
                </a:solidFill>
                <a:latin typeface="Arial"/>
              </a:rPr>
              <a:t>steam train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👀️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past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yonidan o‘tib ketmoq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As a boy, my grandpa would sit by the road and watch the buses </a:t>
            </a:r>
            <a:r>
              <a:rPr sz="1400" b="1">
                <a:solidFill>
                  <a:srgbClr val="5A6572"/>
                </a:solidFill>
                <a:latin typeface="Arial"/>
              </a:rPr>
              <a:t>go past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🏭️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aircraft factory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samolyotsozlik zavodi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 used to be </a:t>
            </a:r>
            <a:r>
              <a:rPr sz="1400" b="1">
                <a:solidFill>
                  <a:srgbClr val="5A6572"/>
                </a:solidFill>
                <a:latin typeface="Arial"/>
              </a:rPr>
              <a:t>an aircraft factory</a:t>
            </a:r>
            <a:r>
              <a:rPr sz="1400" b="0">
                <a:solidFill>
                  <a:srgbClr val="5A6572"/>
                </a:solidFill>
                <a:latin typeface="Arial"/>
              </a:rPr>
              <a:t> near our town, but it closed.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Travel memories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☀️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spend the summer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yozni o‘tkazmoq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As children, we would </a:t>
            </a:r>
            <a:r>
              <a:rPr sz="1400" b="1">
                <a:solidFill>
                  <a:srgbClr val="5A6572"/>
                </a:solidFill>
                <a:latin typeface="Arial"/>
              </a:rPr>
              <a:t>spend the summer</a:t>
            </a:r>
            <a:r>
              <a:rPr sz="1400" b="0">
                <a:solidFill>
                  <a:srgbClr val="5A6572"/>
                </a:solidFill>
                <a:latin typeface="Arial"/>
              </a:rPr>
              <a:t> at our grandparents’ house in the village.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🚆️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travel by train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poyezdda sayohat qilmoq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Before the new road, people would </a:t>
            </a:r>
            <a:r>
              <a:rPr sz="1400" b="1">
                <a:solidFill>
                  <a:srgbClr val="5A6572"/>
                </a:solidFill>
                <a:latin typeface="Arial"/>
              </a:rPr>
              <a:t>travel by train</a:t>
            </a:r>
            <a:r>
              <a:rPr sz="1400" b="0">
                <a:solidFill>
                  <a:srgbClr val="5A6572"/>
                </a:solidFill>
                <a:latin typeface="Arial"/>
              </a:rPr>
              <a:t> to Samarkand.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🪪️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driving licence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haydovchilik guvohnomasi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dad didn’t use to have </a:t>
            </a:r>
            <a:r>
              <a:rPr sz="1400" b="1">
                <a:solidFill>
                  <a:srgbClr val="5A6572"/>
                </a:solidFill>
                <a:latin typeface="Arial"/>
              </a:rPr>
              <a:t>a driving licence</a:t>
            </a:r>
            <a:r>
              <a:rPr sz="1400" b="0">
                <a:solidFill>
                  <a:srgbClr val="5A6572"/>
                </a:solidFill>
                <a:latin typeface="Arial"/>
              </a:rPr>
              <a:t>, so we went everywhere by bus.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Then and now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🧒️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as a child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bolalikda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As a child</a:t>
            </a:r>
            <a:r>
              <a:rPr sz="1400" b="0">
                <a:solidFill>
                  <a:srgbClr val="5A6572"/>
                </a:solidFill>
                <a:latin typeface="Arial"/>
              </a:rPr>
              <a:t>, I would always sit by the window on the bus.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📜️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those days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o‘sha paytlarda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In those days</a:t>
            </a:r>
            <a:r>
              <a:rPr sz="1400" b="0">
                <a:solidFill>
                  <a:srgbClr val="5A6572"/>
                </a:solidFill>
                <a:latin typeface="Arial"/>
              </a:rPr>
              <a:t>, people used to write letters instead of emails.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🚫️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no longer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endi … emas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Grandpa used to drive a lorry, but he </a:t>
            </a:r>
            <a:r>
              <a:rPr sz="1400" b="1">
                <a:solidFill>
                  <a:srgbClr val="5A6572"/>
                </a:solidFill>
                <a:latin typeface="Arial"/>
              </a:rPr>
              <a:t>no longer</a:t>
            </a:r>
            <a:r>
              <a:rPr sz="1400" b="0">
                <a:solidFill>
                  <a:srgbClr val="5A6572"/>
                </a:solidFill>
                <a:latin typeface="Arial"/>
              </a:rPr>
              <a:t> works.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🕰️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not so long ago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yaqin-yaqingacha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Not so long ago</a:t>
            </a:r>
            <a:r>
              <a:rPr sz="1400" b="0">
                <a:solidFill>
                  <a:srgbClr val="5A6572"/>
                </a:solidFill>
                <a:latin typeface="Arial"/>
              </a:rPr>
              <a:t>, people used to buy train tickets only at the station.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Then and now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🔰️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at first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avvaliga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new bus route was confusing </a:t>
            </a:r>
            <a:r>
              <a:rPr sz="1400" b="1">
                <a:solidFill>
                  <a:srgbClr val="5A6572"/>
                </a:solidFill>
                <a:latin typeface="Arial"/>
              </a:rPr>
              <a:t>at first</a:t>
            </a:r>
            <a:r>
              <a:rPr sz="1400" b="0">
                <a:solidFill>
                  <a:srgbClr val="5A6572"/>
                </a:solidFill>
                <a:latin typeface="Arial"/>
              </a:rPr>
              <a:t>, but we soon got used to it.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➡️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from that moment 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o‘sha paytdan boshlab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From that moment on</a:t>
            </a:r>
            <a:r>
              <a:rPr sz="1400" b="0">
                <a:solidFill>
                  <a:srgbClr val="5A6572"/>
                </a:solidFill>
                <a:latin typeface="Arial"/>
              </a:rPr>
              <a:t>, I would read every book about planes.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🏁️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eventually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oxir-oqibat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new school was strange, but I </a:t>
            </a:r>
            <a:r>
              <a:rPr sz="1400" b="1">
                <a:solidFill>
                  <a:srgbClr val="5A6572"/>
                </a:solidFill>
                <a:latin typeface="Arial"/>
              </a:rPr>
              <a:t>eventually</a:t>
            </a:r>
            <a:r>
              <a:rPr sz="1400" b="0">
                <a:solidFill>
                  <a:srgbClr val="5A6572"/>
                </a:solidFill>
                <a:latin typeface="Arial"/>
              </a:rPr>
              <a:t> got used to it.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Feelings and useful verbs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🫣️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afraid of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…dan qo‘rqmoq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used to </a:t>
            </a:r>
            <a:r>
              <a:rPr sz="1400" b="1">
                <a:solidFill>
                  <a:srgbClr val="5A6572"/>
                </a:solidFill>
                <a:latin typeface="Arial"/>
              </a:rPr>
              <a:t>be afraid of</a:t>
            </a:r>
            <a:r>
              <a:rPr sz="1400" b="0">
                <a:solidFill>
                  <a:srgbClr val="5A6572"/>
                </a:solidFill>
                <a:latin typeface="Arial"/>
              </a:rPr>
              <a:t> the dark when I was small.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😢️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yig‘lamoq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As a baby, my sister would </a:t>
            </a:r>
            <a:r>
              <a:rPr sz="1400" b="1">
                <a:solidFill>
                  <a:srgbClr val="5A6572"/>
                </a:solidFill>
                <a:latin typeface="Arial"/>
              </a:rPr>
              <a:t>cry</a:t>
            </a:r>
            <a:r>
              <a:rPr sz="1400" b="0">
                <a:solidFill>
                  <a:srgbClr val="5A6572"/>
                </a:solidFill>
                <a:latin typeface="Arial"/>
              </a:rPr>
              <a:t> on every long journey.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🎯️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determined 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qat’iy qaror qilgan bo‘lmoq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Kamola wasn’t used to hard work, but she </a:t>
            </a:r>
            <a:r>
              <a:rPr sz="1400" b="1">
                <a:solidFill>
                  <a:srgbClr val="5A6572"/>
                </a:solidFill>
                <a:latin typeface="Arial"/>
              </a:rPr>
              <a:t>was determined to</a:t>
            </a:r>
            <a:r>
              <a:rPr sz="1400" b="0">
                <a:solidFill>
                  <a:srgbClr val="5A6572"/>
                </a:solidFill>
                <a:latin typeface="Arial"/>
              </a:rPr>
              <a:t> pass the exam.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Feelings and useful verbs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⭐️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worth 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(bunga) arzimoq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Getting used to early starts is hard, but it </a:t>
            </a:r>
            <a:r>
              <a:rPr sz="1400" b="1">
                <a:solidFill>
                  <a:srgbClr val="5A6572"/>
                </a:solidFill>
                <a:latin typeface="Arial"/>
              </a:rPr>
              <a:t>is worth it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💭️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remind sb of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kimgadir …ni eslatmoq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old bus </a:t>
            </a:r>
            <a:r>
              <a:rPr sz="1400" b="1">
                <a:solidFill>
                  <a:srgbClr val="5A6572"/>
                </a:solidFill>
                <a:latin typeface="Arial"/>
              </a:rPr>
              <a:t>reminds me of</a:t>
            </a:r>
            <a:r>
              <a:rPr sz="1400" b="0">
                <a:solidFill>
                  <a:srgbClr val="5A6572"/>
                </a:solidFill>
                <a:latin typeface="Arial"/>
              </a:rPr>
              <a:t> the trips we would take to the village.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🧮️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take into account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hisobga olmoq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didn’t use to </a:t>
            </a:r>
            <a:r>
              <a:rPr sz="1400" b="1">
                <a:solidFill>
                  <a:srgbClr val="5A6572"/>
                </a:solidFill>
                <a:latin typeface="Arial"/>
              </a:rPr>
              <a:t>take into account</a:t>
            </a:r>
            <a:r>
              <a:rPr sz="1400" b="0">
                <a:solidFill>
                  <a:srgbClr val="5A6572"/>
                </a:solidFill>
                <a:latin typeface="Arial"/>
              </a:rPr>
              <a:t> the morning traffic, so we were often late.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The sky's the limit!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Not so long ago</a:t>
            </a:r>
            <a:r>
              <a:rPr sz="1600" b="0">
                <a:solidFill>
                  <a:srgbClr val="1E2A38"/>
                </a:solidFill>
                <a:latin typeface="Arial"/>
              </a:rPr>
              <a:t>, almost all pilots were men. Women working for airlines used to be part of the cabin crew, </a:t>
            </a:r>
            <a:r>
              <a:rPr sz="1600" b="1">
                <a:solidFill>
                  <a:srgbClr val="1E2A38"/>
                </a:solidFill>
                <a:latin typeface="Arial"/>
              </a:rPr>
              <a:t>serving drinks and meals</a:t>
            </a:r>
            <a:r>
              <a:rPr sz="1600" b="0">
                <a:solidFill>
                  <a:srgbClr val="1E2A38"/>
                </a:solidFill>
                <a:latin typeface="Arial"/>
              </a:rPr>
              <a:t> to passengers. And while it is still true that </a:t>
            </a:r>
            <a:r>
              <a:rPr sz="1600" b="1">
                <a:solidFill>
                  <a:srgbClr val="1E2A38"/>
                </a:solidFill>
                <a:latin typeface="Arial"/>
              </a:rPr>
              <a:t>the majority of</a:t>
            </a:r>
            <a:r>
              <a:rPr sz="1600" b="0">
                <a:solidFill>
                  <a:srgbClr val="1E2A38"/>
                </a:solidFill>
                <a:latin typeface="Arial"/>
              </a:rPr>
              <a:t> people who work as pilots are men, more women are </a:t>
            </a:r>
            <a:r>
              <a:rPr sz="1600" b="1">
                <a:solidFill>
                  <a:srgbClr val="1E2A38"/>
                </a:solidFill>
                <a:latin typeface="Arial"/>
              </a:rPr>
              <a:t>entering the field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Sara Milton is one of them. “I used to </a:t>
            </a:r>
            <a:r>
              <a:rPr sz="1600" b="1">
                <a:solidFill>
                  <a:srgbClr val="1E2A38"/>
                </a:solidFill>
                <a:latin typeface="Arial"/>
              </a:rPr>
              <a:t>be afraid of</a:t>
            </a:r>
            <a:r>
              <a:rPr sz="1600" b="0">
                <a:solidFill>
                  <a:srgbClr val="1E2A38"/>
                </a:solidFill>
                <a:latin typeface="Arial"/>
              </a:rPr>
              <a:t> flying when I was a child,” she says, “but my parents insisted on taking us on holiday abroad. I would argue and </a:t>
            </a:r>
            <a:r>
              <a:rPr sz="1600" b="1">
                <a:solidFill>
                  <a:srgbClr val="1E2A38"/>
                </a:solidFill>
                <a:latin typeface="Arial"/>
              </a:rPr>
              <a:t>cry</a:t>
            </a:r>
            <a:r>
              <a:rPr sz="1600" b="0">
                <a:solidFill>
                  <a:srgbClr val="1E2A38"/>
                </a:solidFill>
                <a:latin typeface="Arial"/>
              </a:rPr>
              <a:t>, but it never made any difference, so I </a:t>
            </a:r>
            <a:r>
              <a:rPr sz="1600" b="1">
                <a:solidFill>
                  <a:srgbClr val="1E2A38"/>
                </a:solidFill>
                <a:latin typeface="Arial"/>
              </a:rPr>
              <a:t>eventually</a:t>
            </a:r>
            <a:r>
              <a:rPr sz="1600" b="0">
                <a:solidFill>
                  <a:srgbClr val="1E2A38"/>
                </a:solidFill>
                <a:latin typeface="Arial"/>
              </a:rPr>
              <a:t> got used to it.”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The sky's the limit!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“Then, on one trip, we had a female pilot, which I wasn't used to seeing, and I suddenly thought that I'd love to do that job! My mum </a:t>
            </a:r>
            <a:r>
              <a:rPr sz="1600" b="1">
                <a:solidFill>
                  <a:srgbClr val="1E2A38"/>
                </a:solidFill>
                <a:latin typeface="Arial"/>
              </a:rPr>
              <a:t>reminded me of</a:t>
            </a:r>
            <a:r>
              <a:rPr sz="1600" b="0">
                <a:solidFill>
                  <a:srgbClr val="1E2A38"/>
                </a:solidFill>
                <a:latin typeface="Arial"/>
              </a:rPr>
              <a:t> my </a:t>
            </a:r>
            <a:r>
              <a:rPr sz="1600" b="1">
                <a:solidFill>
                  <a:srgbClr val="1E2A38"/>
                </a:solidFill>
                <a:latin typeface="Arial"/>
              </a:rPr>
              <a:t>fear of flying</a:t>
            </a:r>
            <a:r>
              <a:rPr sz="1600" b="0">
                <a:solidFill>
                  <a:srgbClr val="1E2A38"/>
                </a:solidFill>
                <a:latin typeface="Arial"/>
              </a:rPr>
              <a:t> and how I always complained about going on planes — but </a:t>
            </a:r>
            <a:r>
              <a:rPr sz="1600" b="1">
                <a:solidFill>
                  <a:srgbClr val="1E2A38"/>
                </a:solidFill>
                <a:latin typeface="Arial"/>
              </a:rPr>
              <a:t>from that moment on</a:t>
            </a:r>
            <a:r>
              <a:rPr sz="1600" b="0">
                <a:solidFill>
                  <a:srgbClr val="1E2A38"/>
                </a:solidFill>
                <a:latin typeface="Arial"/>
              </a:rPr>
              <a:t>, I </a:t>
            </a:r>
            <a:r>
              <a:rPr sz="1600" b="1">
                <a:solidFill>
                  <a:srgbClr val="1E2A38"/>
                </a:solidFill>
                <a:latin typeface="Arial"/>
              </a:rPr>
              <a:t>was determined to</a:t>
            </a:r>
            <a:r>
              <a:rPr sz="1600" b="0">
                <a:solidFill>
                  <a:srgbClr val="1E2A38"/>
                </a:solidFill>
                <a:latin typeface="Arial"/>
              </a:rPr>
              <a:t> become a pilot.”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“When you </a:t>
            </a:r>
            <a:r>
              <a:rPr sz="1600" b="1">
                <a:solidFill>
                  <a:srgbClr val="1E2A38"/>
                </a:solidFill>
                <a:latin typeface="Arial"/>
              </a:rPr>
              <a:t>take into account</a:t>
            </a:r>
            <a:r>
              <a:rPr sz="1600" b="0">
                <a:solidFill>
                  <a:srgbClr val="1E2A38"/>
                </a:solidFill>
                <a:latin typeface="Arial"/>
              </a:rPr>
              <a:t> the </a:t>
            </a:r>
            <a:r>
              <a:rPr sz="1600" b="1">
                <a:solidFill>
                  <a:srgbClr val="1E2A38"/>
                </a:solidFill>
                <a:latin typeface="Arial"/>
              </a:rPr>
              <a:t>long hours</a:t>
            </a:r>
            <a:r>
              <a:rPr sz="1600" b="0">
                <a:solidFill>
                  <a:srgbClr val="1E2A38"/>
                </a:solidFill>
                <a:latin typeface="Arial"/>
              </a:rPr>
              <a:t> and all the </a:t>
            </a:r>
            <a:r>
              <a:rPr sz="1600" b="1">
                <a:solidFill>
                  <a:srgbClr val="1E2A38"/>
                </a:solidFill>
                <a:latin typeface="Arial"/>
              </a:rPr>
              <a:t>training</a:t>
            </a:r>
            <a:r>
              <a:rPr sz="1600" b="0">
                <a:solidFill>
                  <a:srgbClr val="1E2A38"/>
                </a:solidFill>
                <a:latin typeface="Arial"/>
              </a:rPr>
              <a:t> you have to do, it might seem like </a:t>
            </a:r>
            <a:r>
              <a:rPr sz="1600" b="1">
                <a:solidFill>
                  <a:srgbClr val="1E2A38"/>
                </a:solidFill>
                <a:latin typeface="Arial"/>
              </a:rPr>
              <a:t>hard work</a:t>
            </a:r>
            <a:r>
              <a:rPr sz="1600" b="0">
                <a:solidFill>
                  <a:srgbClr val="1E2A38"/>
                </a:solidFill>
                <a:latin typeface="Arial"/>
              </a:rPr>
              <a:t>, but </a:t>
            </a:r>
            <a:r>
              <a:rPr sz="1600" b="1">
                <a:solidFill>
                  <a:srgbClr val="1E2A38"/>
                </a:solidFill>
                <a:latin typeface="Arial"/>
              </a:rPr>
              <a:t>it's worth it</a:t>
            </a:r>
            <a:r>
              <a:rPr sz="1600" b="0">
                <a:solidFill>
                  <a:srgbClr val="1E2A38"/>
                </a:solidFill>
                <a:latin typeface="Arial"/>
              </a:rPr>
              <a:t>!”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job did women working for airlines usually do in the past?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did Sara feel about flying as a child, and what did her parents do?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changed her mind about flying?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does she say the job is worth it?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used to or be used to?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gap boshini aytadi, siz to‘g‘ri shaklni tanlaysiz.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My uncle ___ (be) a flight attendant, but he no longer works for an airline.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She ___ (work) long hours — it's normal for her now.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In those days, there ___ (be) a steam train to the village.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He's new in the cockpit — he isn't ___ (fly) at night yet.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Kartadagi qiyin so‘zlar — tinglang va takrorlang (used to esa tez nutqda /ˈjuːstə/ — «yuusta»):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flight attendant /ˈflaɪt əˌtendənt/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the majority of /ðə məˈdʒɒrəti əv/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helicopter /ˈhelɪkɒptə/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cockpit /ˈkɒkpɪt/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aircraft factory /ˈeəkrɑːft ˈfæktri/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frightening /ˈfraɪtnɪŋ/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eventually /ɪˈventʃuəli/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determined /dɪˈtɜːmɪnd/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________ to school by bus every day — it feels normal now. (am used to going / used to go)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There ________ an aircraft factory in this area, but they closed it. (used to be / would be)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When he was a boy, my dad ________ watch the steam trains go past.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Driving is complicated, but you soon ________ used to it.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Johnson insists ________ going by bus as he's afraid of flying.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have to take the traffic ________ account.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To work ________ a bus driver, you need a special licence.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This old bus reminds me ________ my trip to India.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OPTIONAL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«When I was seven, I used to …» — uchta gap ayting, juftingiz «Do you still?» deb so‘raydi.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«I’m still not used to …» — shahar hayoti, maktab, ob-havo haqida.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Ex.4 matnidan keyin: Would you like to work as a pilot or a flight attendant? Is the training worth it?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used to</a:t>
            </a:r>
            <a:r>
              <a:rPr sz="1600" b="0">
                <a:solidFill>
                  <a:srgbClr val="1E2A38"/>
                </a:solidFill>
                <a:latin typeface="Arial"/>
              </a:rPr>
              <a:t> — o‘tmishdagi odat yoki HOLAT (endi yo‘q).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would</a:t>
            </a:r>
            <a:r>
              <a:rPr sz="1600" b="0">
                <a:solidFill>
                  <a:srgbClr val="1E2A38"/>
                </a:solidFill>
                <a:latin typeface="Arial"/>
              </a:rPr>
              <a:t> — faqat takroriy HARAKAT; </a:t>
            </a:r>
            <a:r>
              <a:rPr sz="1600" b="1">
                <a:solidFill>
                  <a:srgbClr val="1E2A38"/>
                </a:solidFill>
                <a:latin typeface="Arial"/>
              </a:rPr>
              <a:t>be, have, know</a:t>
            </a:r>
            <a:r>
              <a:rPr sz="1600" b="0">
                <a:solidFill>
                  <a:srgbClr val="1E2A38"/>
                </a:solidFill>
                <a:latin typeface="Arial"/>
              </a:rPr>
              <a:t> kabi holat fe’llari bilan kelmaydi.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be used to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«o‘rganib qolgan»; </a:t>
            </a:r>
            <a:r>
              <a:rPr sz="1600" b="1">
                <a:solidFill>
                  <a:srgbClr val="1E2A38"/>
                </a:solidFill>
                <a:latin typeface="Arial"/>
              </a:rPr>
              <a:t>get used to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«o‘rganib borish».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Predloglar: insist </a:t>
            </a:r>
            <a:r>
              <a:rPr sz="1600" b="1">
                <a:solidFill>
                  <a:srgbClr val="1E2A38"/>
                </a:solidFill>
                <a:latin typeface="Arial"/>
              </a:rPr>
              <a:t>on</a:t>
            </a:r>
            <a:r>
              <a:rPr sz="1600" b="0">
                <a:solidFill>
                  <a:srgbClr val="1E2A38"/>
                </a:solidFill>
                <a:latin typeface="Arial"/>
              </a:rPr>
              <a:t>, complain </a:t>
            </a:r>
            <a:r>
              <a:rPr sz="1600" b="1">
                <a:solidFill>
                  <a:srgbClr val="1E2A38"/>
                </a:solidFill>
                <a:latin typeface="Arial"/>
              </a:rPr>
              <a:t>about</a:t>
            </a:r>
            <a:r>
              <a:rPr sz="1600" b="0">
                <a:solidFill>
                  <a:srgbClr val="1E2A38"/>
                </a:solidFill>
                <a:latin typeface="Arial"/>
              </a:rPr>
              <a:t>, remind </a:t>
            </a:r>
            <a:r>
              <a:rPr sz="1600" b="1">
                <a:solidFill>
                  <a:srgbClr val="1E2A38"/>
                </a:solidFill>
                <a:latin typeface="Arial"/>
              </a:rPr>
              <a:t>of/to</a:t>
            </a:r>
            <a:r>
              <a:rPr sz="1600" b="0">
                <a:solidFill>
                  <a:srgbClr val="1E2A38"/>
                </a:solidFill>
                <a:latin typeface="Arial"/>
              </a:rPr>
              <a:t>, work </a:t>
            </a:r>
            <a:r>
              <a:rPr sz="1600" b="1">
                <a:solidFill>
                  <a:srgbClr val="1E2A38"/>
                </a:solidFill>
                <a:latin typeface="Arial"/>
              </a:rPr>
              <a:t>as</a:t>
            </a:r>
            <a:r>
              <a:rPr sz="1600" b="0">
                <a:solidFill>
                  <a:srgbClr val="1E2A38"/>
                </a:solidFill>
                <a:latin typeface="Arial"/>
              </a:rPr>
              <a:t>, take </a:t>
            </a:r>
            <a:r>
              <a:rPr sz="1600" b="1">
                <a:solidFill>
                  <a:srgbClr val="1E2A38"/>
                </a:solidFill>
                <a:latin typeface="Arial"/>
              </a:rPr>
              <a:t>into</a:t>
            </a:r>
            <a:r>
              <a:rPr sz="1600" b="0">
                <a:solidFill>
                  <a:srgbClr val="1E2A38"/>
                </a:solidFill>
                <a:latin typeface="Arial"/>
              </a:rPr>
              <a:t> account.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B1+ Workbook p. 14 ex. 1–2.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31 items with the flashcards: sozlar.com/vocab/cards/?set=grade10-lesson13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five sentences: three with &lt;i&gt;used to&lt;/i&gt; and two with &lt;i&gt;be used to&lt;/i&gt;.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Graham Hogg · CC BY-SA 2.0 · https://www.geograph.org.uk/photo/5491907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sozlar.com/vocab/cards/?set=grade10-lesson13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