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 an Informal 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Do‘stona elektron xat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 an informal email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260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52519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U.S. Navy photo by Photographer's Mate 1st Class Brien Aho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the eight parts of an informal email (Laser p. 20 ex. 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Open and close an email with the right phrases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Join ideas with Well, Anyway and By the way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an invitation and answer it politely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An email and its parts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email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xat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got a long </a:t>
            </a:r>
            <a:r>
              <a:rPr sz="1400" b="1">
                <a:solidFill>
                  <a:srgbClr val="5A6572"/>
                </a:solidFill>
                <a:latin typeface="Arial"/>
              </a:rPr>
              <a:t>email</a:t>
            </a:r>
            <a:r>
              <a:rPr sz="1400" b="0">
                <a:solidFill>
                  <a:srgbClr val="5A6572"/>
                </a:solidFill>
                <a:latin typeface="Arial"/>
              </a:rPr>
              <a:t> from my cousin in Samarkand this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email address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pochta manzili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email address</a:t>
            </a:r>
            <a:r>
              <a:rPr sz="1400" b="0">
                <a:solidFill>
                  <a:srgbClr val="5A6572"/>
                </a:solidFill>
                <a:latin typeface="Arial"/>
              </a:rPr>
              <a:t> clearly, so I can answer you.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subject 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mavzu qatori (xat nima haqida)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Always write a short title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subject line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greeting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salomlashish (xat boshida)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Start your email with a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greeting</a:t>
            </a:r>
            <a:r>
              <a:rPr sz="1400" b="0">
                <a:solidFill>
                  <a:srgbClr val="5A6572"/>
                </a:solidFill>
                <a:latin typeface="Arial"/>
              </a:rPr>
              <a:t>, for example ‘Hi Nodir!’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📤️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sender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jo‘natuvchi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sender</a:t>
            </a:r>
            <a:r>
              <a:rPr sz="1400" b="0">
                <a:solidFill>
                  <a:srgbClr val="5A6572"/>
                </a:solidFill>
                <a:latin typeface="Arial"/>
              </a:rPr>
              <a:t>’s name is at the end of the email.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An email and its parts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xati, javob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sent Kamola an email, but there’s no </a:t>
            </a:r>
            <a:r>
              <a:rPr sz="1400" b="1">
                <a:solidFill>
                  <a:srgbClr val="5A6572"/>
                </a:solidFill>
                <a:latin typeface="Arial"/>
              </a:rPr>
              <a:t>reply</a:t>
            </a:r>
            <a:r>
              <a:rPr sz="1400" b="0">
                <a:solidFill>
                  <a:srgbClr val="5A6572"/>
                </a:solidFill>
                <a:latin typeface="Arial"/>
              </a:rPr>
              <a:t> yet.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back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yozmoq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write back</a:t>
            </a:r>
            <a:r>
              <a:rPr sz="1400" b="0">
                <a:solidFill>
                  <a:srgbClr val="5A6572"/>
                </a:solidFill>
                <a:latin typeface="Arial"/>
              </a:rPr>
              <a:t> soon and tell me about your new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attachment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ilova (xatga biriktirilgan fayl)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sending the photos of my models as an </a:t>
            </a:r>
            <a:r>
              <a:rPr sz="1400" b="1">
                <a:solidFill>
                  <a:srgbClr val="5A6572"/>
                </a:solidFill>
                <a:latin typeface="Arial"/>
              </a:rPr>
              <a:t>attachment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receive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olmoq (xat, xabar)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Did you </a:t>
            </a:r>
            <a:r>
              <a:rPr sz="1400" b="1">
                <a:solidFill>
                  <a:srgbClr val="5A6572"/>
                </a:solidFill>
                <a:latin typeface="Arial"/>
              </a:rPr>
              <a:t>receive</a:t>
            </a:r>
            <a:r>
              <a:rPr sz="1400" b="0">
                <a:solidFill>
                  <a:srgbClr val="5A6572"/>
                </a:solidFill>
                <a:latin typeface="Arial"/>
              </a:rPr>
              <a:t> my email with the photos?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penfriend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yozishma do‘sti (xat orqali do‘st)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penfriend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lives in Italy, and we write to each other every month.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Style, names and endings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formal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rasmiy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write </a:t>
            </a:r>
            <a:r>
              <a:rPr sz="1400" b="1">
                <a:solidFill>
                  <a:srgbClr val="5A6572"/>
                </a:solidFill>
                <a:latin typeface="Arial"/>
              </a:rPr>
              <a:t>formal</a:t>
            </a:r>
            <a:r>
              <a:rPr sz="1400" b="0">
                <a:solidFill>
                  <a:srgbClr val="5A6572"/>
                </a:solidFill>
                <a:latin typeface="Arial"/>
              </a:rPr>
              <a:t> emails to teachers and companies, not to friends.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unfriendly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samimiy bo‘lmagan, sovuq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reply was short and </a:t>
            </a:r>
            <a:r>
              <a:rPr sz="1400" b="1">
                <a:solidFill>
                  <a:srgbClr val="5A6572"/>
                </a:solidFill>
                <a:latin typeface="Arial"/>
              </a:rPr>
              <a:t>unfriendly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felt sad.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first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ism (familiyasiz)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the end, write only your </a:t>
            </a:r>
            <a:r>
              <a:rPr sz="1400" b="1">
                <a:solidFill>
                  <a:srgbClr val="5A6572"/>
                </a:solidFill>
                <a:latin typeface="Arial"/>
              </a:rPr>
              <a:t>first name</a:t>
            </a:r>
            <a:r>
              <a:rPr sz="1400" b="0">
                <a:solidFill>
                  <a:srgbClr val="5A6572"/>
                </a:solidFill>
                <a:latin typeface="Arial"/>
              </a:rPr>
              <a:t>: Dilnoza.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surname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familiya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an email to a friend, you don’t need your </a:t>
            </a:r>
            <a:r>
              <a:rPr sz="1400" b="1">
                <a:solidFill>
                  <a:srgbClr val="5A6572"/>
                </a:solidFill>
                <a:latin typeface="Arial"/>
              </a:rPr>
              <a:t>surname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Style, names and endings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imzo qo‘ymoq (oxirida ismini yozmoq)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forget to </a:t>
            </a:r>
            <a:r>
              <a:rPr sz="1400" b="1">
                <a:solidFill>
                  <a:srgbClr val="5A6572"/>
                </a:solidFill>
                <a:latin typeface="Arial"/>
              </a:rPr>
              <a:t>sign</a:t>
            </a:r>
            <a:r>
              <a:rPr sz="1400" b="0">
                <a:solidFill>
                  <a:srgbClr val="5A6572"/>
                </a:solidFill>
                <a:latin typeface="Arial"/>
              </a:rPr>
              <a:t> your email with your name.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mehr bilan (xat oxirida)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ends her emails to her family with ‘</a:t>
            </a:r>
            <a:r>
              <a:rPr sz="1400" b="1">
                <a:solidFill>
                  <a:srgbClr val="5A6572"/>
                </a:solidFill>
                <a:latin typeface="Arial"/>
              </a:rPr>
              <a:t>Love</a:t>
            </a:r>
            <a:r>
              <a:rPr sz="1400" b="0">
                <a:solidFill>
                  <a:srgbClr val="5A6572"/>
                </a:solidFill>
                <a:latin typeface="Arial"/>
              </a:rPr>
              <a:t>, Nodira’.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Best wishes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yaxshi tilaklar bilan (xat oxirida)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ends her emails with ‘</a:t>
            </a:r>
            <a:r>
              <a:rPr sz="1400" b="1">
                <a:solidFill>
                  <a:srgbClr val="5A6572"/>
                </a:solidFill>
                <a:latin typeface="Arial"/>
              </a:rPr>
              <a:t>Best wishes</a:t>
            </a:r>
            <a:r>
              <a:rPr sz="1400" b="0">
                <a:solidFill>
                  <a:srgbClr val="5A6572"/>
                </a:solidFill>
                <a:latin typeface="Arial"/>
              </a:rPr>
              <a:t>, Ms Karimova’.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Lots of love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ko‘p-ko‘p mehr bilan (yaqinlarga)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always finishes her messages with ‘</a:t>
            </a:r>
            <a:r>
              <a:rPr sz="1400" b="1">
                <a:solidFill>
                  <a:srgbClr val="5A6572"/>
                </a:solidFill>
                <a:latin typeface="Arial"/>
              </a:rPr>
              <a:t>Lots of love</a:t>
            </a:r>
            <a:r>
              <a:rPr sz="1400" b="0">
                <a:solidFill>
                  <a:srgbClr val="5A6572"/>
                </a:solidFill>
                <a:latin typeface="Arial"/>
              </a:rPr>
              <a:t>’.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Friendly linking words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xo‘sh, demak (gap boshida)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Well</a:t>
            </a:r>
            <a:r>
              <a:rPr sz="1400" b="0">
                <a:solidFill>
                  <a:srgbClr val="5A6572"/>
                </a:solidFill>
                <a:latin typeface="Arial"/>
              </a:rPr>
              <a:t>, I’m at school until three, but after that I’m free.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anyway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xullas, nima bo‘lganda ham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Anyway</a:t>
            </a:r>
            <a:r>
              <a:rPr sz="1400" b="0">
                <a:solidFill>
                  <a:srgbClr val="5A6572"/>
                </a:solidFill>
                <a:latin typeface="Arial"/>
              </a:rPr>
              <a:t>, I’d better go now — dinner is ready.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the 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aytgancha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By the way</a:t>
            </a:r>
            <a:r>
              <a:rPr sz="1400" b="0">
                <a:solidFill>
                  <a:srgbClr val="5A6572"/>
                </a:solidFill>
                <a:latin typeface="Arial"/>
              </a:rPr>
              <a:t>, my brother says hello to you!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actually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aslida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said I hate bowling, but </a:t>
            </a:r>
            <a:r>
              <a:rPr sz="1400" b="1">
                <a:solidFill>
                  <a:srgbClr val="5A6572"/>
                </a:solidFill>
                <a:latin typeface="Arial"/>
              </a:rPr>
              <a:t>actually</a:t>
            </a:r>
            <a:r>
              <a:rPr sz="1400" b="0">
                <a:solidFill>
                  <a:srgbClr val="5A6572"/>
                </a:solidFill>
                <a:latin typeface="Arial"/>
              </a:rPr>
              <a:t> it’s quite fun.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Hobbies and invitations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model (maket) yasamoq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makes models</a:t>
            </a:r>
            <a:r>
              <a:rPr sz="1400" b="0">
                <a:solidFill>
                  <a:srgbClr val="5A6572"/>
                </a:solidFill>
                <a:latin typeface="Arial"/>
              </a:rPr>
              <a:t> of old planes and ships.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invite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invite</a:t>
            </a:r>
            <a:r>
              <a:rPr sz="1400" b="0">
                <a:solidFill>
                  <a:srgbClr val="5A6572"/>
                </a:solidFill>
                <a:latin typeface="Arial"/>
              </a:rPr>
              <a:t> my penfriend to Tashkent next summer.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invitation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taklif, taklifnoma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Thanks for the </a:t>
            </a:r>
            <a:r>
              <a:rPr sz="1400" b="1">
                <a:solidFill>
                  <a:srgbClr val="5A6572"/>
                </a:solidFill>
                <a:latin typeface="Arial"/>
              </a:rPr>
              <a:t>invitation</a:t>
            </a:r>
            <a:r>
              <a:rPr sz="1400" b="0">
                <a:solidFill>
                  <a:srgbClr val="5A6572"/>
                </a:solidFill>
                <a:latin typeface="Arial"/>
              </a:rPr>
              <a:t> — I’d love to come!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for a bike ride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velosipedda sayr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don’t we </a:t>
            </a:r>
            <a:r>
              <a:rPr sz="1400" b="1">
                <a:solidFill>
                  <a:srgbClr val="5A6572"/>
                </a:solidFill>
                <a:latin typeface="Arial"/>
              </a:rPr>
              <a:t>go for a bike ride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 morning?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shopping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xarid qilgani bormoq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 you fancy </a:t>
            </a:r>
            <a:r>
              <a:rPr sz="1400" b="1">
                <a:solidFill>
                  <a:srgbClr val="5A6572"/>
                </a:solidFill>
                <a:latin typeface="Arial"/>
              </a:rPr>
              <a:t>going shopping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new mall?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Hobbies and invitations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meet friends in town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shaharda do‘stlar bilan uchrashmoq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I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meet friends in town</a:t>
            </a:r>
            <a:r>
              <a:rPr sz="1400" b="0">
                <a:solidFill>
                  <a:srgbClr val="5A6572"/>
                </a:solidFill>
                <a:latin typeface="Arial"/>
              </a:rPr>
              <a:t> for an ice cream.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table tennis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stol tennisi o‘ynamoq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about </a:t>
            </a:r>
            <a:r>
              <a:rPr sz="1400" b="1">
                <a:solidFill>
                  <a:srgbClr val="5A6572"/>
                </a:solidFill>
                <a:latin typeface="Arial"/>
              </a:rPr>
              <a:t>playing table tennis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school?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let me know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menga xabar bermoq, bildirmoq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Let me know</a:t>
            </a:r>
            <a:r>
              <a:rPr sz="1400" b="0">
                <a:solidFill>
                  <a:srgbClr val="5A6572"/>
                </a:solidFill>
                <a:latin typeface="Arial"/>
              </a:rPr>
              <a:t> if you can come on Friday.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book the tickets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chiptalarni oldindan band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Tell me which film you want, and I’ll </a:t>
            </a:r>
            <a:r>
              <a:rPr sz="1400" b="1">
                <a:solidFill>
                  <a:srgbClr val="5A6572"/>
                </a:solidFill>
                <a:latin typeface="Arial"/>
              </a:rPr>
              <a:t>book the tickets</a:t>
            </a:r>
            <a:r>
              <a:rPr sz="1400" b="0">
                <a:solidFill>
                  <a:srgbClr val="5A6572"/>
                </a:solidFill>
                <a:latin typeface="Arial"/>
              </a:rPr>
              <a:t> online.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Dilnoza's reply to her penfriend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To: emma.clarke@fastmail.com &amp;nbsp;·&amp;nbsp; Subject: My free time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 Emma!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Thanks for your </a:t>
            </a:r>
            <a:r>
              <a:rPr sz="1600" b="1">
                <a:solidFill>
                  <a:srgbClr val="1E2A38"/>
                </a:solidFill>
                <a:latin typeface="Arial"/>
              </a:rPr>
              <a:t>email</a:t>
            </a:r>
            <a:r>
              <a:rPr sz="1600" b="0">
                <a:solidFill>
                  <a:srgbClr val="1E2A38"/>
                </a:solidFill>
                <a:latin typeface="Arial"/>
              </a:rPr>
              <a:t>. Sorry I didn't reply sooner — we had exams last week. I liked hearing about your swimming club. That's great!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asked about my free time. </a:t>
            </a:r>
            <a:r>
              <a:rPr sz="1600" b="1">
                <a:solidFill>
                  <a:srgbClr val="1E2A38"/>
                </a:solidFill>
                <a:latin typeface="Arial"/>
              </a:rPr>
              <a:t>Well</a:t>
            </a:r>
            <a:r>
              <a:rPr sz="1600" b="0">
                <a:solidFill>
                  <a:srgbClr val="1E2A38"/>
                </a:solidFill>
                <a:latin typeface="Arial"/>
              </a:rPr>
              <a:t>, I'm at school until three o'clock, but after that I have two hobbies. I play the dutar — I started two years ago and my aunt taught me. I practise for about an hour a 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other hobby is photography. I take photos of my little brother and our cat. </a:t>
            </a:r>
            <a:r>
              <a:rPr sz="1600" b="1">
                <a:solidFill>
                  <a:srgbClr val="1E2A38"/>
                </a:solidFill>
                <a:latin typeface="Arial"/>
              </a:rPr>
              <a:t>By the way</a:t>
            </a:r>
            <a:r>
              <a:rPr sz="1600" b="0">
                <a:solidFill>
                  <a:srgbClr val="1E2A38"/>
                </a:solidFill>
                <a:latin typeface="Arial"/>
              </a:rPr>
              <a:t>, I'll send you some photos as an </a:t>
            </a:r>
            <a:r>
              <a:rPr sz="1600" b="1">
                <a:solidFill>
                  <a:srgbClr val="1E2A38"/>
                </a:solidFill>
                <a:latin typeface="Arial"/>
              </a:rPr>
              <a:t>attachment</a:t>
            </a:r>
            <a:r>
              <a:rPr sz="1600" b="0">
                <a:solidFill>
                  <a:srgbClr val="1E2A38"/>
                </a:solidFill>
                <a:latin typeface="Arial"/>
              </a:rPr>
              <a:t> next time!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Dilnoza's reply to her penfriend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Would you like to write to me in Uzbek one day? How about sending one short sentence in each email? </a:t>
            </a:r>
            <a:r>
              <a:rPr sz="1600" b="1">
                <a:solidFill>
                  <a:srgbClr val="1E2A38"/>
                </a:solidFill>
                <a:latin typeface="Arial"/>
              </a:rPr>
              <a:t>Anyway</a:t>
            </a:r>
            <a:r>
              <a:rPr sz="1600" b="0">
                <a:solidFill>
                  <a:srgbClr val="1E2A38"/>
                </a:solidFill>
                <a:latin typeface="Arial"/>
              </a:rPr>
              <a:t>, I'd better go now — I've got maths homework.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Please </a:t>
            </a:r>
            <a:r>
              <a:rPr sz="1600" b="1">
                <a:solidFill>
                  <a:srgbClr val="1E2A38"/>
                </a:solidFill>
                <a:latin typeface="Arial"/>
              </a:rPr>
              <a:t>write back</a:t>
            </a:r>
            <a:r>
              <a:rPr sz="1600" b="0">
                <a:solidFill>
                  <a:srgbClr val="1E2A38"/>
                </a:solidFill>
                <a:latin typeface="Arial"/>
              </a:rPr>
              <a:t> soon! Say hello to your family from me.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Love</a:t>
            </a:r>
            <a:r>
              <a:rPr sz="1600" b="0">
                <a:solidFill>
                  <a:srgbClr val="1E2A38"/>
                </a:solidFill>
                <a:latin typeface="Arial"/>
              </a:rPr>
              <a:t>, Dilnoza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didn't Dilnoza reply sooner?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two hobbies does she write about?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taught her to play the dutar, and when did she start?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she invite Emma to do?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phrase she uses to finish the main part of the email.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she sign the email?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xat so‘zlari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O‘qituvchi o‘zbekcha aytadi, siz inglizchasini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elektron pochta manzili · mavzu qatori · salomlashish · jo‘natuvchi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ilova (biriktirilgan fayl) · javob yozmoq · imzo qo‘ymoq · familiya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two endings for a friend (Love, Lots of love) and one for a teacher (Best wishes).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Do‘stona xatning uch xatboshisi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1-xatboshi:</a:t>
            </a:r>
            <a:r>
              <a:rPr sz="1800" b="0">
                <a:solidFill>
                  <a:srgbClr val="1E2A38"/>
                </a:solidFill>
                <a:latin typeface="Arial"/>
              </a:rPr>
              <a:t> do‘stingning xatiga javob — </a:t>
            </a:r>
            <a:r>
              <a:rPr sz="1800" b="1">
                <a:solidFill>
                  <a:srgbClr val="1E2A38"/>
                </a:solidFill>
                <a:latin typeface="Arial"/>
              </a:rPr>
              <a:t>Thanks for your email. I liked hearing about…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2-xatboshi:</a:t>
            </a:r>
            <a:r>
              <a:rPr sz="1800" b="0">
                <a:solidFill>
                  <a:srgbClr val="1E2A38"/>
                </a:solidFill>
                <a:latin typeface="Arial"/>
              </a:rPr>
              <a:t> o‘zing haqingda — </a:t>
            </a:r>
            <a:r>
              <a:rPr sz="1800" b="1">
                <a:solidFill>
                  <a:srgbClr val="1E2A38"/>
                </a:solidFill>
                <a:latin typeface="Arial"/>
              </a:rPr>
              <a:t>You asked about… Well,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3-xatboshi:</a:t>
            </a:r>
            <a:r>
              <a:rPr sz="1800" b="0">
                <a:solidFill>
                  <a:srgbClr val="1E2A38"/>
                </a:solidFill>
                <a:latin typeface="Arial"/>
              </a:rPr>
              <a:t> taklif — </a:t>
            </a:r>
            <a:r>
              <a:rPr sz="1800" b="1">
                <a:solidFill>
                  <a:srgbClr val="1E2A38"/>
                </a:solidFill>
                <a:latin typeface="Arial"/>
              </a:rPr>
              <a:t>Would you like to…? How about …ing?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Yakun:</a:t>
            </a:r>
            <a:r>
              <a:rPr sz="1800" b="0">
                <a:solidFill>
                  <a:srgbClr val="1E2A38"/>
                </a:solidFill>
                <a:latin typeface="Arial"/>
              </a:rPr>
              <a:t> That's all for now. / I'd better go now. → Write soon! → Love, / Best wishes, + ism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Har xatboshi </a:t>
            </a:r>
            <a:r>
              <a:rPr sz="1800" b="1">
                <a:solidFill>
                  <a:srgbClr val="1E2A38"/>
                </a:solidFill>
                <a:latin typeface="Arial"/>
              </a:rPr>
              <a:t>bitta mavzu</a:t>
            </a:r>
            <a:r>
              <a:rPr sz="1800" b="0">
                <a:solidFill>
                  <a:srgbClr val="1E2A38"/>
                </a:solidFill>
                <a:latin typeface="Arial"/>
              </a:rPr>
              <a:t> haqida bo‘ladi (Solutions p. 39).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 yozishdan oldin — uch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Read:</a:t>
            </a:r>
            <a:r>
              <a:rPr sz="1700" b="0">
                <a:solidFill>
                  <a:srgbClr val="1E2A38"/>
                </a:solidFill>
                <a:latin typeface="Arial"/>
              </a:rPr>
              <a:t> do‘stingning xatidagi yangilikni toping (nima bo‘lgan?).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Plan:</a:t>
            </a:r>
            <a:r>
              <a:rPr sz="1700" b="0">
                <a:solidFill>
                  <a:srgbClr val="1E2A38"/>
                </a:solidFill>
                <a:latin typeface="Arial"/>
              </a:rPr>
              <a:t> uch xatboshiga uchta qisqa eslatma yozing.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Write:</a:t>
            </a:r>
            <a:r>
              <a:rPr sz="1700" b="0">
                <a:solidFill>
                  <a:srgbClr val="1E2A38"/>
                </a:solidFill>
                <a:latin typeface="Arial"/>
              </a:rPr>
              <a:t> qoliplardan foydalaning, oxirida ismingizni qo‘ying.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A2, p.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Peter’ning Luca’ga yozgan xati.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email and answer three questions (kim Luca? xat qanday? kimga bunday xat yoziladi?).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the eight parts of the email with statements a–h.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Find examples in the email: first name, short forms, exclamation marks, the word </a:t>
            </a:r>
            <a:r>
              <a:rPr sz="1600" b="1">
                <a:solidFill>
                  <a:srgbClr val="1E2A38"/>
                </a:solidFill>
                <a:latin typeface="Arial"/>
              </a:rPr>
              <a:t>Well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Uyga vazifa:</a:t>
            </a:r>
            <a:r>
              <a:rPr sz="1600" b="0">
                <a:solidFill>
                  <a:srgbClr val="1E2A38"/>
                </a:solidFill>
                <a:latin typeface="Arial"/>
              </a:rPr>
              <a:t> Workbook p. 15, ex. 1–3 (xatdagi qisqa shakllar).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Yozilishi boshqa, aytilishi boshqa — kartadagi qiyin so‘zlar: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an email /ən ˈiːmeɪl/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attachment /ən əˈtætʃmənt/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receive /rɪˈsiːv/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penfriend /ə ˈpenfrend/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surname /ˈsɜːneɪm/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sign /saɪn/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invitation /ən ˌɪnvɪˈteɪʃn/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actually /ˈæktʃuəli/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Keyin ayting: Did you receive my invitation? It's in the attachment.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Check the ________ ________ before you press 'Send' — one wrong letter and your friend won't get it. (e… a…)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Write two or three words in the ________ ________, for example 'My free time'. (s… l…)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your email! It was good to hear from you. (Th… for)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I didn't reply ________ — I was very busy at school.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________ ________ my free-time activities. ________, I play chess twice a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________, I had an exam last week and I passed!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come to my house on Sunday? (W… you l… to)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got an ________ to my cousin's birthday party yesterday. (i…)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meeting at four o'clock? (How a…)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________ ________ ________ if you can come to my party on Sunday. (l… m… k…)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That's ________ ________ ________. Write soon!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three emails from my penfriend last week. (r…)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 taklif qiling va javob bering: Would you like to…? / How about …ing? — javob «I'd love to» yoki «Sorry, I can't» + sabab.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Xatingizni juftingizga o‘qib bering; u uchta xatboshini sanab, qaysi biri yetishmayotganini aytadi.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How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fe’l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keladi: How about </a:t>
            </a:r>
            <a:r>
              <a:rPr sz="1600" b="1">
                <a:solidFill>
                  <a:srgbClr val="1E2A38"/>
                </a:solidFill>
                <a:latin typeface="Arial"/>
              </a:rPr>
              <a:t>going</a:t>
            </a:r>
            <a:r>
              <a:rPr sz="1600" b="0">
                <a:solidFill>
                  <a:srgbClr val="1E2A38"/>
                </a:solidFill>
                <a:latin typeface="Arial"/>
              </a:rPr>
              <a:t> for a bike ride?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Would you like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fe’l: Would you like </a:t>
            </a:r>
            <a:r>
              <a:rPr sz="1600" b="1">
                <a:solidFill>
                  <a:srgbClr val="1E2A38"/>
                </a:solidFill>
                <a:latin typeface="Arial"/>
              </a:rPr>
              <a:t>to come</a:t>
            </a:r>
            <a:r>
              <a:rPr sz="1600" b="0">
                <a:solidFill>
                  <a:srgbClr val="1E2A38"/>
                </a:solidFill>
                <a:latin typeface="Arial"/>
              </a:rPr>
              <a:t>? · </a:t>
            </a:r>
            <a:r>
              <a:rPr sz="1600" b="1">
                <a:solidFill>
                  <a:srgbClr val="1E2A38"/>
                </a:solidFill>
                <a:latin typeface="Arial"/>
              </a:rPr>
              <a:t>invite</a:t>
            </a:r>
            <a:r>
              <a:rPr sz="1600" b="0">
                <a:solidFill>
                  <a:srgbClr val="1E2A38"/>
                </a:solidFill>
                <a:latin typeface="Arial"/>
              </a:rPr>
              <a:t> sb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+ tadbir: I'd like to invite you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my party.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Love,</a:t>
            </a:r>
            <a:r>
              <a:rPr sz="1600" b="0">
                <a:solidFill>
                  <a:srgbClr val="1E2A38"/>
                </a:solidFill>
                <a:latin typeface="Arial"/>
              </a:rPr>
              <a:t> / </a:t>
            </a:r>
            <a:r>
              <a:rPr sz="1600" b="1">
                <a:solidFill>
                  <a:srgbClr val="1E2A38"/>
                </a:solidFill>
                <a:latin typeface="Arial"/>
              </a:rPr>
              <a:t>Lots of love,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yaqin do‘st va oilaga; </a:t>
            </a:r>
            <a:r>
              <a:rPr sz="1600" b="1">
                <a:solidFill>
                  <a:srgbClr val="1E2A38"/>
                </a:solidFill>
                <a:latin typeface="Arial"/>
              </a:rPr>
              <a:t>Best wishes,</a:t>
            </a:r>
            <a:r>
              <a:rPr sz="1600" b="0">
                <a:solidFill>
                  <a:srgbClr val="1E2A38"/>
                </a:solidFill>
                <a:latin typeface="Arial"/>
              </a:rPr>
              <a:t> — kamroq yaqin odamga.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Well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«xo‘sh», yangi fikrni boshlaydi; </a:t>
            </a:r>
            <a:r>
              <a:rPr sz="1600" b="1">
                <a:solidFill>
                  <a:srgbClr val="1E2A38"/>
                </a:solidFill>
                <a:latin typeface="Arial"/>
              </a:rPr>
              <a:t>Anyway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«xullas», mavzuni yakunlaydi; </a:t>
            </a:r>
            <a:r>
              <a:rPr sz="1600" b="1">
                <a:solidFill>
                  <a:srgbClr val="1E2A38"/>
                </a:solidFill>
                <a:latin typeface="Arial"/>
              </a:rPr>
              <a:t>By the way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«aytgancha», qo‘shimcha gap; </a:t>
            </a:r>
            <a:r>
              <a:rPr sz="1600" b="1">
                <a:solidFill>
                  <a:srgbClr val="1E2A38"/>
                </a:solidFill>
                <a:latin typeface="Arial"/>
              </a:rPr>
              <a:t>Actually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«aslida», kutilmagan haqiqat.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15, ex. 1–3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with the flashcards: sozlar.com/vocab/cards/?set=grade8-lesson12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Do‘stingizga qisqa xat yozing (uch xatboshi, 60–80 so‘z) — keyingi darsda o‘qiymiz.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U.S. Navy photo by Photographer's Mate 1st Class Brien Aho · Public domain · https://commons.wikimedia.org/w/index.php?curid=8197120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