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Adverbs of Frequency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Takroriylik ravishlari (always, usually, often…)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adverbs of frequency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snowmanradio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never, hardly ever, sometimes, often, usually, always on a 0–100% scale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Place the adverb before the main verb but after be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every day / once a week at the end of a sentence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questions with How often, What time, Where, Who, When, How many, Whose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Adverbs of frequency — the two position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scale: </a:t>
            </a: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0% · </a:t>
            </a:r>
            <a:r>
              <a:rPr sz="1600" b="1">
                <a:solidFill>
                  <a:srgbClr val="1E2A38"/>
                </a:solidFill>
                <a:latin typeface="Arial"/>
              </a:rPr>
              <a:t>hardly ever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sometimes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often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usually</a:t>
            </a:r>
            <a:r>
              <a:rPr sz="1600" b="0">
                <a:solidFill>
                  <a:srgbClr val="1E2A38"/>
                </a:solidFill>
                <a:latin typeface="Arial"/>
              </a:rPr>
              <a:t> · </a:t>
            </a:r>
            <a:r>
              <a:rPr sz="1600" b="1">
                <a:solidFill>
                  <a:srgbClr val="1E2A38"/>
                </a:solidFill>
                <a:latin typeface="Arial"/>
              </a:rPr>
              <a:t>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100%.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Before</a:t>
            </a:r>
            <a:r>
              <a:rPr sz="1600" b="0">
                <a:solidFill>
                  <a:srgbClr val="1E2A38"/>
                </a:solidFill>
                <a:latin typeface="Arial"/>
              </a:rPr>
              <a:t> the main verb: </a:t>
            </a:r>
            <a:r>
              <a:rPr sz="1600" b="1">
                <a:solidFill>
                  <a:srgbClr val="1E2A38"/>
                </a:solidFill>
                <a:latin typeface="Arial"/>
              </a:rPr>
              <a:t>We 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milk the cows. </a:t>
            </a:r>
            <a:r>
              <a:rPr sz="1600" b="1">
                <a:solidFill>
                  <a:srgbClr val="1E2A38"/>
                </a:solidFill>
                <a:latin typeface="Arial"/>
              </a:rPr>
              <a:t>He often</a:t>
            </a:r>
            <a:r>
              <a:rPr sz="1600" b="0">
                <a:solidFill>
                  <a:srgbClr val="1E2A38"/>
                </a:solidFill>
                <a:latin typeface="Arial"/>
              </a:rPr>
              <a:t> goes to the farm.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After</a:t>
            </a:r>
            <a:r>
              <a:rPr sz="1600" b="0">
                <a:solidFill>
                  <a:srgbClr val="1E2A38"/>
                </a:solidFill>
                <a:latin typeface="Arial"/>
              </a:rPr>
              <a:t> be: </a:t>
            </a:r>
            <a:r>
              <a:rPr sz="1600" b="1">
                <a:solidFill>
                  <a:srgbClr val="1E2A38"/>
                </a:solidFill>
                <a:latin typeface="Arial"/>
              </a:rPr>
              <a:t>The chickens are usually</a:t>
            </a:r>
            <a:r>
              <a:rPr sz="1600" b="0">
                <a:solidFill>
                  <a:srgbClr val="1E2A38"/>
                </a:solidFill>
                <a:latin typeface="Arial"/>
              </a:rPr>
              <a:t> noisy. </a:t>
            </a:r>
            <a:r>
              <a:rPr sz="1600" b="1">
                <a:solidFill>
                  <a:srgbClr val="1E2A38"/>
                </a:solidFill>
                <a:latin typeface="Arial"/>
              </a:rPr>
              <a:t>Our cat is 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ill.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every day / once a week</a:t>
            </a:r>
            <a:r>
              <a:rPr sz="1600" b="0">
                <a:solidFill>
                  <a:srgbClr val="1E2A38"/>
                </a:solidFill>
                <a:latin typeface="Arial"/>
              </a:rPr>
              <a:t> go at the </a:t>
            </a:r>
            <a:r>
              <a:rPr sz="1600" b="1">
                <a:solidFill>
                  <a:srgbClr val="1E2A38"/>
                </a:solidFill>
                <a:latin typeface="Arial"/>
              </a:rPr>
              <a:t>end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We buy eggs from a farm every week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sometimes</a:t>
            </a:r>
            <a:r>
              <a:rPr sz="1600" b="0">
                <a:solidFill>
                  <a:srgbClr val="1E2A38"/>
                </a:solidFill>
                <a:latin typeface="Arial"/>
              </a:rPr>
              <a:t> can also go at the end: </a:t>
            </a:r>
            <a:r>
              <a:rPr sz="1600" b="1">
                <a:solidFill>
                  <a:srgbClr val="1E2A38"/>
                </a:solidFill>
                <a:latin typeface="Arial"/>
              </a:rPr>
              <a:t>I go with him sometimes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Adverbs of frequency.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Rewrite each sentence so the word in bold is in the correct place (eight sentences).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Use the table (always / usually / sometimes / never) to write sentences about the farm animals.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Talk about you: What do you usually have for breakfast? What do you never do at the weekend?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How often? — the scale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hech qachon (0%)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old dog </a:t>
            </a:r>
            <a:r>
              <a:rPr sz="1400" b="1">
                <a:solidFill>
                  <a:srgbClr val="5A6572"/>
                </a:solidFill>
                <a:latin typeface="Arial"/>
              </a:rPr>
              <a:t>never</a:t>
            </a:r>
            <a:r>
              <a:rPr sz="1400" b="0">
                <a:solidFill>
                  <a:srgbClr val="5A6572"/>
                </a:solidFill>
                <a:latin typeface="Arial"/>
              </a:rPr>
              <a:t> runs after the chickens.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❄️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hardly ever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deyarli hech qachon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</a:t>
            </a:r>
            <a:r>
              <a:rPr sz="1400" b="1">
                <a:solidFill>
                  <a:srgbClr val="5A6572"/>
                </a:solidFill>
                <a:latin typeface="Arial"/>
              </a:rPr>
              <a:t>hardly ever</a:t>
            </a:r>
            <a:r>
              <a:rPr sz="1400" b="0">
                <a:solidFill>
                  <a:srgbClr val="5A6572"/>
                </a:solidFill>
                <a:latin typeface="Arial"/>
              </a:rPr>
              <a:t> snows in Termez.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sometimes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ba’zan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sometimes</a:t>
            </a:r>
            <a:r>
              <a:rPr sz="1400" b="0">
                <a:solidFill>
                  <a:srgbClr val="5A6572"/>
                </a:solidFill>
                <a:latin typeface="Arial"/>
              </a:rPr>
              <a:t> help my uncle at his farm in the summer.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often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tez-tez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grandparents </a:t>
            </a:r>
            <a:r>
              <a:rPr sz="1400" b="1">
                <a:solidFill>
                  <a:srgbClr val="5A6572"/>
                </a:solidFill>
                <a:latin typeface="Arial"/>
              </a:rPr>
              <a:t>often</a:t>
            </a:r>
            <a:r>
              <a:rPr sz="1400" b="0">
                <a:solidFill>
                  <a:srgbClr val="5A6572"/>
                </a:solidFill>
                <a:latin typeface="Arial"/>
              </a:rPr>
              <a:t> come to our house on Sundays.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💯️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always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doim, har doim (100%)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Kamola </a:t>
            </a:r>
            <a:r>
              <a:rPr sz="1400" b="1">
                <a:solidFill>
                  <a:srgbClr val="5A6572"/>
                </a:solidFill>
                <a:latin typeface="Arial"/>
              </a:rPr>
              <a:t>always</a:t>
            </a:r>
            <a:r>
              <a:rPr sz="1400" b="0">
                <a:solidFill>
                  <a:srgbClr val="5A6572"/>
                </a:solidFill>
                <a:latin typeface="Arial"/>
              </a:rPr>
              <a:t> does her homework before dinner.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Life on the farm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buy eggs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tuxum sotib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buy eggs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farm near our village.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ill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kasal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 is hardly ever </a:t>
            </a:r>
            <a:r>
              <a:rPr sz="1400" b="1">
                <a:solidFill>
                  <a:srgbClr val="5A6572"/>
                </a:solidFill>
                <a:latin typeface="Arial"/>
              </a:rPr>
              <a:t>ill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walks every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eat three meals a 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kuniga uch mahal ovqatlanmoq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eat three meals a day</a:t>
            </a:r>
            <a:r>
              <a:rPr sz="1400" b="0">
                <a:solidFill>
                  <a:srgbClr val="5A6572"/>
                </a:solidFill>
                <a:latin typeface="Arial"/>
              </a:rPr>
              <a:t>: breakfast, lunch and dinner.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Farm ducks hardly ever </a:t>
            </a:r>
            <a:r>
              <a:rPr sz="1400" b="1">
                <a:solidFill>
                  <a:srgbClr val="5A6572"/>
                </a:solidFill>
                <a:latin typeface="Arial"/>
              </a:rPr>
              <a:t>fly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they like walking and swimming.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🍏️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eat apples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olma yemoq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eats apples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breakfast.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Life on the farm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with the visitors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mehmonlar bilan o‘ynamoq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young goats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play with the visitors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funny noises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kulgili ovozlar chiqarmoq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ducks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make funny noises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happy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xursand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donkey is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happy</a:t>
            </a:r>
            <a:r>
              <a:rPr sz="1400" b="0">
                <a:solidFill>
                  <a:srgbClr val="5A6572"/>
                </a:solidFill>
                <a:latin typeface="Arial"/>
              </a:rPr>
              <a:t> when the children come.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worry — our old dog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bites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😪️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sleep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oz uxlab olmoq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lunch Ned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has a sleep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field.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School and clubs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 member of a club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to‘garak a’zosi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a member of a club</a:t>
            </a:r>
            <a:r>
              <a:rPr sz="1400" b="0">
                <a:solidFill>
                  <a:srgbClr val="5A6572"/>
                </a:solidFill>
                <a:latin typeface="Arial"/>
              </a:rPr>
              <a:t> for young artists, and he often paints there.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join a club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to‘garakka qo‘shilmoq (yozilmoq)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New students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join a club</a:t>
            </a:r>
            <a:r>
              <a:rPr sz="1400" b="0">
                <a:solidFill>
                  <a:srgbClr val="5A6572"/>
                </a:solidFill>
                <a:latin typeface="Arial"/>
              </a:rPr>
              <a:t> in September.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photography club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fotografiya to‘garagi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often takes pictures of birds and flowers at </a:t>
            </a:r>
            <a:r>
              <a:rPr sz="1400" b="1">
                <a:solidFill>
                  <a:srgbClr val="5A6572"/>
                </a:solidFill>
                <a:latin typeface="Arial"/>
              </a:rPr>
              <a:t>photography club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yig‘ilmoq, uchrashmoq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chess club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meets</a:t>
            </a:r>
            <a:r>
              <a:rPr sz="1400" b="0">
                <a:solidFill>
                  <a:srgbClr val="5A6572"/>
                </a:solidFill>
                <a:latin typeface="Arial"/>
              </a:rPr>
              <a:t> on Tuesdays.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School and clubs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cross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jahli chiqmoq (achchiqlanmoq)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is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cross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us — she’s very kind.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 late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kechikib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Bekzod hardly ever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arrives late</a:t>
            </a:r>
            <a:r>
              <a:rPr sz="1400" b="0">
                <a:solidFill>
                  <a:srgbClr val="5A6572"/>
                </a:solidFill>
                <a:latin typeface="Arial"/>
              </a:rPr>
              <a:t> for lessons.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thirsty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chanqamoq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I’m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thirsty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take a big bottle of water to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send text messages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SMS (matnli xabar) yubormoq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hardly ever </a:t>
            </a:r>
            <a:r>
              <a:rPr sz="1400" b="1">
                <a:solidFill>
                  <a:srgbClr val="5A6572"/>
                </a:solidFill>
                <a:latin typeface="Arial"/>
              </a:rPr>
              <a:t>sends text messages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 prefers to phone.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At home and free time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load the dishwasher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idish yuvish mashinasiga idish joylamoq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load the dishwasher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dinner to help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dancing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raqsga tushgani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goes dancing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 evenings.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sport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bilan shug‘ullanmoq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does sport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before 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swimming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suzishga 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we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go swimming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river.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At home and free time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shopping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xarid qilgani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goes shopping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bazaar on Sunday mornings.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📻️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 the radio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radio tinglamoq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listens to the radio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kitchen.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your free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bo‘sh vaqtingda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 you often do </a:t>
            </a:r>
            <a:r>
              <a:rPr sz="1400" b="1">
                <a:solidFill>
                  <a:srgbClr val="5A6572"/>
                </a:solidFill>
                <a:latin typeface="Arial"/>
              </a:rPr>
              <a:t>in your free time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often at Amberton Farm?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Life at Amberton Farm is </a:t>
            </a:r>
            <a:r>
              <a:rPr sz="1600" b="1">
                <a:solidFill>
                  <a:srgbClr val="1E2A38"/>
                </a:solidFill>
                <a:latin typeface="Arial"/>
              </a:rPr>
              <a:t>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busy. The workers </a:t>
            </a:r>
            <a:r>
              <a:rPr sz="1600" b="1">
                <a:solidFill>
                  <a:srgbClr val="1E2A38"/>
                </a:solidFill>
                <a:latin typeface="Arial"/>
              </a:rPr>
              <a:t>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get up very early and they </a:t>
            </a:r>
            <a:r>
              <a:rPr sz="1600" b="1">
                <a:solidFill>
                  <a:srgbClr val="1E2A38"/>
                </a:solidFill>
                <a:latin typeface="Arial"/>
              </a:rPr>
              <a:t>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milk the cows before breakfast. The chickens are usually noisy in the morning!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Ned the old donkey </a:t>
            </a:r>
            <a:r>
              <a:rPr sz="1600" b="1">
                <a:solidFill>
                  <a:srgbClr val="1E2A38"/>
                </a:solidFill>
                <a:latin typeface="Arial"/>
              </a:rPr>
              <a:t>often</a:t>
            </a:r>
            <a:r>
              <a:rPr sz="1600" b="0">
                <a:solidFill>
                  <a:srgbClr val="1E2A38"/>
                </a:solidFill>
                <a:latin typeface="Arial"/>
              </a:rPr>
              <a:t> sleeps in the afternoon, but he </a:t>
            </a:r>
            <a:r>
              <a:rPr sz="1600" b="1">
                <a:solidFill>
                  <a:srgbClr val="1E2A38"/>
                </a:solidFill>
                <a:latin typeface="Arial"/>
              </a:rPr>
              <a:t>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wakes up for his apple. He is usually </a:t>
            </a:r>
            <a:r>
              <a:rPr sz="1600" b="1">
                <a:solidFill>
                  <a:srgbClr val="1E2A38"/>
                </a:solidFill>
                <a:latin typeface="Arial"/>
              </a:rPr>
              <a:t>happy</a:t>
            </a:r>
            <a:r>
              <a:rPr sz="1600" b="0">
                <a:solidFill>
                  <a:srgbClr val="1E2A38"/>
                </a:solidFill>
                <a:latin typeface="Arial"/>
              </a:rPr>
              <a:t>, and he </a:t>
            </a: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bites</a:t>
            </a:r>
            <a:r>
              <a:rPr sz="1600" b="0">
                <a:solidFill>
                  <a:srgbClr val="1E2A38"/>
                </a:solidFill>
                <a:latin typeface="Arial"/>
              </a:rPr>
              <a:t>. The cats </a:t>
            </a:r>
            <a:r>
              <a:rPr sz="1600" b="1">
                <a:solidFill>
                  <a:srgbClr val="1E2A38"/>
                </a:solidFill>
                <a:latin typeface="Arial"/>
              </a:rPr>
              <a:t>hardly ever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play with the visitors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they </a:t>
            </a:r>
            <a:r>
              <a:rPr sz="1600" b="1">
                <a:solidFill>
                  <a:srgbClr val="1E2A38"/>
                </a:solidFill>
                <a:latin typeface="Arial"/>
              </a:rPr>
              <a:t>sometimes</a:t>
            </a:r>
            <a:r>
              <a:rPr sz="1600" b="0">
                <a:solidFill>
                  <a:srgbClr val="1E2A38"/>
                </a:solidFill>
                <a:latin typeface="Arial"/>
              </a:rPr>
              <a:t> watch them from the roof.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often do visitors come? Every day! Some families come once a week, and school groups </a:t>
            </a:r>
            <a:r>
              <a:rPr sz="1600" b="1">
                <a:solidFill>
                  <a:srgbClr val="1E2A38"/>
                </a:solidFill>
                <a:latin typeface="Arial"/>
              </a:rPr>
              <a:t>often</a:t>
            </a:r>
            <a:r>
              <a:rPr sz="1600" b="0">
                <a:solidFill>
                  <a:srgbClr val="1E2A38"/>
                </a:solidFill>
                <a:latin typeface="Arial"/>
              </a:rPr>
              <a:t> come on Fridays.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the workers always do before breakfast?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Does Ned bite?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often do the cats play with the visitors?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do school groups often come?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fix the sentence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noto‘g‘ri tartibli gap aytadi, siz to‘g‘rilaysiz.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dog eats usually three meals a day. · My sister goes often dancing.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 you go sometimes swimming? · That duck flies never.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three things you always do and one thing you never 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Stress in adverbs of frequency and new words: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always /ˈɔːlweɪz/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often /ˈɒfn/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sometimes /ˈsʌmtaɪmz/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never /ˈnevə/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hardly ever /ˈhɑːdli ˈevə/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photography club /fəˈtɒɡrəfi klʌb/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load the dishwasher /ləʊd ðə ˈdɪʃwɒʃə/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be thirsty /bi ˈθɜːsti/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In often the t is usually silent: /ˈɒfn/.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0% = ________ · 100% = 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milk the cows before breakfast — every single day. (100%)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chickens are ________ noisy — most of the time. (odatda)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go swimming with my uncle — maybe once a month. (ba’zan)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cat ________ ________ bites — she's a very friendly cat. (deyarli hech qachon)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Correct the order: 'We every week buy eggs.' → We buy eggs ________ ________.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Correct the order: 'Our cat always is ill.' → Our cat ________ ________ ill.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Correct the order: 'I get up never at five.' → I ________ ________ ________ at five.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________ does the club meet?' 'Once a week.'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pencil case is this?' 'It's my brother's.'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________ subjects do you do?' 'Ten.'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do you ________ have for breakfast? (odatda)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Laser p.19 ex.3 — ask your partner the four 'Talk about you' questions.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someone who… always eats three meals a day / never sends text messages / often goes swimming. Ask 'How often do you…?'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O‘zbekchada ravish fe’ldan oldin keladi — inglizchada ham asosiy fe’ldan </a:t>
            </a:r>
            <a:r>
              <a:rPr sz="1600" b="1">
                <a:solidFill>
                  <a:srgbClr val="1E2A38"/>
                </a:solidFill>
                <a:latin typeface="Arial"/>
              </a:rPr>
              <a:t>oldin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 always get up…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Faqat </a:t>
            </a: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(am/is/are) bilan ravish </a:t>
            </a:r>
            <a:r>
              <a:rPr sz="1600" b="1">
                <a:solidFill>
                  <a:srgbClr val="1E2A38"/>
                </a:solidFill>
                <a:latin typeface="Arial"/>
              </a:rPr>
              <a:t>keyin</a:t>
            </a:r>
            <a:r>
              <a:rPr sz="1600" b="0">
                <a:solidFill>
                  <a:srgbClr val="1E2A38"/>
                </a:solidFill>
                <a:latin typeface="Arial"/>
              </a:rPr>
              <a:t> keladi: </a:t>
            </a:r>
            <a:r>
              <a:rPr sz="1600" b="1">
                <a:solidFill>
                  <a:srgbClr val="1E2A38"/>
                </a:solidFill>
                <a:latin typeface="Arial"/>
              </a:rPr>
              <a:t>She is always late.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hardly 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«deyarli hech qachon»; </a:t>
            </a:r>
            <a:r>
              <a:rPr sz="1600" b="1">
                <a:solidFill>
                  <a:srgbClr val="1E2A38"/>
                </a:solidFill>
                <a:latin typeface="Arial"/>
              </a:rPr>
              <a:t>never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gapda </a:t>
            </a:r>
            <a:r>
              <a:rPr sz="1600" b="1">
                <a:solidFill>
                  <a:srgbClr val="1E2A38"/>
                </a:solidFill>
                <a:latin typeface="Arial"/>
              </a:rPr>
              <a:t>not</a:t>
            </a:r>
            <a:r>
              <a:rPr sz="1600" b="0">
                <a:solidFill>
                  <a:srgbClr val="1E2A38"/>
                </a:solidFill>
                <a:latin typeface="Arial"/>
              </a:rPr>
              <a:t> ishlatilmaydi: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I never go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don't never go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every day, once a week</a:t>
            </a:r>
            <a:r>
              <a:rPr sz="1600" b="0">
                <a:solidFill>
                  <a:srgbClr val="1E2A38"/>
                </a:solidFill>
                <a:latin typeface="Arial"/>
              </a:rPr>
              <a:t> — gap oxirida.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14, 25, ex. 1–4.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sozlar.com/vocab/cards/?set=grade7-lesson12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eight sentences about your week with eight different frequency words.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snowmanradio · CC BY-SA 3.0 · https://commons.wikimedia.org/w/index.php?curid=1924224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