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Vocabulary Builder: Public Transport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So‘z boyligi: jamoat transporti, adashtiriladigan so‘zlar, birikmalar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Vocabulary builder: Public transport. Confusable words. Collocations (Unit 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35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09992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Kevin Poh from Petaling Jaya, Malaysia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eight public-transport words with their definitions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correctly in four confusable pairs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Sort fourteen means of transport into get in / get out of and get on / get off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Guess the means of transport from what a speaker says (ex. 5)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Public transport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✈️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airline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aviakompaniya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Which </a:t>
            </a:r>
            <a:r>
              <a:rPr sz="1400" b="1">
                <a:solidFill>
                  <a:srgbClr val="5A6572"/>
                </a:solidFill>
                <a:latin typeface="Arial"/>
              </a:rPr>
              <a:t>airline</a:t>
            </a:r>
            <a:r>
              <a:rPr sz="1400" b="0">
                <a:solidFill>
                  <a:srgbClr val="5A6572"/>
                </a:solidFill>
                <a:latin typeface="Arial"/>
              </a:rPr>
              <a:t> are you flying with?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🏢️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terminal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aeroport terminali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flight leaves from </a:t>
            </a:r>
            <a:r>
              <a:rPr sz="1400" b="1">
                <a:solidFill>
                  <a:srgbClr val="5A6572"/>
                </a:solidFill>
                <a:latin typeface="Arial"/>
              </a:rPr>
              <a:t>Terminal</a:t>
            </a:r>
            <a:r>
              <a:rPr sz="1400" b="0">
                <a:solidFill>
                  <a:srgbClr val="5A6572"/>
                </a:solidFill>
                <a:latin typeface="Arial"/>
              </a:rPr>
              <a:t> 2.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🚇️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underground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metro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underground</a:t>
            </a:r>
            <a:r>
              <a:rPr sz="1400" b="0">
                <a:solidFill>
                  <a:srgbClr val="5A6572"/>
                </a:solidFill>
                <a:latin typeface="Arial"/>
              </a:rPr>
              <a:t> is the quickest way to get around Tashkent.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🛏️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cabin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kayuta (kemadagi xona)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</a:t>
            </a:r>
            <a:r>
              <a:rPr sz="1400" b="1">
                <a:solidFill>
                  <a:srgbClr val="5A6572"/>
                </a:solidFill>
                <a:latin typeface="Arial"/>
              </a:rPr>
              <a:t>cabin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ship had two small beds.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Public transport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taxi rank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taksilar to‘xtash joyi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</a:t>
            </a:r>
            <a:r>
              <a:rPr sz="1400" b="1">
                <a:solidFill>
                  <a:srgbClr val="5A6572"/>
                </a:solidFill>
                <a:latin typeface="Arial"/>
              </a:rPr>
              <a:t>taxi rank</a:t>
            </a:r>
            <a:r>
              <a:rPr sz="1400" b="0">
                <a:solidFill>
                  <a:srgbClr val="5A6572"/>
                </a:solidFill>
                <a:latin typeface="Arial"/>
              </a:rPr>
              <a:t> right outside the station.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⛴️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ferry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parom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took the </a:t>
            </a:r>
            <a:r>
              <a:rPr sz="1400" b="1">
                <a:solidFill>
                  <a:srgbClr val="5A6572"/>
                </a:solidFill>
                <a:latin typeface="Arial"/>
              </a:rPr>
              <a:t>ferry</a:t>
            </a:r>
            <a:r>
              <a:rPr sz="1400" b="0">
                <a:solidFill>
                  <a:srgbClr val="5A6572"/>
                </a:solidFill>
                <a:latin typeface="Arial"/>
              </a:rPr>
              <a:t> across the lake to the island.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take-off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(samolyotning) havoga ko‘tarilishi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turn off your phone before </a:t>
            </a:r>
            <a:r>
              <a:rPr sz="1400" b="1">
                <a:solidFill>
                  <a:srgbClr val="5A6572"/>
                </a:solidFill>
                <a:latin typeface="Arial"/>
              </a:rPr>
              <a:t>take-off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🛬️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landing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(samolyotning) qo‘nishi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Keep your seat belt on until after </a:t>
            </a:r>
            <a:r>
              <a:rPr sz="1400" b="1">
                <a:solidFill>
                  <a:srgbClr val="5A6572"/>
                </a:solidFill>
                <a:latin typeface="Arial"/>
              </a:rPr>
              <a:t>landing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Travel, journey or trip?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travel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sayohat (umuman; sanalmaydi)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think </a:t>
            </a:r>
            <a:r>
              <a:rPr sz="1400" b="1">
                <a:solidFill>
                  <a:srgbClr val="5A6572"/>
                </a:solidFill>
                <a:latin typeface="Arial"/>
              </a:rPr>
              <a:t>travel</a:t>
            </a:r>
            <a:r>
              <a:rPr sz="1400" b="0">
                <a:solidFill>
                  <a:srgbClr val="5A6572"/>
                </a:solidFill>
                <a:latin typeface="Arial"/>
              </a:rPr>
              <a:t> teaches you a lot about other countries.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journey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yo‘l, safar (bir joydan boshqasiga)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journey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Tashkent to Bukhara takes six hours by train.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🎒️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trip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qisqa safar (borib qaytiladigan)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went on a school </a:t>
            </a:r>
            <a:r>
              <a:rPr sz="1400" b="1">
                <a:solidFill>
                  <a:srgbClr val="5A6572"/>
                </a:solidFill>
                <a:latin typeface="Arial"/>
              </a:rPr>
              <a:t>trip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museum.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Travel, journey or trip?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💼️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business trip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xizmat safari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mum is in Moscow on a </a:t>
            </a:r>
            <a:r>
              <a:rPr sz="1400" b="1">
                <a:solidFill>
                  <a:srgbClr val="5A6572"/>
                </a:solidFill>
                <a:latin typeface="Arial"/>
              </a:rPr>
              <a:t>business trip</a:t>
            </a:r>
            <a:r>
              <a:rPr sz="1400" b="0">
                <a:solidFill>
                  <a:srgbClr val="5A6572"/>
                </a:solidFill>
                <a:latin typeface="Arial"/>
              </a:rPr>
              <a:t> this week.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miss the bus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avtobusga ulgurmay qolmoq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got up late and </a:t>
            </a:r>
            <a:r>
              <a:rPr sz="1400" b="1">
                <a:solidFill>
                  <a:srgbClr val="5A6572"/>
                </a:solidFill>
                <a:latin typeface="Arial"/>
              </a:rPr>
              <a:t>missed the bus</a:t>
            </a:r>
            <a:r>
              <a:rPr sz="1400" b="0">
                <a:solidFill>
                  <a:srgbClr val="5A6572"/>
                </a:solidFill>
                <a:latin typeface="Arial"/>
              </a:rPr>
              <a:t> to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lose your ticket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chiptani yo‘qotib qo‘ymoq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lose your ticket</a:t>
            </a:r>
            <a:r>
              <a:rPr sz="1400" b="0">
                <a:solidFill>
                  <a:srgbClr val="5A6572"/>
                </a:solidFill>
                <a:latin typeface="Arial"/>
              </a:rPr>
              <a:t> — you need it to leave the station.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Getting on and off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🚏️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on the bus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avtobusga chiqmoq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got on the bus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market.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🚆️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off the train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poyezddan tushmoq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Hundreds of people </a:t>
            </a:r>
            <a:r>
              <a:rPr sz="1400" b="1">
                <a:solidFill>
                  <a:srgbClr val="5A6572"/>
                </a:solidFill>
                <a:latin typeface="Arial"/>
              </a:rPr>
              <a:t>got off the train</a:t>
            </a:r>
            <a:r>
              <a:rPr sz="1400" b="0">
                <a:solidFill>
                  <a:srgbClr val="5A6572"/>
                </a:solidFill>
                <a:latin typeface="Arial"/>
              </a:rPr>
              <a:t> in Samarkand.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into a taxi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taksiga o‘tirmoq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got into a taxi</a:t>
            </a:r>
            <a:r>
              <a:rPr sz="1400" b="0">
                <a:solidFill>
                  <a:srgbClr val="5A6572"/>
                </a:solidFill>
                <a:latin typeface="Arial"/>
              </a:rPr>
              <a:t> outside the hotel.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🚗️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out of the car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mashinadan tushmoq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stopped and we </a:t>
            </a:r>
            <a:r>
              <a:rPr sz="1400" b="1">
                <a:solidFill>
                  <a:srgbClr val="5A6572"/>
                </a:solidFill>
                <a:latin typeface="Arial"/>
              </a:rPr>
              <a:t>got out of the car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Getting on and off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🐎️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on a horse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otga minmoq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isn’t easy to </a:t>
            </a:r>
            <a:r>
              <a:rPr sz="1400" b="1">
                <a:solidFill>
                  <a:srgbClr val="5A6572"/>
                </a:solidFill>
                <a:latin typeface="Arial"/>
              </a:rPr>
              <a:t>get on a horse</a:t>
            </a:r>
            <a:r>
              <a:rPr sz="1400" b="0">
                <a:solidFill>
                  <a:srgbClr val="5A6572"/>
                </a:solidFill>
                <a:latin typeface="Arial"/>
              </a:rPr>
              <a:t> without help.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🚣️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rowing boat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eshkakli qayiq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hired a </a:t>
            </a:r>
            <a:r>
              <a:rPr sz="1400" b="1">
                <a:solidFill>
                  <a:srgbClr val="5A6572"/>
                </a:solidFill>
                <a:latin typeface="Arial"/>
              </a:rPr>
              <a:t>rowing boat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lake.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🚎️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trolleybus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trolleybus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old </a:t>
            </a:r>
            <a:r>
              <a:rPr sz="1400" b="1">
                <a:solidFill>
                  <a:srgbClr val="5A6572"/>
                </a:solidFill>
                <a:latin typeface="Arial"/>
              </a:rPr>
              <a:t>trolleybus</a:t>
            </a:r>
            <a:r>
              <a:rPr sz="1400" b="0">
                <a:solidFill>
                  <a:srgbClr val="5A6572"/>
                </a:solidFill>
                <a:latin typeface="Arial"/>
              </a:rPr>
              <a:t> moved slowly along the main street.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Compound nouns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🚄️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express train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tezyurar poyezd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express train</a:t>
            </a:r>
            <a:r>
              <a:rPr sz="1400" b="0">
                <a:solidFill>
                  <a:srgbClr val="5A6572"/>
                </a:solidFill>
                <a:latin typeface="Arial"/>
              </a:rPr>
              <a:t> doesn’t stop at small stations.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📞️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radio taxi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chaqiruv taksisi (telefon orqali)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Call a </a:t>
            </a:r>
            <a:r>
              <a:rPr sz="1400" b="1">
                <a:solidFill>
                  <a:srgbClr val="5A6572"/>
                </a:solidFill>
                <a:latin typeface="Arial"/>
              </a:rPr>
              <a:t>radio taxi</a:t>
            </a:r>
            <a:r>
              <a:rPr sz="1400" b="0">
                <a:solidFill>
                  <a:srgbClr val="5A6572"/>
                </a:solidFill>
                <a:latin typeface="Arial"/>
              </a:rPr>
              <a:t> — it’ll be here in ten minutes.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🔴️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double-decker bus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ikki qavatli avtobus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London we rode on a red </a:t>
            </a:r>
            <a:r>
              <a:rPr sz="1400" b="1">
                <a:solidFill>
                  <a:srgbClr val="5A6572"/>
                </a:solidFill>
                <a:latin typeface="Arial"/>
              </a:rPr>
              <a:t>double-decker bus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Compound nouns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jet plane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reaktiv samolyot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jet plane</a:t>
            </a:r>
            <a:r>
              <a:rPr sz="1400" b="0">
                <a:solidFill>
                  <a:srgbClr val="5A6572"/>
                </a:solidFill>
                <a:latin typeface="Arial"/>
              </a:rPr>
              <a:t> can fly from Tashkent to London in seven hours.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🏎️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sports car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sport avtomobili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dreams of driving a red </a:t>
            </a:r>
            <a:r>
              <a:rPr sz="1400" b="1">
                <a:solidFill>
                  <a:srgbClr val="5A6572"/>
                </a:solidFill>
                <a:latin typeface="Arial"/>
              </a:rPr>
              <a:t>sports car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local train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shahar atrofi poyezdi (elektrichka)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local train</a:t>
            </a:r>
            <a:r>
              <a:rPr sz="1400" b="0">
                <a:solidFill>
                  <a:srgbClr val="5A6572"/>
                </a:solidFill>
                <a:latin typeface="Arial"/>
              </a:rPr>
              <a:t> stops at every small village.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day of journeys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Last summer my family went on a </a:t>
            </a:r>
            <a:r>
              <a:rPr sz="1600" b="1">
                <a:solidFill>
                  <a:srgbClr val="1E2A38"/>
                </a:solidFill>
                <a:latin typeface="Arial"/>
              </a:rPr>
              <a:t>trip</a:t>
            </a:r>
            <a:r>
              <a:rPr sz="1600" b="0">
                <a:solidFill>
                  <a:srgbClr val="1E2A38"/>
                </a:solidFill>
                <a:latin typeface="Arial"/>
              </a:rPr>
              <a:t> to London. The </a:t>
            </a:r>
            <a:r>
              <a:rPr sz="1600" b="1">
                <a:solidFill>
                  <a:srgbClr val="1E2A38"/>
                </a:solidFill>
                <a:latin typeface="Arial"/>
              </a:rPr>
              <a:t>journey</a:t>
            </a:r>
            <a:r>
              <a:rPr sz="1600" b="0">
                <a:solidFill>
                  <a:srgbClr val="1E2A38"/>
                </a:solidFill>
                <a:latin typeface="Arial"/>
              </a:rPr>
              <a:t> started badly: we </a:t>
            </a:r>
            <a:r>
              <a:rPr sz="1600" b="1">
                <a:solidFill>
                  <a:srgbClr val="1E2A38"/>
                </a:solidFill>
                <a:latin typeface="Arial"/>
              </a:rPr>
              <a:t>missed the bus</a:t>
            </a:r>
            <a:r>
              <a:rPr sz="1600" b="0">
                <a:solidFill>
                  <a:srgbClr val="1E2A38"/>
                </a:solidFill>
                <a:latin typeface="Arial"/>
              </a:rPr>
              <a:t> to the airport, so we </a:t>
            </a:r>
            <a:r>
              <a:rPr sz="1600" b="1">
                <a:solidFill>
                  <a:srgbClr val="1E2A38"/>
                </a:solidFill>
                <a:latin typeface="Arial"/>
              </a:rPr>
              <a:t>got into a taxi</a:t>
            </a:r>
            <a:r>
              <a:rPr sz="1600" b="0">
                <a:solidFill>
                  <a:srgbClr val="1E2A38"/>
                </a:solidFill>
                <a:latin typeface="Arial"/>
              </a:rPr>
              <a:t> instead. At the </a:t>
            </a:r>
            <a:r>
              <a:rPr sz="1600" b="1">
                <a:solidFill>
                  <a:srgbClr val="1E2A38"/>
                </a:solidFill>
                <a:latin typeface="Arial"/>
              </a:rPr>
              <a:t>terminal</a:t>
            </a:r>
            <a:r>
              <a:rPr sz="1600" b="0">
                <a:solidFill>
                  <a:srgbClr val="1E2A38"/>
                </a:solidFill>
                <a:latin typeface="Arial"/>
              </a:rPr>
              <a:t> we checked in with our </a:t>
            </a:r>
            <a:r>
              <a:rPr sz="1600" b="1">
                <a:solidFill>
                  <a:srgbClr val="1E2A38"/>
                </a:solidFill>
                <a:latin typeface="Arial"/>
              </a:rPr>
              <a:t>airline</a:t>
            </a:r>
            <a:r>
              <a:rPr sz="1600" b="0">
                <a:solidFill>
                  <a:srgbClr val="1E2A38"/>
                </a:solidFill>
                <a:latin typeface="Arial"/>
              </a:rPr>
              <a:t>, and the flight was on time. </a:t>
            </a:r>
            <a:r>
              <a:rPr sz="1600" b="1">
                <a:solidFill>
                  <a:srgbClr val="1E2A38"/>
                </a:solidFill>
                <a:latin typeface="Arial"/>
              </a:rPr>
              <a:t>Take-off</a:t>
            </a:r>
            <a:r>
              <a:rPr sz="1600" b="0">
                <a:solidFill>
                  <a:srgbClr val="1E2A38"/>
                </a:solidFill>
                <a:latin typeface="Arial"/>
              </a:rPr>
              <a:t> was noisy, but </a:t>
            </a:r>
            <a:r>
              <a:rPr sz="1600" b="1">
                <a:solidFill>
                  <a:srgbClr val="1E2A38"/>
                </a:solidFill>
                <a:latin typeface="Arial"/>
              </a:rPr>
              <a:t>landing</a:t>
            </a:r>
            <a:r>
              <a:rPr sz="1600" b="0">
                <a:solidFill>
                  <a:srgbClr val="1E2A38"/>
                </a:solidFill>
                <a:latin typeface="Arial"/>
              </a:rPr>
              <a:t> was smooth.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London we </a:t>
            </a:r>
            <a:r>
              <a:rPr sz="1600" b="1">
                <a:solidFill>
                  <a:srgbClr val="1E2A38"/>
                </a:solidFill>
                <a:latin typeface="Arial"/>
              </a:rPr>
              <a:t>got on a double-decker bus</a:t>
            </a:r>
            <a:r>
              <a:rPr sz="1600" b="0">
                <a:solidFill>
                  <a:srgbClr val="1E2A38"/>
                </a:solidFill>
                <a:latin typeface="Arial"/>
              </a:rPr>
              <a:t> and sat upstairs. Then we took </a:t>
            </a:r>
            <a:r>
              <a:rPr sz="1600" b="1">
                <a:solidFill>
                  <a:srgbClr val="1E2A38"/>
                </a:solidFill>
                <a:latin typeface="Arial"/>
              </a:rPr>
              <a:t>the underground</a:t>
            </a:r>
            <a:r>
              <a:rPr sz="1600" b="0">
                <a:solidFill>
                  <a:srgbClr val="1E2A38"/>
                </a:solidFill>
                <a:latin typeface="Arial"/>
              </a:rPr>
              <a:t> — in the rush hour! The platform was so crowded that my brother nearly </a:t>
            </a:r>
            <a:r>
              <a:rPr sz="1600" b="1">
                <a:solidFill>
                  <a:srgbClr val="1E2A38"/>
                </a:solidFill>
                <a:latin typeface="Arial"/>
              </a:rPr>
              <a:t>lost his ticket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day of journeys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Two days later we took a </a:t>
            </a:r>
            <a:r>
              <a:rPr sz="1600" b="1">
                <a:solidFill>
                  <a:srgbClr val="1E2A38"/>
                </a:solidFill>
                <a:latin typeface="Arial"/>
              </a:rPr>
              <a:t>ferry</a:t>
            </a:r>
            <a:r>
              <a:rPr sz="1600" b="0">
                <a:solidFill>
                  <a:srgbClr val="1E2A38"/>
                </a:solidFill>
                <a:latin typeface="Arial"/>
              </a:rPr>
              <a:t> to France. We didn't have a </a:t>
            </a:r>
            <a:r>
              <a:rPr sz="1600" b="1">
                <a:solidFill>
                  <a:srgbClr val="1E2A38"/>
                </a:solidFill>
                <a:latin typeface="Arial"/>
              </a:rPr>
              <a:t>cabin</a:t>
            </a:r>
            <a:r>
              <a:rPr sz="1600" b="0">
                <a:solidFill>
                  <a:srgbClr val="1E2A38"/>
                </a:solidFill>
                <a:latin typeface="Arial"/>
              </a:rPr>
              <a:t> — it was only ninety minutes — and when we </a:t>
            </a:r>
            <a:r>
              <a:rPr sz="1600" b="1">
                <a:solidFill>
                  <a:srgbClr val="1E2A38"/>
                </a:solidFill>
                <a:latin typeface="Arial"/>
              </a:rPr>
              <a:t>got off the ferry</a:t>
            </a:r>
            <a:r>
              <a:rPr sz="1600" b="0">
                <a:solidFill>
                  <a:srgbClr val="1E2A38"/>
                </a:solidFill>
                <a:latin typeface="Arial"/>
              </a:rPr>
              <a:t>, a </a:t>
            </a:r>
            <a:r>
              <a:rPr sz="1600" b="1">
                <a:solidFill>
                  <a:srgbClr val="1E2A38"/>
                </a:solidFill>
                <a:latin typeface="Arial"/>
              </a:rPr>
              <a:t>radio taxi</a:t>
            </a:r>
            <a:r>
              <a:rPr sz="1600" b="0">
                <a:solidFill>
                  <a:srgbClr val="1E2A38"/>
                </a:solidFill>
                <a:latin typeface="Arial"/>
              </a:rPr>
              <a:t> was waiting for us. The tickets were expensive, but </a:t>
            </a:r>
            <a:r>
              <a:rPr sz="1600" b="1">
                <a:solidFill>
                  <a:srgbClr val="1E2A38"/>
                </a:solidFill>
                <a:latin typeface="Arial"/>
              </a:rPr>
              <a:t>travel</a:t>
            </a:r>
            <a:r>
              <a:rPr sz="1600" b="0">
                <a:solidFill>
                  <a:srgbClr val="1E2A38"/>
                </a:solidFill>
                <a:latin typeface="Arial"/>
              </a:rPr>
              <a:t> really does teach you about other people.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the family take a taxi to the airport?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did they sit on the double-decker bus?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was the platform crowded?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didn't they need a cabin on the ferry?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a pair of confusable words in the text.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in or 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transport nomini aytadi, siz «get in» yoki «get on» deysiz.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car · bus · taxi · plane · horse · rowing boat · ferry · trolleybus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miss or lose? — the bus · your ticket · the flight · your bag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travel, journey or trip? — a business ___ · I love ___ — I want to see the world · the ___ took six hours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Three traps on p. 17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travel</a:t>
            </a:r>
            <a:r>
              <a:rPr sz="1700" b="0">
                <a:solidFill>
                  <a:srgbClr val="1E2A38"/>
                </a:solidFill>
                <a:latin typeface="Arial"/>
              </a:rPr>
              <a:t> (uncountable — the activity) · </a:t>
            </a:r>
            <a:r>
              <a:rPr sz="1700" b="1">
                <a:solidFill>
                  <a:srgbClr val="1E2A38"/>
                </a:solidFill>
                <a:latin typeface="Arial"/>
              </a:rPr>
              <a:t>a journey</a:t>
            </a:r>
            <a:r>
              <a:rPr sz="1700" b="0">
                <a:solidFill>
                  <a:srgbClr val="1E2A38"/>
                </a:solidFill>
                <a:latin typeface="Arial"/>
              </a:rPr>
              <a:t> (from A to B) · </a:t>
            </a:r>
            <a:r>
              <a:rPr sz="1700" b="1">
                <a:solidFill>
                  <a:srgbClr val="1E2A38"/>
                </a:solidFill>
                <a:latin typeface="Arial"/>
              </a:rPr>
              <a:t>a trip</a:t>
            </a:r>
            <a:r>
              <a:rPr sz="1700" b="0">
                <a:solidFill>
                  <a:srgbClr val="1E2A38"/>
                </a:solidFill>
                <a:latin typeface="Arial"/>
              </a:rPr>
              <a:t> (you go and come back, often short: a business trip, a school trip).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miss</a:t>
            </a:r>
            <a:r>
              <a:rPr sz="1700" b="0">
                <a:solidFill>
                  <a:srgbClr val="1E2A38"/>
                </a:solidFill>
                <a:latin typeface="Arial"/>
              </a:rPr>
              <a:t> the bus / a flight (you are too late, or you are not there) · </a:t>
            </a:r>
            <a:r>
              <a:rPr sz="1700" b="1">
                <a:solidFill>
                  <a:srgbClr val="1E2A38"/>
                </a:solidFill>
                <a:latin typeface="Arial"/>
              </a:rPr>
              <a:t>lose</a:t>
            </a:r>
            <a:r>
              <a:rPr sz="1700" b="0">
                <a:solidFill>
                  <a:srgbClr val="1E2A38"/>
                </a:solidFill>
                <a:latin typeface="Arial"/>
              </a:rPr>
              <a:t> your ticket / your bag (you can't find it).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get in / get out of</a:t>
            </a:r>
            <a:r>
              <a:rPr sz="1700" b="0">
                <a:solidFill>
                  <a:srgbClr val="1E2A38"/>
                </a:solidFill>
                <a:latin typeface="Arial"/>
              </a:rPr>
              <a:t> — small vehicles you sit inside: car, taxi, helicopter, rowing boat, balloon basket.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get on / get off</a:t>
            </a:r>
            <a:r>
              <a:rPr sz="1700" b="0">
                <a:solidFill>
                  <a:srgbClr val="1E2A38"/>
                </a:solidFill>
                <a:latin typeface="Arial"/>
              </a:rPr>
              <a:t> — vehicles you can stand or walk on, or ride: bus, train, plane, ship, ferry, bicycle, horse, motorbike.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Compound nouns: noun + noun — a </a:t>
            </a:r>
            <a:r>
              <a:rPr sz="1700" b="1">
                <a:solidFill>
                  <a:srgbClr val="1E2A38"/>
                </a:solidFill>
                <a:latin typeface="Arial"/>
              </a:rPr>
              <a:t>sports car</a:t>
            </a:r>
            <a:r>
              <a:rPr sz="1700" b="0">
                <a:solidFill>
                  <a:srgbClr val="1E2A38"/>
                </a:solidFill>
                <a:latin typeface="Arial"/>
              </a:rPr>
              <a:t>, a </a:t>
            </a:r>
            <a:r>
              <a:rPr sz="1700" b="1">
                <a:solidFill>
                  <a:srgbClr val="1E2A38"/>
                </a:solidFill>
                <a:latin typeface="Arial"/>
              </a:rPr>
              <a:t>double-decker bus</a:t>
            </a:r>
            <a:r>
              <a:rPr sz="1700" b="0">
                <a:solidFill>
                  <a:srgbClr val="1E2A38"/>
                </a:solidFill>
                <a:latin typeface="Arial"/>
              </a:rPr>
              <a:t>, an </a:t>
            </a:r>
            <a:r>
              <a:rPr sz="1700" b="1">
                <a:solidFill>
                  <a:srgbClr val="1E2A38"/>
                </a:solidFill>
                <a:latin typeface="Arial"/>
              </a:rPr>
              <a:t>express train</a:t>
            </a:r>
            <a:r>
              <a:rPr sz="1700" b="0">
                <a:solidFill>
                  <a:srgbClr val="1E2A38"/>
                </a:solidFill>
                <a:latin typeface="Arial"/>
              </a:rPr>
              <a:t>, a </a:t>
            </a:r>
            <a:r>
              <a:rPr sz="1700" b="1">
                <a:solidFill>
                  <a:srgbClr val="1E2A38"/>
                </a:solidFill>
                <a:latin typeface="Arial"/>
              </a:rPr>
              <a:t>taxi rank</a:t>
            </a:r>
            <a:r>
              <a:rPr sz="17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p. 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Vocabulary builder: public transport.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Match the words in the box with the definitions (one word you don't need).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Circle the correct word: travel / journey · trip / journey · miss / lose · on / in.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Complete the table: get in (into) / get out of — get on / get off.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Match A and B to make compound nouns.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Which means of transport is each person talking about?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Word stress (ˈ marks the stress) — in compound nouns it is usually on the FIRST word: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taxi rank /ˈtæksi ræŋk/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sports car /ˈspɔːts kɑː/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rowing boat /ˈrəʊɪŋ bəʊt/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trolleybus /ˈtrɒlibʌs/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airline /ˈeəlaɪn/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underground /ˈʌndəɡraʊnd/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journey /ˈdʒɜːni/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double-decker /ˌdʌbl ˈdekə/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Double-decker is the exception: double-DECKer.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is where taxis wait for passengers in the street: a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is a boat that carries people and cars across a river or a lake: a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is a system of trains in tunnels in a large city: the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is where you sleep on a ship: a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think that ________ really teaches you about other people. (travel / journey)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Mr Carter has gone to Moscow on a business ________. (trip / journey)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Hurry up, or we're going to ________ the bus! (miss / lose)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Don't get ________ the train unless you know where it's going! (on / in)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got ________ the taxi and told the driver to go to the airport. (into / on)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got ________ his bicycle and walked up the hill. (off / out of)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Let's sit upstairs on the ________ bus.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It's noisy during ________, but you can't hear the engines after that.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Laser p.17 ex.5 — say a sentence like a passenger; your partner guesses the means of transport.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your last journey: how you got there, what you got on / off, and what went wrong.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travel</a:t>
            </a:r>
            <a:r>
              <a:rPr sz="1600" b="0">
                <a:solidFill>
                  <a:srgbClr val="1E2A38"/>
                </a:solidFill>
                <a:latin typeface="Arial"/>
              </a:rPr>
              <a:t> — umuman sayohat qilish (sanalmaydi); </a:t>
            </a:r>
            <a:r>
              <a:rPr sz="1600" b="1">
                <a:solidFill>
                  <a:srgbClr val="1E2A38"/>
                </a:solidFill>
                <a:latin typeface="Arial"/>
              </a:rPr>
              <a:t>journey</a:t>
            </a:r>
            <a:r>
              <a:rPr sz="1600" b="0">
                <a:solidFill>
                  <a:srgbClr val="1E2A38"/>
                </a:solidFill>
                <a:latin typeface="Arial"/>
              </a:rPr>
              <a:t> — bir joydan boshqa joyga yo‘l; </a:t>
            </a:r>
            <a:r>
              <a:rPr sz="1600" b="1">
                <a:solidFill>
                  <a:srgbClr val="1E2A38"/>
                </a:solidFill>
                <a:latin typeface="Arial"/>
              </a:rPr>
              <a:t>trip</a:t>
            </a:r>
            <a:r>
              <a:rPr sz="1600" b="0">
                <a:solidFill>
                  <a:srgbClr val="1E2A38"/>
                </a:solidFill>
                <a:latin typeface="Arial"/>
              </a:rPr>
              <a:t> — borib-qaytiladigan (ko‘pincha qisqa) safar.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miss</a:t>
            </a:r>
            <a:r>
              <a:rPr sz="1600" b="0">
                <a:solidFill>
                  <a:srgbClr val="1E2A38"/>
                </a:solidFill>
                <a:latin typeface="Arial"/>
              </a:rPr>
              <a:t> — ulgurmay qolish (avtobusdan qolmoq); </a:t>
            </a:r>
            <a:r>
              <a:rPr sz="1600" b="1">
                <a:solidFill>
                  <a:srgbClr val="1E2A38"/>
                </a:solidFill>
                <a:latin typeface="Arial"/>
              </a:rPr>
              <a:t>lose</a:t>
            </a:r>
            <a:r>
              <a:rPr sz="1600" b="0">
                <a:solidFill>
                  <a:srgbClr val="1E2A38"/>
                </a:solidFill>
                <a:latin typeface="Arial"/>
              </a:rPr>
              <a:t> — yo‘qotish (chiptani yo‘qotmoq).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Kichik, ichiga o‘tiriladigan transport — </a:t>
            </a:r>
            <a:r>
              <a:rPr sz="1600" b="1">
                <a:solidFill>
                  <a:srgbClr val="1E2A38"/>
                </a:solidFill>
                <a:latin typeface="Arial"/>
              </a:rPr>
              <a:t>get in / get out of</a:t>
            </a:r>
            <a:r>
              <a:rPr sz="1600" b="0">
                <a:solidFill>
                  <a:srgbClr val="1E2A38"/>
                </a:solidFill>
                <a:latin typeface="Arial"/>
              </a:rPr>
              <a:t>; ustiga chiqiladigan yoki minib yuriladigan — </a:t>
            </a:r>
            <a:r>
              <a:rPr sz="1600" b="1">
                <a:solidFill>
                  <a:srgbClr val="1E2A38"/>
                </a:solidFill>
                <a:latin typeface="Arial"/>
              </a:rPr>
              <a:t>get on / get off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Qo‘shma otlarda urg‘u odatda </a:t>
            </a:r>
            <a:r>
              <a:rPr sz="1600" b="1">
                <a:solidFill>
                  <a:srgbClr val="1E2A38"/>
                </a:solidFill>
                <a:latin typeface="Arial"/>
              </a:rPr>
              <a:t>birinchi</a:t>
            </a:r>
            <a:r>
              <a:rPr sz="1600" b="0">
                <a:solidFill>
                  <a:srgbClr val="1E2A38"/>
                </a:solidFill>
                <a:latin typeface="Arial"/>
              </a:rPr>
              <a:t> so‘zda: </a:t>
            </a:r>
            <a:r>
              <a:rPr sz="1600" b="1">
                <a:solidFill>
                  <a:srgbClr val="1E2A38"/>
                </a:solidFill>
                <a:latin typeface="Arial"/>
              </a:rPr>
              <a:t>TAXI rank, SPORTS car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 pp. 12–13 (vocabulary).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27 items with the flashcards: sozlar.com/vocab/cards/?set=grade10-lesson11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about a real or imaginary journey (80–100 words) using ten words from the lesson.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Kevin Poh from Petaling Jaya, Malaysia · CC BY 2.0 · https://commons.wikimedia.org/w/index.php?curid=15379952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