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Talking about Daily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Kundalik ishlar haqida gapirish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Speaking: talking about daily activities (Unit 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9703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396835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Bill Branson (Photographer)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about thirty daily activities from morning to night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'What time do you…? Do you… too?' and give short answers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Retell a partner's day with Then, After breakfast, Half an hour later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SoundSpot sentence with clear /s/ and /ʃ/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My morning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wake 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uyg‘onmoq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wake up</a:t>
            </a:r>
            <a:r>
              <a:rPr sz="1400" b="0">
                <a:solidFill>
                  <a:srgbClr val="5A6572"/>
                </a:solidFill>
                <a:latin typeface="Arial"/>
              </a:rPr>
              <a:t> at half past six, but I stay in bed for ten minutes.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o‘rnidan turmoq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school days Sardor </a:t>
            </a:r>
            <a:r>
              <a:rPr sz="1400" b="1">
                <a:solidFill>
                  <a:srgbClr val="5A6572"/>
                </a:solidFill>
                <a:latin typeface="Arial"/>
              </a:rPr>
              <a:t>gets up</a:t>
            </a:r>
            <a:r>
              <a:rPr sz="1400" b="0">
                <a:solidFill>
                  <a:srgbClr val="5A6572"/>
                </a:solidFill>
                <a:latin typeface="Arial"/>
              </a:rPr>
              <a:t> at seven o’clock.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🚿️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shower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dushga tushmoq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</a:t>
            </a:r>
            <a:r>
              <a:rPr sz="1400" b="1">
                <a:solidFill>
                  <a:srgbClr val="5A6572"/>
                </a:solidFill>
                <a:latin typeface="Arial"/>
              </a:rPr>
              <a:t>has a shower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morning before work.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💧️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wash your face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yuzini yuvmoq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wash my face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cold water — then I’m awake!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My morning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dressed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kiyinmoq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</a:t>
            </a:r>
            <a:r>
              <a:rPr sz="1400" b="1">
                <a:solidFill>
                  <a:srgbClr val="5A6572"/>
                </a:solidFill>
                <a:latin typeface="Arial"/>
              </a:rPr>
              <a:t>gets dressed</a:t>
            </a:r>
            <a:r>
              <a:rPr sz="1400" b="0">
                <a:solidFill>
                  <a:srgbClr val="5A6572"/>
                </a:solidFill>
                <a:latin typeface="Arial"/>
              </a:rPr>
              <a:t> quickly and puts on her school uniform.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🛏️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your bed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o‘rnini yig‘ishtirmoq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Before breakfast I </a:t>
            </a:r>
            <a:r>
              <a:rPr sz="1400" b="1">
                <a:solidFill>
                  <a:srgbClr val="5A6572"/>
                </a:solidFill>
                <a:latin typeface="Arial"/>
              </a:rPr>
              <a:t>make my bed</a:t>
            </a:r>
            <a:r>
              <a:rPr sz="1400" b="0">
                <a:solidFill>
                  <a:srgbClr val="5A6572"/>
                </a:solidFill>
                <a:latin typeface="Arial"/>
              </a:rPr>
              <a:t> — Mum likes a tidy room.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🍳️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breakfast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nonushta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have breakfast</a:t>
            </a:r>
            <a:r>
              <a:rPr sz="1400" b="0">
                <a:solidFill>
                  <a:srgbClr val="5A6572"/>
                </a:solidFill>
                <a:latin typeface="Arial"/>
              </a:rPr>
              <a:t> together at quarter past seven.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🪥️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clean your teeth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tishini yuvmoq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breakfast Jasur </a:t>
            </a:r>
            <a:r>
              <a:rPr sz="1400" b="1">
                <a:solidFill>
                  <a:srgbClr val="5A6572"/>
                </a:solidFill>
                <a:latin typeface="Arial"/>
              </a:rPr>
              <a:t>cleans his teeth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bathroom.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My morning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🎒️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maktabga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go to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 together at eight.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walk to 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maktabga piyoda bormoq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live near the school, so I </a:t>
            </a:r>
            <a:r>
              <a:rPr sz="1400" b="1">
                <a:solidFill>
                  <a:srgbClr val="5A6572"/>
                </a:solidFill>
                <a:latin typeface="Arial"/>
              </a:rPr>
              <a:t>walk to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the bus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avtobusda bormoq (avtobusga chiqmoq)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it rains, I </a:t>
            </a:r>
            <a:r>
              <a:rPr sz="1400" b="1">
                <a:solidFill>
                  <a:srgbClr val="5A6572"/>
                </a:solidFill>
                <a:latin typeface="Arial"/>
              </a:rPr>
              <a:t>take the bus</a:t>
            </a:r>
            <a:r>
              <a:rPr sz="1400" b="0">
                <a:solidFill>
                  <a:srgbClr val="5A6572"/>
                </a:solidFill>
                <a:latin typeface="Arial"/>
              </a:rPr>
              <a:t> to school.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🏫️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arrive at school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maktabga yetib kelmoq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usually </a:t>
            </a:r>
            <a:r>
              <a:rPr sz="1400" b="1">
                <a:solidFill>
                  <a:srgbClr val="5A6572"/>
                </a:solidFill>
                <a:latin typeface="Arial"/>
              </a:rPr>
              <a:t>arrive at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 ten minutes before the first lesson.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After school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lunch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tushlik qilmoq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have lunch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school canteen at one o’clock.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leave 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maktabdan chiqmoq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Mondays we </a:t>
            </a:r>
            <a:r>
              <a:rPr sz="1400" b="1">
                <a:solidFill>
                  <a:srgbClr val="5A6572"/>
                </a:solidFill>
                <a:latin typeface="Arial"/>
              </a:rPr>
              <a:t>leave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 at half past one.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 home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uyga kelmoq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mum </a:t>
            </a:r>
            <a:r>
              <a:rPr sz="1400" b="1">
                <a:solidFill>
                  <a:srgbClr val="5A6572"/>
                </a:solidFill>
                <a:latin typeface="Arial"/>
              </a:rPr>
              <a:t>comes home</a:t>
            </a:r>
            <a:r>
              <a:rPr sz="1400" b="0">
                <a:solidFill>
                  <a:srgbClr val="5A6572"/>
                </a:solidFill>
                <a:latin typeface="Arial"/>
              </a:rPr>
              <a:t> from work at six.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🍎️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snack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tamaddi qilmoq (yengil ovqatlanib olmoq)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school I </a:t>
            </a:r>
            <a:r>
              <a:rPr sz="1400" b="1">
                <a:solidFill>
                  <a:srgbClr val="5A6572"/>
                </a:solidFill>
                <a:latin typeface="Arial"/>
              </a:rPr>
              <a:t>have a snack</a:t>
            </a:r>
            <a:r>
              <a:rPr sz="1400" b="0">
                <a:solidFill>
                  <a:srgbClr val="5A6572"/>
                </a:solidFill>
                <a:latin typeface="Arial"/>
              </a:rPr>
              <a:t> — an apple or some bread.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your homework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 vazifasini bajarmoq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</a:t>
            </a:r>
            <a:r>
              <a:rPr sz="1400" b="1">
                <a:solidFill>
                  <a:srgbClr val="5A6572"/>
                </a:solidFill>
                <a:latin typeface="Arial"/>
              </a:rPr>
              <a:t>does his homework</a:t>
            </a:r>
            <a:r>
              <a:rPr sz="1400" b="0">
                <a:solidFill>
                  <a:srgbClr val="5A6572"/>
                </a:solidFill>
                <a:latin typeface="Arial"/>
              </a:rPr>
              <a:t> at his desk after lunch.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After school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football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futbol o‘ynamoq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Wednesdays the boys </a:t>
            </a:r>
            <a:r>
              <a:rPr sz="1400" b="1">
                <a:solidFill>
                  <a:srgbClr val="5A6572"/>
                </a:solidFill>
                <a:latin typeface="Arial"/>
              </a:rPr>
              <a:t>play football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school yard.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for a walk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sayrga chiqmoq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afternoon I </a:t>
            </a:r>
            <a:r>
              <a:rPr sz="1400" b="1">
                <a:solidFill>
                  <a:srgbClr val="5A6572"/>
                </a:solidFill>
                <a:latin typeface="Arial"/>
              </a:rPr>
              <a:t>go for a walk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 with my dog.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phone a friend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do‘stiga qo‘ng‘iroq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I don’t understand my maths homework, I </a:t>
            </a:r>
            <a:r>
              <a:rPr sz="1400" b="1">
                <a:solidFill>
                  <a:srgbClr val="5A6572"/>
                </a:solidFill>
                <a:latin typeface="Arial"/>
              </a:rPr>
              <a:t>phone a friend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🧹️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tidy your room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xonasini yig‘ishtirmoq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Saturdays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tidy my room</a:t>
            </a:r>
            <a:r>
              <a:rPr sz="1400" b="0">
                <a:solidFill>
                  <a:srgbClr val="5A6572"/>
                </a:solidFill>
                <a:latin typeface="Arial"/>
              </a:rPr>
              <a:t> and help my mum.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In the evening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🍽️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set the table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dasturxon tuzamoq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Before dinner 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sets the table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🍛️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dinner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kechki ovqatlanmoq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family </a:t>
            </a:r>
            <a:r>
              <a:rPr sz="1400" b="1">
                <a:solidFill>
                  <a:srgbClr val="5A6572"/>
                </a:solidFill>
                <a:latin typeface="Arial"/>
              </a:rPr>
              <a:t>has dinner</a:t>
            </a:r>
            <a:r>
              <a:rPr sz="1400" b="0">
                <a:solidFill>
                  <a:srgbClr val="5A6572"/>
                </a:solidFill>
                <a:latin typeface="Arial"/>
              </a:rPr>
              <a:t> at seven o’clock in the evening.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🌛️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into bed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o‘ringa yotmoq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ten o’clock I </a:t>
            </a:r>
            <a:r>
              <a:rPr sz="1400" b="1">
                <a:solidFill>
                  <a:srgbClr val="5A6572"/>
                </a:solidFill>
                <a:latin typeface="Arial"/>
              </a:rPr>
              <a:t>get into bed</a:t>
            </a:r>
            <a:r>
              <a:rPr sz="1400" b="0">
                <a:solidFill>
                  <a:srgbClr val="5A6572"/>
                </a:solidFill>
                <a:latin typeface="Arial"/>
              </a:rPr>
              <a:t> and say goodnight to my parents.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read a book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kitob o‘qimoq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 evening I </a:t>
            </a:r>
            <a:r>
              <a:rPr sz="1400" b="1">
                <a:solidFill>
                  <a:srgbClr val="5A6572"/>
                </a:solidFill>
                <a:latin typeface="Arial"/>
              </a:rPr>
              <a:t>read a book</a:t>
            </a:r>
            <a:r>
              <a:rPr sz="1400" b="0">
                <a:solidFill>
                  <a:srgbClr val="5A6572"/>
                </a:solidFill>
                <a:latin typeface="Arial"/>
              </a:rPr>
              <a:t> for twenty minutes.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In the evening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🛌️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bed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uxlashga yotmoq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school 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go to bed</a:t>
            </a:r>
            <a:r>
              <a:rPr sz="1400" b="0">
                <a:solidFill>
                  <a:srgbClr val="5A6572"/>
                </a:solidFill>
                <a:latin typeface="Arial"/>
              </a:rPr>
              <a:t> at ten o’clock.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off the light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chiroqni o‘chirmoq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half past ten Mum </a:t>
            </a:r>
            <a:r>
              <a:rPr sz="1400" b="1">
                <a:solidFill>
                  <a:srgbClr val="5A6572"/>
                </a:solidFill>
                <a:latin typeface="Arial"/>
              </a:rPr>
              <a:t>turns off the light</a:t>
            </a:r>
            <a:r>
              <a:rPr sz="1400" b="0">
                <a:solidFill>
                  <a:srgbClr val="5A6572"/>
                </a:solidFill>
                <a:latin typeface="Arial"/>
              </a:rPr>
              <a:t> in my room.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😴️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sleep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uxlamoq (uyquga ketmoq)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read for a short time and then I </a:t>
            </a:r>
            <a:r>
              <a:rPr sz="1400" b="1">
                <a:solidFill>
                  <a:srgbClr val="5A6572"/>
                </a:solidFill>
                <a:latin typeface="Arial"/>
              </a:rPr>
              <a:t>go to sleep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💤️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fall asleep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uxlab qolmoq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falls asleep</a:t>
            </a:r>
            <a:r>
              <a:rPr sz="1400" b="0">
                <a:solidFill>
                  <a:srgbClr val="5A6572"/>
                </a:solidFill>
                <a:latin typeface="Arial"/>
              </a:rPr>
              <a:t> in front of the TV.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Jasur's school day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Jasur is twelve. He </a:t>
            </a:r>
            <a:r>
              <a:rPr sz="1600" b="1">
                <a:solidFill>
                  <a:srgbClr val="1E2A38"/>
                </a:solidFill>
                <a:latin typeface="Arial"/>
              </a:rPr>
              <a:t>wakes up</a:t>
            </a:r>
            <a:r>
              <a:rPr sz="1600" b="0">
                <a:solidFill>
                  <a:srgbClr val="1E2A38"/>
                </a:solidFill>
                <a:latin typeface="Arial"/>
              </a:rPr>
              <a:t> at quarter to seven and </a:t>
            </a:r>
            <a:r>
              <a:rPr sz="1600" b="1">
                <a:solidFill>
                  <a:srgbClr val="1E2A38"/>
                </a:solidFill>
                <a:latin typeface="Arial"/>
              </a:rPr>
              <a:t>gets up</a:t>
            </a:r>
            <a:r>
              <a:rPr sz="1600" b="0">
                <a:solidFill>
                  <a:srgbClr val="1E2A38"/>
                </a:solidFill>
                <a:latin typeface="Arial"/>
              </a:rPr>
              <a:t> at seven o'clock. Then he </a:t>
            </a:r>
            <a:r>
              <a:rPr sz="1600" b="1">
                <a:solidFill>
                  <a:srgbClr val="1E2A38"/>
                </a:solidFill>
                <a:latin typeface="Arial"/>
              </a:rPr>
              <a:t>has a shower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gets dressed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has breakfast</a:t>
            </a:r>
            <a:r>
              <a:rPr sz="1600" b="0">
                <a:solidFill>
                  <a:srgbClr val="1E2A38"/>
                </a:solidFill>
                <a:latin typeface="Arial"/>
              </a:rPr>
              <a:t> with his sister.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After breakfast, at twenty past seven, he </a:t>
            </a:r>
            <a:r>
              <a:rPr sz="1600" b="1">
                <a:solidFill>
                  <a:srgbClr val="1E2A38"/>
                </a:solidFill>
                <a:latin typeface="Arial"/>
              </a:rPr>
              <a:t>cleans his teeth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goes to school</a:t>
            </a:r>
            <a:r>
              <a:rPr sz="1600" b="0">
                <a:solidFill>
                  <a:srgbClr val="1E2A38"/>
                </a:solidFill>
                <a:latin typeface="Arial"/>
              </a:rPr>
              <a:t>. Half an hour later, at ten to eight, he </a:t>
            </a:r>
            <a:r>
              <a:rPr sz="1600" b="1">
                <a:solidFill>
                  <a:srgbClr val="1E2A38"/>
                </a:solidFill>
                <a:latin typeface="Arial"/>
              </a:rPr>
              <a:t>arrives at school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 </a:t>
            </a:r>
            <a:r>
              <a:rPr sz="1600" b="1">
                <a:solidFill>
                  <a:srgbClr val="1E2A38"/>
                </a:solidFill>
                <a:latin typeface="Arial"/>
              </a:rPr>
              <a:t>leaves school</a:t>
            </a:r>
            <a:r>
              <a:rPr sz="1600" b="0">
                <a:solidFill>
                  <a:srgbClr val="1E2A38"/>
                </a:solidFill>
                <a:latin typeface="Arial"/>
              </a:rPr>
              <a:t> at half past one and </a:t>
            </a:r>
            <a:r>
              <a:rPr sz="1600" b="1">
                <a:solidFill>
                  <a:srgbClr val="1E2A38"/>
                </a:solidFill>
                <a:latin typeface="Arial"/>
              </a:rPr>
              <a:t>comes home</a:t>
            </a:r>
            <a:r>
              <a:rPr sz="1600" b="0">
                <a:solidFill>
                  <a:srgbClr val="1E2A38"/>
                </a:solidFill>
                <a:latin typeface="Arial"/>
              </a:rPr>
              <a:t> at two. He </a:t>
            </a:r>
            <a:r>
              <a:rPr sz="1600" b="1">
                <a:solidFill>
                  <a:srgbClr val="1E2A38"/>
                </a:solidFill>
                <a:latin typeface="Arial"/>
              </a:rPr>
              <a:t>has lunch</a:t>
            </a:r>
            <a:r>
              <a:rPr sz="1600" b="0">
                <a:solidFill>
                  <a:srgbClr val="1E2A38"/>
                </a:solidFill>
                <a:latin typeface="Arial"/>
              </a:rPr>
              <a:t> at home, </a:t>
            </a:r>
            <a:r>
              <a:rPr sz="1600" b="1">
                <a:solidFill>
                  <a:srgbClr val="1E2A38"/>
                </a:solidFill>
                <a:latin typeface="Arial"/>
              </a:rPr>
              <a:t>does his homework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plays football</a:t>
            </a:r>
            <a:r>
              <a:rPr sz="1600" b="0">
                <a:solidFill>
                  <a:srgbClr val="1E2A38"/>
                </a:solidFill>
                <a:latin typeface="Arial"/>
              </a:rPr>
              <a:t> with his friends. The family </a:t>
            </a:r>
            <a:r>
              <a:rPr sz="1600" b="1">
                <a:solidFill>
                  <a:srgbClr val="1E2A38"/>
                </a:solidFill>
                <a:latin typeface="Arial"/>
              </a:rPr>
              <a:t>has dinner</a:t>
            </a:r>
            <a:r>
              <a:rPr sz="1600" b="0">
                <a:solidFill>
                  <a:srgbClr val="1E2A38"/>
                </a:solidFill>
                <a:latin typeface="Arial"/>
              </a:rPr>
              <a:t> at seven. Jasur watches TV for an hour, </a:t>
            </a:r>
            <a:r>
              <a:rPr sz="1600" b="1">
                <a:solidFill>
                  <a:srgbClr val="1E2A38"/>
                </a:solidFill>
                <a:latin typeface="Arial"/>
              </a:rPr>
              <a:t>goes to bed</a:t>
            </a:r>
            <a:r>
              <a:rPr sz="1600" b="0">
                <a:solidFill>
                  <a:srgbClr val="1E2A38"/>
                </a:solidFill>
                <a:latin typeface="Arial"/>
              </a:rPr>
              <a:t> at half past nine and </a:t>
            </a:r>
            <a:r>
              <a:rPr sz="1600" b="1">
                <a:solidFill>
                  <a:srgbClr val="1E2A38"/>
                </a:solidFill>
                <a:latin typeface="Arial"/>
              </a:rPr>
              <a:t>goes to sleep</a:t>
            </a:r>
            <a:r>
              <a:rPr sz="1600" b="0">
                <a:solidFill>
                  <a:srgbClr val="1E2A38"/>
                </a:solidFill>
                <a:latin typeface="Arial"/>
              </a:rPr>
              <a:t> at ten.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time does Jasur get up?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he do after breakfast?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does he arrive at school?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does he have lunch?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long does he watch TV?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my day in order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faoliyatni o‘zbekcha aytadi, siz inglizcha va vaqti bilan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tish yuvmoq · kiyinmoq · o‘rnini yig‘ishtirmoq · maktabdan chiqmoq · dasturxon tuzamoq · chiroqni o‘chirmoq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Put in order: fall asleep · wake up · have a snack · have breakfast · turn off the light · come home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your day in six sentences with Then and After.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Phrase Bank — telling the story of a day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Start with a time: </a:t>
            </a:r>
            <a:r>
              <a:rPr sz="1800" b="1">
                <a:solidFill>
                  <a:srgbClr val="1E2A38"/>
                </a:solidFill>
                <a:latin typeface="Arial"/>
              </a:rPr>
              <a:t>Jenny gets up</a:t>
            </a:r>
            <a:r>
              <a:rPr sz="1800" b="0">
                <a:solidFill>
                  <a:srgbClr val="1E2A38"/>
                </a:solidFill>
                <a:latin typeface="Arial"/>
              </a:rPr>
              <a:t> at half past seven. (he/she + -s!)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Then, at</a:t>
            </a:r>
            <a:r>
              <a:rPr sz="1800" b="0">
                <a:solidFill>
                  <a:srgbClr val="1E2A38"/>
                </a:solidFill>
                <a:latin typeface="Arial"/>
              </a:rPr>
              <a:t> eight o'clock, she has breakfast.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After</a:t>
            </a:r>
            <a:r>
              <a:rPr sz="1800" b="0">
                <a:solidFill>
                  <a:srgbClr val="1E2A38"/>
                </a:solidFill>
                <a:latin typeface="Arial"/>
              </a:rPr>
              <a:t> breakfast, </a:t>
            </a:r>
            <a:r>
              <a:rPr sz="1800" b="1">
                <a:solidFill>
                  <a:srgbClr val="1E2A38"/>
                </a:solidFill>
                <a:latin typeface="Arial"/>
              </a:rPr>
              <a:t>at</a:t>
            </a:r>
            <a:r>
              <a:rPr sz="1800" b="0">
                <a:solidFill>
                  <a:srgbClr val="1E2A38"/>
                </a:solidFill>
                <a:latin typeface="Arial"/>
              </a:rPr>
              <a:t> quarter past eight, she cleans her teeth.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Half an hour later</a:t>
            </a:r>
            <a:r>
              <a:rPr sz="1800" b="0">
                <a:solidFill>
                  <a:srgbClr val="1E2A38"/>
                </a:solidFill>
                <a:latin typeface="Arial"/>
              </a:rPr>
              <a:t>, at half past eight, she goes to school.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Ask and compare: </a:t>
            </a:r>
            <a:r>
              <a:rPr sz="1800" b="1">
                <a:solidFill>
                  <a:srgbClr val="1E2A38"/>
                </a:solidFill>
                <a:latin typeface="Arial"/>
              </a:rPr>
              <a:t>What time do you…? — At… . Do you… too? — Yes, I do. / No, I don't.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Interview — four steps (book p. 18)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Say the dialogue</a:t>
            </a:r>
            <a:r>
              <a:rPr sz="1700" b="0">
                <a:solidFill>
                  <a:srgbClr val="1E2A38"/>
                </a:solidFill>
                <a:latin typeface="Arial"/>
              </a:rPr>
              <a:t> in pairs (ex.1).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Complete</a:t>
            </a:r>
            <a:r>
              <a:rPr sz="1700" b="0">
                <a:solidFill>
                  <a:srgbClr val="1E2A38"/>
                </a:solidFill>
                <a:latin typeface="Arial"/>
              </a:rPr>
              <a:t> the first column of the notepad with YOUR times (ex.2).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Ask and answer</a:t>
            </a:r>
            <a:r>
              <a:rPr sz="1700" b="0">
                <a:solidFill>
                  <a:srgbClr val="1E2A38"/>
                </a:solidFill>
                <a:latin typeface="Arial"/>
              </a:rPr>
              <a:t>; write your friend's times in the second column (ex.3).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Tell the class</a:t>
            </a:r>
            <a:r>
              <a:rPr sz="1700" b="0">
                <a:solidFill>
                  <a:srgbClr val="1E2A38"/>
                </a:solidFill>
                <a:latin typeface="Arial"/>
              </a:rPr>
              <a:t> about your friend with the Phrase Bank (ex.4).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SoundSpot — /s/ and /ʃ/. Say each phrase, then the sentence: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have a shower /hæv ə ˈʃaʊə/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wash your face /wɒʃ jə feɪs/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set the table /set ðə ˈteɪbl/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take the bus /teɪk ðə bʌs/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have a snack /hæv ə snæk/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fall asleep /fɔːl əˈsliːp/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Six sick sheep sit on one seat.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Slowly first, then as fast as you can — who can say it three times without a mistake?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alarm rings at seven, so I ________ ________ at seven, but I stay in bed until quarter past.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have a shower and then I ________ ________ — I put on my school clothes.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________ ________ in the kitchen at eight o'clock in the morning.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After breakfast I ________ ________ ________ in the bathroom.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leave home at half past eight and I ________ ________ ________ at ten to nine.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At two o'clock I ________ ________ and walk home.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________ ________ before dinner, not after.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family ________ ________ in the kitchen at seven in the evening.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________ ________ at ten, but I read until half past.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________ ________ later, at half past eight, she goes to school.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'Do you get up at seven?' 'No, I ________.'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have breakfast at eight. Do you have breakfast at eight ________?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Interview your partner with the notepad: twelve activities, twelve times.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the class about your partner in five sentences with Then / After… / Half an hour later.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wake up</a:t>
            </a:r>
            <a:r>
              <a:rPr sz="1600" b="0">
                <a:solidFill>
                  <a:srgbClr val="1E2A38"/>
                </a:solidFill>
                <a:latin typeface="Arial"/>
              </a:rPr>
              <a:t> — uyg‘onish; </a:t>
            </a:r>
            <a:r>
              <a:rPr sz="1600" b="1">
                <a:solidFill>
                  <a:srgbClr val="1E2A38"/>
                </a:solidFill>
                <a:latin typeface="Arial"/>
              </a:rPr>
              <a:t>get up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o‘rnidan turish. Ikkalasi har xil.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go to bed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uxlashga yotish; </a:t>
            </a:r>
            <a:r>
              <a:rPr sz="1600" b="1">
                <a:solidFill>
                  <a:srgbClr val="1E2A38"/>
                </a:solidFill>
                <a:latin typeface="Arial"/>
              </a:rPr>
              <a:t>go to sleep</a:t>
            </a:r>
            <a:r>
              <a:rPr sz="1600" b="0">
                <a:solidFill>
                  <a:srgbClr val="1E2A38"/>
                </a:solidFill>
                <a:latin typeface="Arial"/>
              </a:rPr>
              <a:t> — uyquga ketish.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Do‘stingiz haqida gapirganda fe’lga </a:t>
            </a:r>
            <a:r>
              <a:rPr sz="1600" b="1">
                <a:solidFill>
                  <a:srgbClr val="1E2A38"/>
                </a:solidFill>
                <a:latin typeface="Arial"/>
              </a:rPr>
              <a:t>-s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She gets up… He has breakfast…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Half an hour later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«yarim soatdan keyin»; </a:t>
            </a:r>
            <a:r>
              <a:rPr sz="1600" b="1">
                <a:solidFill>
                  <a:srgbClr val="1E2A38"/>
                </a:solidFill>
                <a:latin typeface="Arial"/>
              </a:rPr>
              <a:t>Then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«keyin, so‘ngra».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/s/ va /ʃ/: </a:t>
            </a:r>
            <a:r>
              <a:rPr sz="1600" b="1">
                <a:solidFill>
                  <a:srgbClr val="1E2A38"/>
                </a:solidFill>
                <a:latin typeface="Arial"/>
              </a:rPr>
              <a:t>sit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«sit», </a:t>
            </a:r>
            <a:r>
              <a:rPr sz="1600" b="1">
                <a:solidFill>
                  <a:srgbClr val="1E2A38"/>
                </a:solidFill>
                <a:latin typeface="Arial"/>
              </a:rPr>
              <a:t>sheep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«shiyp». O‘zbekchada «s» va «sh» kabi farqlanadi.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vocabulary by heart and prepare a one-minute talk about a day at Amberton Farm (plan: speaking about a farm).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29 items (sections A–C) with the flashcards: sozlar.com/vocab/cards/?set=grade7-lesson11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Practise the SoundSpot sentence — say it three times fast.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Bill Branson (Photographer) · Public domain · https://commons.wikimedia.org/wiki/File:Man_brushing_teeth.jpg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