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55448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C9A35C"/>
                </a:solidFill>
                <a:latin typeface="Arial"/>
              </a:rPr>
              <a:t>GRADE 8  ·  LESSON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57400"/>
            <a:ext cx="603504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800" b="1">
                <a:solidFill>
                  <a:srgbClr val="FFFFFF"/>
                </a:solidFill>
                <a:latin typeface="Arial"/>
              </a:rPr>
              <a:t>Speaking: Likes, Dislikes and Preferences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60350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Gapirish: yoqtirish, yoqtirmaslik va kelishuv</a:t>
            </a:r>
          </a:p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Speaking: Expressing likes, dislikes and preferences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585216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sozlar.com</a:t>
            </a:r>
          </a:p>
        </p:txBody>
      </p:sp>
      <p:pic>
        <p:nvPicPr>
          <p:cNvPr id="7" name="Picture 6" descr="cov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1371600"/>
            <a:ext cx="4114800" cy="30861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315200" y="4512564"/>
            <a:ext cx="4114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Liz · CC BY 2.0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LESSON AIMS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Bugungi maqsad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57983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93975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Give a one-minute talk about a hobby (Laser p. 18 ex. 3)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90087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273551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209543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Say what they like, don't mind and hate in three levels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4105655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389119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325111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Raise a polite objection and give a reason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221223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504687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440679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Come to an agreement with a partner and say so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Hobbies to talk about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🧶️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knitting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to‘qish (spitsa bilan)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aunt is good at </a:t>
            </a:r>
            <a:r>
              <a:rPr sz="1400" b="1">
                <a:solidFill>
                  <a:srgbClr val="5A6572"/>
                </a:solidFill>
                <a:latin typeface="Arial"/>
              </a:rPr>
              <a:t>knitting</a:t>
            </a:r>
            <a:r>
              <a:rPr sz="1400" b="0">
                <a:solidFill>
                  <a:srgbClr val="5A6572"/>
                </a:solidFill>
                <a:latin typeface="Arial"/>
              </a:rPr>
              <a:t> — she made me a warm scarf.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🎲️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board games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stol o‘yinlari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On rainy evenings our family plays </a:t>
            </a:r>
            <a:r>
              <a:rPr sz="1400" b="1">
                <a:solidFill>
                  <a:srgbClr val="5A6572"/>
                </a:solidFill>
                <a:latin typeface="Arial"/>
              </a:rPr>
              <a:t>board games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⛸️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ice skating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konkida uchish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In winter we go </a:t>
            </a:r>
            <a:r>
              <a:rPr sz="1400" b="1">
                <a:solidFill>
                  <a:srgbClr val="5A6572"/>
                </a:solidFill>
                <a:latin typeface="Arial"/>
              </a:rPr>
              <a:t>ice skating</a:t>
            </a:r>
            <a:r>
              <a:rPr sz="1400" b="0">
                <a:solidFill>
                  <a:srgbClr val="5A6572"/>
                </a:solidFill>
                <a:latin typeface="Arial"/>
              </a:rPr>
              <a:t> at the rink in the park.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🎳️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bowling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bouling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Bobur hates </a:t>
            </a:r>
            <a:r>
              <a:rPr sz="1400" b="1">
                <a:solidFill>
                  <a:srgbClr val="5A6572"/>
                </a:solidFill>
                <a:latin typeface="Arial"/>
              </a:rPr>
              <a:t>bowling</a:t>
            </a:r>
            <a:r>
              <a:rPr sz="1400" b="0">
                <a:solidFill>
                  <a:srgbClr val="5A6572"/>
                </a:solidFill>
                <a:latin typeface="Arial"/>
              </a:rPr>
              <a:t> because he never knocks down any pins.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31520" y="5769864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868680" y="5833872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🪁️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508760" y="5852160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fly a kite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20640" y="5879592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varrak uchirmoq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80960" y="5879592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On windy days we </a:t>
            </a:r>
            <a:r>
              <a:rPr sz="1400" b="1">
                <a:solidFill>
                  <a:srgbClr val="5A6572"/>
                </a:solidFill>
                <a:latin typeface="Arial"/>
              </a:rPr>
              <a:t>fly a kite</a:t>
            </a:r>
            <a:r>
              <a:rPr sz="1400" b="0">
                <a:solidFill>
                  <a:srgbClr val="5A6572"/>
                </a:solidFill>
                <a:latin typeface="Arial"/>
              </a:rPr>
              <a:t> in the field behind our house.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Hobbies to talk about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🐎️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horse riding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ot minish, otda sayr qilish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Every Sunday Laylo goes </a:t>
            </a:r>
            <a:r>
              <a:rPr sz="1400" b="1">
                <a:solidFill>
                  <a:srgbClr val="5A6572"/>
                </a:solidFill>
                <a:latin typeface="Arial"/>
              </a:rPr>
              <a:t>horse riding</a:t>
            </a:r>
            <a:r>
              <a:rPr sz="1400" b="0">
                <a:solidFill>
                  <a:srgbClr val="5A6572"/>
                </a:solidFill>
                <a:latin typeface="Arial"/>
              </a:rPr>
              <a:t> at a farm near the city.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🧗️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rock climbing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qoyaga tirmashib chiqish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Rock climbing</a:t>
            </a:r>
            <a:r>
              <a:rPr sz="1400" b="0">
                <a:solidFill>
                  <a:srgbClr val="5A6572"/>
                </a:solidFill>
                <a:latin typeface="Arial"/>
              </a:rPr>
              <a:t> is exciting, but you need a good teacher.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⛺️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camping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chodirda dam olish (kemping)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We went </a:t>
            </a:r>
            <a:r>
              <a:rPr sz="1400" b="1">
                <a:solidFill>
                  <a:srgbClr val="5A6572"/>
                </a:solidFill>
                <a:latin typeface="Arial"/>
              </a:rPr>
              <a:t>camping</a:t>
            </a:r>
            <a:r>
              <a:rPr sz="1400" b="0">
                <a:solidFill>
                  <a:srgbClr val="5A6572"/>
                </a:solidFill>
                <a:latin typeface="Arial"/>
              </a:rPr>
              <a:t> in the mountains near Chimgan last summer.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🥾️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go hiking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tabiatda piyoda sayr qilmoq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In spring my uncle and I often </a:t>
            </a:r>
            <a:r>
              <a:rPr sz="1400" b="1">
                <a:solidFill>
                  <a:srgbClr val="5A6572"/>
                </a:solidFill>
                <a:latin typeface="Arial"/>
              </a:rPr>
              <a:t>go hiking</a:t>
            </a:r>
            <a:r>
              <a:rPr sz="1400" b="0">
                <a:solidFill>
                  <a:srgbClr val="5A6572"/>
                </a:solidFill>
                <a:latin typeface="Arial"/>
              </a:rPr>
              <a:t> in the hills.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31520" y="5769864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868680" y="5833872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🧁️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508760" y="5852160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bake cakes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20640" y="5879592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tort pishirmoq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80960" y="5879592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sister loves </a:t>
            </a:r>
            <a:r>
              <a:rPr sz="1400" b="1">
                <a:solidFill>
                  <a:srgbClr val="5A6572"/>
                </a:solidFill>
                <a:latin typeface="Arial"/>
              </a:rPr>
              <a:t>baking cakes</a:t>
            </a:r>
            <a:r>
              <a:rPr sz="1400" b="0">
                <a:solidFill>
                  <a:srgbClr val="5A6572"/>
                </a:solidFill>
                <a:latin typeface="Arial"/>
              </a:rPr>
              <a:t> for our family’s birthdays.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I like it!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❤️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love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juda yaxshi ko‘rmoq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little sister </a:t>
            </a:r>
            <a:r>
              <a:rPr sz="1400" b="1">
                <a:solidFill>
                  <a:srgbClr val="5A6572"/>
                </a:solidFill>
                <a:latin typeface="Arial"/>
              </a:rPr>
              <a:t>loves</a:t>
            </a:r>
            <a:r>
              <a:rPr sz="1400" b="0">
                <a:solidFill>
                  <a:srgbClr val="5A6572"/>
                </a:solidFill>
                <a:latin typeface="Arial"/>
              </a:rPr>
              <a:t> drawing horses.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👍️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quite like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ancha-muncha yoqtirmoq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</a:t>
            </a:r>
            <a:r>
              <a:rPr sz="1400" b="1">
                <a:solidFill>
                  <a:srgbClr val="5A6572"/>
                </a:solidFill>
                <a:latin typeface="Arial"/>
              </a:rPr>
              <a:t>quite like</a:t>
            </a:r>
            <a:r>
              <a:rPr sz="1400" b="0">
                <a:solidFill>
                  <a:srgbClr val="5A6572"/>
                </a:solidFill>
                <a:latin typeface="Arial"/>
              </a:rPr>
              <a:t> chess, but football is my favourite.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🤩️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great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zo‘r, ajoyib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Chess is </a:t>
            </a:r>
            <a:r>
              <a:rPr sz="1400" b="1">
                <a:solidFill>
                  <a:srgbClr val="5A6572"/>
                </a:solidFill>
                <a:latin typeface="Arial"/>
              </a:rPr>
              <a:t>great</a:t>
            </a:r>
            <a:r>
              <a:rPr sz="1400" b="0">
                <a:solidFill>
                  <a:srgbClr val="5A6572"/>
                </a:solidFill>
                <a:latin typeface="Arial"/>
              </a:rPr>
              <a:t> — I play it with my grandad every evening.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🎶️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be fond of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…ni yoqtirmoq, …ga mehr qo‘ymoq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grandad </a:t>
            </a:r>
            <a:r>
              <a:rPr sz="1400" b="1">
                <a:solidFill>
                  <a:srgbClr val="5A6572"/>
                </a:solidFill>
                <a:latin typeface="Arial"/>
              </a:rPr>
              <a:t>is fond of</a:t>
            </a:r>
            <a:r>
              <a:rPr sz="1400" b="0">
                <a:solidFill>
                  <a:srgbClr val="5A6572"/>
                </a:solidFill>
                <a:latin typeface="Arial"/>
              </a:rPr>
              <a:t> old songs and sings them all day.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31520" y="5769864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868680" y="5833872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🤝️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508760" y="5852160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have a lot in common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20640" y="5879592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umumiy jihatlari ko‘p bo‘lmoq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80960" y="5879592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Aziz and I </a:t>
            </a:r>
            <a:r>
              <a:rPr sz="1400" b="1">
                <a:solidFill>
                  <a:srgbClr val="5A6572"/>
                </a:solidFill>
                <a:latin typeface="Arial"/>
              </a:rPr>
              <a:t>have a lot in common</a:t>
            </a:r>
            <a:r>
              <a:rPr sz="1400" b="0">
                <a:solidFill>
                  <a:srgbClr val="5A6572"/>
                </a:solidFill>
                <a:latin typeface="Arial"/>
              </a:rPr>
              <a:t>: we both love camping and chess.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Not for me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😠️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hate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yomon ko‘rmoq, umuman yoqtirmaslik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</a:t>
            </a:r>
            <a:r>
              <a:rPr sz="1400" b="1">
                <a:solidFill>
                  <a:srgbClr val="5A6572"/>
                </a:solidFill>
                <a:latin typeface="Arial"/>
              </a:rPr>
              <a:t>hate</a:t>
            </a:r>
            <a:r>
              <a:rPr sz="1400" b="0">
                <a:solidFill>
                  <a:srgbClr val="5A6572"/>
                </a:solidFill>
                <a:latin typeface="Arial"/>
              </a:rPr>
              <a:t> getting up early on Sundays!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👎️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dislike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yoqtirmaslik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dad </a:t>
            </a:r>
            <a:r>
              <a:rPr sz="1400" b="1">
                <a:solidFill>
                  <a:srgbClr val="5A6572"/>
                </a:solidFill>
                <a:latin typeface="Arial"/>
              </a:rPr>
              <a:t>dislikes</a:t>
            </a:r>
            <a:r>
              <a:rPr sz="1400" b="0">
                <a:solidFill>
                  <a:srgbClr val="5A6572"/>
                </a:solidFill>
                <a:latin typeface="Arial"/>
              </a:rPr>
              <a:t> noisy computer games.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🤷️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don’t mind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qarshi emasman, farqi yo‘q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</a:t>
            </a:r>
            <a:r>
              <a:rPr sz="1400" b="1">
                <a:solidFill>
                  <a:srgbClr val="5A6572"/>
                </a:solidFill>
                <a:latin typeface="Arial"/>
              </a:rPr>
              <a:t>don’t mind</a:t>
            </a:r>
            <a:r>
              <a:rPr sz="1400" b="0">
                <a:solidFill>
                  <a:srgbClr val="5A6572"/>
                </a:solidFill>
                <a:latin typeface="Arial"/>
              </a:rPr>
              <a:t> watching football, but I never play it.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😖️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terrible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juda yomon, dahshatli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That new quiz show is </a:t>
            </a:r>
            <a:r>
              <a:rPr sz="1400" b="1">
                <a:solidFill>
                  <a:srgbClr val="5A6572"/>
                </a:solidFill>
                <a:latin typeface="Arial"/>
              </a:rPr>
              <a:t>terrible</a:t>
            </a:r>
            <a:r>
              <a:rPr sz="1400" b="0">
                <a:solidFill>
                  <a:srgbClr val="5A6572"/>
                </a:solidFill>
                <a:latin typeface="Arial"/>
              </a:rPr>
              <a:t> — let’s watch a film instead.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31520" y="5769864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868680" y="5833872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🔀️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508760" y="5852160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have nothing in common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20640" y="5879592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hech qanday umumiy jihati bo‘lmaslik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80960" y="5879592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twins </a:t>
            </a:r>
            <a:r>
              <a:rPr sz="1400" b="1">
                <a:solidFill>
                  <a:srgbClr val="5A6572"/>
                </a:solidFill>
                <a:latin typeface="Arial"/>
              </a:rPr>
              <a:t>have nothing in common</a:t>
            </a:r>
            <a:r>
              <a:rPr sz="1400" b="0">
                <a:solidFill>
                  <a:srgbClr val="5A6572"/>
                </a:solidFill>
                <a:latin typeface="Arial"/>
              </a:rPr>
              <a:t>: one loves sport, the other hates it.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D. Why? — giving reasons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😌️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relaxing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hordiq beradigan, tinchlantiradigan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Fishing with my grandad is very </a:t>
            </a:r>
            <a:r>
              <a:rPr sz="1400" b="1">
                <a:solidFill>
                  <a:srgbClr val="5A6572"/>
                </a:solidFill>
                <a:latin typeface="Arial"/>
              </a:rPr>
              <a:t>relaxing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🥦️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healthy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sog‘liq uchun foydali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Swimming is a </a:t>
            </a:r>
            <a:r>
              <a:rPr sz="1400" b="1">
                <a:solidFill>
                  <a:srgbClr val="5A6572"/>
                </a:solidFill>
                <a:latin typeface="Arial"/>
              </a:rPr>
              <a:t>healthy</a:t>
            </a:r>
            <a:r>
              <a:rPr sz="1400" b="0">
                <a:solidFill>
                  <a:srgbClr val="5A6572"/>
                </a:solidFill>
                <a:latin typeface="Arial"/>
              </a:rPr>
              <a:t> hobby for people of all ages.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⚠️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dangerous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xavfli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mum thinks rock climbing is too </a:t>
            </a:r>
            <a:r>
              <a:rPr sz="1400" b="1">
                <a:solidFill>
                  <a:srgbClr val="5A6572"/>
                </a:solidFill>
                <a:latin typeface="Arial"/>
              </a:rPr>
              <a:t>dangerous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💰️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expensive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qimmat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Skiing is fun, but it’s very </a:t>
            </a:r>
            <a:r>
              <a:rPr sz="1400" b="1">
                <a:solidFill>
                  <a:srgbClr val="5A6572"/>
                </a:solidFill>
                <a:latin typeface="Arial"/>
              </a:rPr>
              <a:t>expensive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31520" y="5769864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868680" y="5833872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🏷️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508760" y="5852160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cheap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20640" y="5879592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arzon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80960" y="5879592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Running is a </a:t>
            </a:r>
            <a:r>
              <a:rPr sz="1400" b="1">
                <a:solidFill>
                  <a:srgbClr val="5A6572"/>
                </a:solidFill>
                <a:latin typeface="Arial"/>
              </a:rPr>
              <a:t>cheap</a:t>
            </a:r>
            <a:r>
              <a:rPr sz="1400" b="0">
                <a:solidFill>
                  <a:srgbClr val="5A6572"/>
                </a:solidFill>
                <a:latin typeface="Arial"/>
              </a:rPr>
              <a:t> hobby: you only need good shoes.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D. Why? — giving reasons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👻️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scary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qo‘rqinchli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don’t watch horror films — they’re too </a:t>
            </a:r>
            <a:r>
              <a:rPr sz="1400" b="1">
                <a:solidFill>
                  <a:srgbClr val="5A6572"/>
                </a:solidFill>
                <a:latin typeface="Arial"/>
              </a:rPr>
              <a:t>scary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😂️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funny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kulgili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Comedies are </a:t>
            </a:r>
            <a:r>
              <a:rPr sz="1400" b="1">
                <a:solidFill>
                  <a:srgbClr val="5A6572"/>
                </a:solidFill>
                <a:latin typeface="Arial"/>
              </a:rPr>
              <a:t>funny</a:t>
            </a:r>
            <a:r>
              <a:rPr sz="1400" b="0">
                <a:solidFill>
                  <a:srgbClr val="5A6572"/>
                </a:solidFill>
                <a:latin typeface="Arial"/>
              </a:rPr>
              <a:t>, so I watch them with my family.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💪️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keep fit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jismonan baquvvat bo‘lmoq (shaklni saqlamoq)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go swimming twice a week to </a:t>
            </a:r>
            <a:r>
              <a:rPr sz="1400" b="1">
                <a:solidFill>
                  <a:srgbClr val="5A6572"/>
                </a:solidFill>
                <a:latin typeface="Arial"/>
              </a:rPr>
              <a:t>keep fit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🎾️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for fun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ermak uchun, shunchaki zavq uchun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I’m not in a team; I just play tennis </a:t>
            </a:r>
            <a:r>
              <a:rPr sz="1400" b="1">
                <a:solidFill>
                  <a:srgbClr val="5A6572"/>
                </a:solidFill>
                <a:latin typeface="Arial"/>
              </a:rPr>
              <a:t>for fun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31520" y="5769864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868680" y="5833872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😮‍💨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508760" y="5852160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tiring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20640" y="5879592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charchatadigan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80960" y="5879592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Football training is </a:t>
            </a:r>
            <a:r>
              <a:rPr sz="1400" b="1">
                <a:solidFill>
                  <a:srgbClr val="5A6572"/>
                </a:solidFill>
                <a:latin typeface="Arial"/>
              </a:rPr>
              <a:t>tiring</a:t>
            </a:r>
            <a:r>
              <a:rPr sz="1400" b="0">
                <a:solidFill>
                  <a:srgbClr val="5A6572"/>
                </a:solidFill>
                <a:latin typeface="Arial"/>
              </a:rPr>
              <a:t>, but I love it.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Two friends plan a free-time day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Aziz:</a:t>
            </a:r>
            <a:r>
              <a:rPr sz="1600" b="0">
                <a:solidFill>
                  <a:srgbClr val="1E2A38"/>
                </a:solidFill>
                <a:latin typeface="Arial"/>
              </a:rPr>
              <a:t> We've got a free Saturday. What do you think of going to the new </a:t>
            </a:r>
            <a:r>
              <a:rPr sz="1600" b="1">
                <a:solidFill>
                  <a:srgbClr val="1E2A38"/>
                </a:solidFill>
                <a:latin typeface="Arial"/>
              </a:rPr>
              <a:t>bowling</a:t>
            </a:r>
            <a:r>
              <a:rPr sz="1600" b="0">
                <a:solidFill>
                  <a:srgbClr val="1E2A38"/>
                </a:solidFill>
                <a:latin typeface="Arial"/>
              </a:rPr>
              <a:t> centre?</a:t>
            </a:r>
          </a:p>
          <a:p>
            <a:pPr algn="l">
              <a:spcAft>
                <a:spcPts val="10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Sardor:</a:t>
            </a:r>
            <a:r>
              <a:rPr sz="1600" b="0">
                <a:solidFill>
                  <a:srgbClr val="1E2A38"/>
                </a:solidFill>
                <a:latin typeface="Arial"/>
              </a:rPr>
              <a:t> Hmm. Not really. I </a:t>
            </a:r>
            <a:r>
              <a:rPr sz="1600" b="1">
                <a:solidFill>
                  <a:srgbClr val="1E2A38"/>
                </a:solidFill>
                <a:latin typeface="Arial"/>
              </a:rPr>
              <a:t>hate</a:t>
            </a:r>
            <a:r>
              <a:rPr sz="1600" b="0">
                <a:solidFill>
                  <a:srgbClr val="1E2A38"/>
                </a:solidFill>
                <a:latin typeface="Arial"/>
              </a:rPr>
              <a:t> </a:t>
            </a:r>
            <a:r>
              <a:rPr sz="1600" b="1">
                <a:solidFill>
                  <a:srgbClr val="1E2A38"/>
                </a:solidFill>
                <a:latin typeface="Arial"/>
              </a:rPr>
              <a:t>bowling</a:t>
            </a:r>
            <a:r>
              <a:rPr sz="1600" b="0">
                <a:solidFill>
                  <a:srgbClr val="1E2A38"/>
                </a:solidFill>
                <a:latin typeface="Arial"/>
              </a:rPr>
              <a:t> — I'm really bad at it! I'd </a:t>
            </a:r>
            <a:r>
              <a:rPr sz="1600" b="1">
                <a:solidFill>
                  <a:srgbClr val="1E2A38"/>
                </a:solidFill>
                <a:latin typeface="Arial"/>
              </a:rPr>
              <a:t>love</a:t>
            </a:r>
            <a:r>
              <a:rPr sz="1600" b="0">
                <a:solidFill>
                  <a:srgbClr val="1E2A38"/>
                </a:solidFill>
                <a:latin typeface="Arial"/>
              </a:rPr>
              <a:t> to </a:t>
            </a:r>
            <a:r>
              <a:rPr sz="1600" b="1">
                <a:solidFill>
                  <a:srgbClr val="1E2A38"/>
                </a:solidFill>
                <a:latin typeface="Arial"/>
              </a:rPr>
              <a:t>go hiking</a:t>
            </a:r>
            <a:r>
              <a:rPr sz="1600" b="0">
                <a:solidFill>
                  <a:srgbClr val="1E2A38"/>
                </a:solidFill>
                <a:latin typeface="Arial"/>
              </a:rPr>
              <a:t> in the mountains instead. A long walk is so </a:t>
            </a:r>
            <a:r>
              <a:rPr sz="1600" b="1">
                <a:solidFill>
                  <a:srgbClr val="1E2A38"/>
                </a:solidFill>
                <a:latin typeface="Arial"/>
              </a:rPr>
              <a:t>relaxing</a:t>
            </a:r>
            <a:r>
              <a:rPr sz="1600" b="0">
                <a:solidFill>
                  <a:srgbClr val="1E2A38"/>
                </a:solidFill>
                <a:latin typeface="Arial"/>
              </a:rPr>
              <a:t>.</a:t>
            </a:r>
          </a:p>
          <a:p>
            <a:pPr algn="l">
              <a:spcAft>
                <a:spcPts val="10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Aziz:</a:t>
            </a:r>
            <a:r>
              <a:rPr sz="1600" b="0">
                <a:solidFill>
                  <a:srgbClr val="1E2A38"/>
                </a:solidFill>
                <a:latin typeface="Arial"/>
              </a:rPr>
              <a:t> Don't you think it's a bit far? The problem with the mountains is that the bus takes two hours.</a:t>
            </a:r>
          </a:p>
          <a:p>
            <a:pPr algn="l">
              <a:spcAft>
                <a:spcPts val="10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Sardor:</a:t>
            </a:r>
            <a:r>
              <a:rPr sz="1600" b="0">
                <a:solidFill>
                  <a:srgbClr val="1E2A38"/>
                </a:solidFill>
                <a:latin typeface="Arial"/>
              </a:rPr>
              <a:t> That's true. OK — I'd rather go swimming than sit on a bus all morning. And swimming is </a:t>
            </a:r>
            <a:r>
              <a:rPr sz="1600" b="1">
                <a:solidFill>
                  <a:srgbClr val="1E2A38"/>
                </a:solidFill>
                <a:latin typeface="Arial"/>
              </a:rPr>
              <a:t>cheap</a:t>
            </a:r>
            <a:r>
              <a:rPr sz="1600" b="0">
                <a:solidFill>
                  <a:srgbClr val="1E2A38"/>
                </a:solidFill>
                <a:latin typeface="Arial"/>
              </a:rPr>
              <a:t> and </a:t>
            </a:r>
            <a:r>
              <a:rPr sz="1600" b="1">
                <a:solidFill>
                  <a:srgbClr val="1E2A38"/>
                </a:solidFill>
                <a:latin typeface="Arial"/>
              </a:rPr>
              <a:t>healthy</a:t>
            </a:r>
            <a:r>
              <a:rPr sz="1600" b="0">
                <a:solidFill>
                  <a:srgbClr val="1E2A38"/>
                </a:solidFill>
                <a:latin typeface="Arial"/>
              </a:rPr>
              <a:t>.</a:t>
            </a:r>
          </a:p>
          <a:p>
            <a:pPr algn="l">
              <a:spcAft>
                <a:spcPts val="10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Aziz:</a:t>
            </a:r>
            <a:r>
              <a:rPr sz="1600" b="0">
                <a:solidFill>
                  <a:srgbClr val="1E2A38"/>
                </a:solidFill>
                <a:latin typeface="Arial"/>
              </a:rPr>
              <a:t> It isn't bad! I </a:t>
            </a:r>
            <a:r>
              <a:rPr sz="1600" b="1">
                <a:solidFill>
                  <a:srgbClr val="1E2A38"/>
                </a:solidFill>
                <a:latin typeface="Arial"/>
              </a:rPr>
              <a:t>don't mind</a:t>
            </a:r>
            <a:r>
              <a:rPr sz="1600" b="0">
                <a:solidFill>
                  <a:srgbClr val="1E2A38"/>
                </a:solidFill>
                <a:latin typeface="Arial"/>
              </a:rPr>
              <a:t> swimming, and the pool is near my house. But first, tell the class about your photos on Monday — you promised!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Two friends plan a free-time day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Sardor:</a:t>
            </a:r>
            <a:r>
              <a:rPr sz="1600" b="0">
                <a:solidFill>
                  <a:srgbClr val="1E2A38"/>
                </a:solidFill>
                <a:latin typeface="Arial"/>
              </a:rPr>
              <a:t> Don't worry, I'll make notes tonight. So, we need to make a decision. Can we agree on swimming?</a:t>
            </a:r>
          </a:p>
          <a:p>
            <a:pPr algn="l">
              <a:spcAft>
                <a:spcPts val="10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Aziz:</a:t>
            </a:r>
            <a:r>
              <a:rPr sz="1600" b="0">
                <a:solidFill>
                  <a:srgbClr val="1E2A38"/>
                </a:solidFill>
                <a:latin typeface="Arial"/>
              </a:rPr>
              <a:t> OK, I agree. That's settled then. </a:t>
            </a:r>
            <a:r>
              <a:rPr sz="1600" b="1">
                <a:solidFill>
                  <a:srgbClr val="1E2A38"/>
                </a:solidFill>
                <a:latin typeface="Arial"/>
              </a:rPr>
              <a:t>Great</a:t>
            </a:r>
            <a:r>
              <a:rPr sz="1600" b="0">
                <a:solidFill>
                  <a:srgbClr val="1E2A38"/>
                </a:solidFill>
                <a:latin typeface="Arial"/>
              </a:rPr>
              <a:t> idea!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Read and answer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88366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1828800"/>
            <a:ext cx="941832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What is Aziz's first idea?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51460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066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2651760"/>
            <a:ext cx="941832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Why does Sardor say no to bowling?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33756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52958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3474720"/>
            <a:ext cx="941832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What is the problem with the mountains?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16052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35254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4297680"/>
            <a:ext cx="941832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Which reasons does Sardor give for swimming?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49834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17550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45920" y="5120640"/>
            <a:ext cx="941832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What do the boys agree on in the end?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" y="580644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960120" y="599846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45920" y="5943600"/>
            <a:ext cx="941832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Find three phrases the boys use to come to an agreement.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PAIRS · ESDA QOLDIMI?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Memory check — uch daraja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O‘qituvchi o‘zbekcha aytadi, siz inglizchasini aytasiz.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286000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48716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45920" y="243230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«juda yoqadi» · «farqi yo‘q» · «umuman yoqmaydi»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3182112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38328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45920" y="332841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«xavfli» · «qimmat» · «arzon» · «charchatadigan» · «hordiq beradigan»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4078224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427939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45920" y="422452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Say one thing you love, one you don't mind and one you hate.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FOCUS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Uch daraja: yoqadi — farqi yo‘q — yoqmaydi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97280" y="2103120"/>
            <a:ext cx="10058400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Yoqadi:</a:t>
            </a:r>
            <a:r>
              <a:rPr sz="1800" b="0">
                <a:solidFill>
                  <a:srgbClr val="1E2A38"/>
                </a:solidFill>
                <a:latin typeface="Arial"/>
              </a:rPr>
              <a:t> I love… · I quite like… · I'm fond of… · It's great.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Farqi yo‘q:</a:t>
            </a:r>
            <a:r>
              <a:rPr sz="1800" b="0">
                <a:solidFill>
                  <a:srgbClr val="1E2A38"/>
                </a:solidFill>
                <a:latin typeface="Arial"/>
              </a:rPr>
              <a:t> I don't mind… · It isn't bad.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Yoqmaydi:</a:t>
            </a:r>
            <a:r>
              <a:rPr sz="1800" b="0">
                <a:solidFill>
                  <a:srgbClr val="1E2A38"/>
                </a:solidFill>
                <a:latin typeface="Arial"/>
              </a:rPr>
              <a:t> Not really. · I dislike… · I hate… · It's terrible.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0">
                <a:solidFill>
                  <a:srgbClr val="1E2A38"/>
                </a:solidFill>
                <a:latin typeface="Arial"/>
              </a:rPr>
              <a:t>E’tiroz </a:t>
            </a:r>
            <a:r>
              <a:rPr sz="1800" b="1">
                <a:solidFill>
                  <a:srgbClr val="1E2A38"/>
                </a:solidFill>
                <a:latin typeface="Arial"/>
              </a:rPr>
              <a:t>sababsiz bo‘lmaydi</a:t>
            </a:r>
            <a:r>
              <a:rPr sz="1800" b="0">
                <a:solidFill>
                  <a:srgbClr val="1E2A38"/>
                </a:solidFill>
                <a:latin typeface="Arial"/>
              </a:rPr>
              <a:t>: I dislike… </a:t>
            </a:r>
            <a:r>
              <a:rPr sz="1800" b="1">
                <a:solidFill>
                  <a:srgbClr val="1E2A38"/>
                </a:solidFill>
                <a:latin typeface="Arial"/>
              </a:rPr>
              <a:t>because</a:t>
            </a:r>
            <a:r>
              <a:rPr sz="1800" b="0">
                <a:solidFill>
                  <a:srgbClr val="1E2A38"/>
                </a:solidFill>
                <a:latin typeface="Arial"/>
              </a:rPr>
              <a:t> it's tiring / expensive / The problem with … is that …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0">
                <a:solidFill>
                  <a:srgbClr val="1E2A38"/>
                </a:solidFill>
                <a:latin typeface="Arial"/>
              </a:rPr>
              <a:t>Kelishuv uch qadam: </a:t>
            </a:r>
            <a:r>
              <a:rPr sz="1800" b="1">
                <a:solidFill>
                  <a:srgbClr val="1E2A38"/>
                </a:solidFill>
                <a:latin typeface="Arial"/>
              </a:rPr>
              <a:t>We need to make a decision.</a:t>
            </a:r>
            <a:r>
              <a:rPr sz="1800" b="0">
                <a:solidFill>
                  <a:srgbClr val="1E2A38"/>
                </a:solidFill>
                <a:latin typeface="Arial"/>
              </a:rPr>
              <a:t> → </a:t>
            </a:r>
            <a:r>
              <a:rPr sz="1800" b="1">
                <a:solidFill>
                  <a:srgbClr val="1E2A38"/>
                </a:solidFill>
                <a:latin typeface="Arial"/>
              </a:rPr>
              <a:t>Can we agree on …?</a:t>
            </a:r>
            <a:r>
              <a:rPr sz="1800" b="0">
                <a:solidFill>
                  <a:srgbClr val="1E2A38"/>
                </a:solidFill>
                <a:latin typeface="Arial"/>
              </a:rPr>
              <a:t> → </a:t>
            </a:r>
            <a:r>
              <a:rPr sz="1800" b="1">
                <a:solidFill>
                  <a:srgbClr val="1E2A38"/>
                </a:solidFill>
                <a:latin typeface="Arial"/>
              </a:rPr>
              <a:t>That's settled then.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STRATEGY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Bir daqiqalik nutq — to‘rt qadam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6654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0253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Notes:</a:t>
            </a:r>
            <a:r>
              <a:rPr sz="1700" b="0">
                <a:solidFill>
                  <a:srgbClr val="1E2A38"/>
                </a:solidFill>
                <a:latin typeface="Arial"/>
              </a:rPr>
              <a:t> besh savolga qisqa javob yozing (so‘z, raqam — gap emas).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98648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8211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118104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Start:</a:t>
            </a:r>
            <a:r>
              <a:rPr sz="1700" b="0">
                <a:solidFill>
                  <a:srgbClr val="1E2A38"/>
                </a:solidFill>
                <a:latin typeface="Arial"/>
              </a:rPr>
              <a:t> My main hobby is… (10-darsdagi Phrase Bank).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4014216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29768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233672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Middle:</a:t>
            </a:r>
            <a:r>
              <a:rPr sz="1700" b="0">
                <a:solidFill>
                  <a:srgbClr val="1E2A38"/>
                </a:solidFill>
                <a:latin typeface="Arial"/>
              </a:rPr>
              <a:t> nega yoqadi + qachon boshlagan + nima bo‘lgan.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129784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41324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349240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End:</a:t>
            </a:r>
            <a:r>
              <a:rPr sz="1700" b="0">
                <a:solidFill>
                  <a:srgbClr val="1E2A38"/>
                </a:solidFill>
                <a:latin typeface="Arial"/>
              </a:rPr>
              <a:t> savol bilan tugating — What about you?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BOOK TASK · 12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Book task — Laser A2, p. 18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Bugun 18-betdagi topshiriqni OXIRIGACHA bajaramiz (10-darsda faqat tayyorgarlik qilgandik).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103120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24942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91640" y="221284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ex.1</a:t>
            </a:r>
            <a:r>
              <a:rPr sz="1600" b="0">
                <a:solidFill>
                  <a:srgbClr val="1E2A38"/>
                </a:solidFill>
                <a:latin typeface="Arial"/>
              </a:rPr>
              <a:t> Tick the picture which shows your main hobby (or draw your own).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2871216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91640" y="29809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ex.2</a:t>
            </a:r>
            <a:r>
              <a:rPr sz="1600" b="0">
                <a:solidFill>
                  <a:srgbClr val="1E2A38"/>
                </a:solidFill>
                <a:latin typeface="Arial"/>
              </a:rPr>
              <a:t> Make notes — five questions about your hobby.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3639312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3785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91640" y="37490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ex.3</a:t>
            </a:r>
            <a:r>
              <a:rPr sz="1600" b="0">
                <a:solidFill>
                  <a:srgbClr val="1E2A38"/>
                </a:solidFill>
                <a:latin typeface="Arial"/>
              </a:rPr>
              <a:t> Tell the class about your main hobby — talk for one minute.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407408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455371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91640" y="451713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Phrase Bank (10-dars)</a:t>
            </a:r>
            <a:r>
              <a:rPr sz="1600" b="0">
                <a:solidFill>
                  <a:srgbClr val="1E2A38"/>
                </a:solidFill>
                <a:latin typeface="Arial"/>
              </a:rPr>
              <a:t> — nutq ichida kamida ikkita ibora ishlating.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PRONUNCIATION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Say it — don’t just read it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73736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Yashirin harflar va urg‘u — diqqat bilan ayting: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914400" y="255117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knitting /ˈnɪtɪŋ/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7472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3611880" y="245973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rock climbing /ˈrɒk klaɪmɪŋ/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6309360" y="245973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ice skating /ˈaɪs skeɪtɪŋ/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86968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9006840" y="245973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dangerous /ˈdeɪndʒərəs/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914400" y="364845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healthy /ˈhelθi/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47472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3611880" y="355701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relaxing /rɪˈlæksɪŋ/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7220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6309360" y="364845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tiring /ˈtaɪərɪŋ/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86968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9006840" y="364845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scary /ˈskeəri/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77240" y="4892040"/>
            <a:ext cx="106070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Keyin ayting: Rock climbing is dangerous, but knitting is relaxing.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My little brother wants to ________ ________ ________ on the beach, but there's no wind today. (f… a k…)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My dad runs in the park every morning to ________ ________. (k… f…)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65576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6210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3557016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'Do you like skateboarding?' '________ ________.' — I don't like it very much.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306824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46227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0" y="4398264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I ________ ________ ice skating — I'm happy to go with you. (d… m…)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148072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303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00200" y="5239512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'What do you ________ ________ bowling?' 'I love it!'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" y="598932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960120" y="614476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00200" y="608076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Horror films are too ________ for me — I can't watch them. (s…)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I ________ crowded places, so I never go to the shops on Saturdays. (d…)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I'd ________ go climbing ________ karting.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65576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6210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9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3557016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The ________ ________ surfing ________ ________ it's expensive.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306824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462272"/>
            <a:ext cx="566928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0" y="4398264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Rock climbing can be ________ — always wear a helmet. (d…)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148072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303520"/>
            <a:ext cx="566928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00200" y="5239512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'________ ________ ________ ________ hiking, then?' 'OK, I agree.'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" y="598932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960120" y="6144768"/>
            <a:ext cx="566928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00200" y="608076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'OK, I agree.' 'That's ________ then.'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Speaking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211226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Bir daqiqalik nutq: asosiy mashg‘ulotingiz haqida. Juftingiz vaqtni o‘lchaydi va oxirida bitta savol beradi.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306323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1051560" y="330098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Kelishuv o‘yini: shanba kuni nima qilamiz? Har biringiz ikkita taklif tanlang, e’tiroz bildiring va bitta ishga keling — «That's settled then» bilan tugating.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 / GROUP WORK · 5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Vocabulary activity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3969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7568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Match the beginnings (1-10) with the endings (a-j).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2607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9125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12724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Read your complete sentences aloud.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7763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24281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7880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Give the Uzbek meaning of the key word in each sentence.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02919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29437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23036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When you finish, swap tables with the other group.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UZ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Qiyin joyi — o‘zbekcha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ectangle 5"/>
          <p:cNvSpPr/>
          <p:nvPr/>
        </p:nvSpPr>
        <p:spPr>
          <a:xfrm>
            <a:off x="777240" y="1783080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51560" y="1938528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I don't mind …ing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«farqi yo‘q, qarshi emasman». Bu «yoqadi» degani EMAS.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734056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ectangle 8"/>
          <p:cNvSpPr/>
          <p:nvPr/>
        </p:nvSpPr>
        <p:spPr>
          <a:xfrm>
            <a:off x="777240" y="2734056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51560" y="2889504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I'd rather A than B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«B dan ko‘ra A ni afzal ko‘raman»; fe’l </a:t>
            </a:r>
            <a:r>
              <a:rPr sz="1600" b="1">
                <a:solidFill>
                  <a:srgbClr val="1E2A38"/>
                </a:solidFill>
                <a:latin typeface="Arial"/>
              </a:rPr>
              <a:t>to</a:t>
            </a:r>
            <a:r>
              <a:rPr sz="1600" b="0">
                <a:solidFill>
                  <a:srgbClr val="1E2A38"/>
                </a:solidFill>
                <a:latin typeface="Arial"/>
              </a:rPr>
              <a:t> siz keladi.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685032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ectangle 11"/>
          <p:cNvSpPr/>
          <p:nvPr/>
        </p:nvSpPr>
        <p:spPr>
          <a:xfrm>
            <a:off x="777240" y="3685032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51560" y="3840480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be fond of …ing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«yoqtirmoq, mehr qo‘ymoq»; </a:t>
            </a:r>
            <a:r>
              <a:rPr sz="1600" b="1">
                <a:solidFill>
                  <a:srgbClr val="1E2A38"/>
                </a:solidFill>
                <a:latin typeface="Arial"/>
              </a:rPr>
              <a:t>of</a:t>
            </a:r>
            <a:r>
              <a:rPr sz="1600" b="0">
                <a:solidFill>
                  <a:srgbClr val="1E2A38"/>
                </a:solidFill>
                <a:latin typeface="Arial"/>
              </a:rPr>
              <a:t> dan keyin </a:t>
            </a:r>
            <a:r>
              <a:rPr sz="1600" b="1">
                <a:solidFill>
                  <a:srgbClr val="1E2A38"/>
                </a:solidFill>
                <a:latin typeface="Arial"/>
              </a:rPr>
              <a:t>-ing</a:t>
            </a:r>
            <a:r>
              <a:rPr sz="1600" b="0">
                <a:solidFill>
                  <a:srgbClr val="1E2A38"/>
                </a:solidFill>
                <a:latin typeface="Arial"/>
              </a:rPr>
              <a:t>: I'm fond of </a:t>
            </a:r>
            <a:r>
              <a:rPr sz="1600" b="1">
                <a:solidFill>
                  <a:srgbClr val="1E2A38"/>
                </a:solidFill>
                <a:latin typeface="Arial"/>
              </a:rPr>
              <a:t>baking</a:t>
            </a:r>
            <a:r>
              <a:rPr sz="1600" b="0">
                <a:solidFill>
                  <a:srgbClr val="1E2A38"/>
                </a:solidFill>
                <a:latin typeface="Arial"/>
              </a:rPr>
              <a:t> cakes.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636008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ectangle 14"/>
          <p:cNvSpPr/>
          <p:nvPr/>
        </p:nvSpPr>
        <p:spPr>
          <a:xfrm>
            <a:off x="777240" y="4636008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51560" y="4791456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That's settled then.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«Unda shunday kelishdik» — kelishuvni yakunlaydi.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586984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ectangle 17"/>
          <p:cNvSpPr/>
          <p:nvPr/>
        </p:nvSpPr>
        <p:spPr>
          <a:xfrm>
            <a:off x="777240" y="5586984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051560" y="5742432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10-darsdagi </a:t>
            </a:r>
            <a:r>
              <a:rPr sz="1600" b="1">
                <a:solidFill>
                  <a:srgbClr val="1E2A38"/>
                </a:solidFill>
                <a:latin typeface="Arial"/>
              </a:rPr>
              <a:t>I prefer A to B</a:t>
            </a:r>
            <a:r>
              <a:rPr sz="1600" b="0">
                <a:solidFill>
                  <a:srgbClr val="1E2A38"/>
                </a:solidFill>
                <a:latin typeface="Arial"/>
              </a:rPr>
              <a:t> bilan </a:t>
            </a:r>
            <a:r>
              <a:rPr sz="1600" b="1">
                <a:solidFill>
                  <a:srgbClr val="1E2A38"/>
                </a:solidFill>
                <a:latin typeface="Arial"/>
              </a:rPr>
              <a:t>I'd rather A than B</a:t>
            </a:r>
            <a:r>
              <a:rPr sz="1600" b="0">
                <a:solidFill>
                  <a:srgbClr val="1E2A38"/>
                </a:solidFill>
                <a:latin typeface="Arial"/>
              </a:rPr>
              <a:t> — ma’nosi bir xil, lekin bog‘lovchisi boshqa: </a:t>
            </a:r>
            <a:r>
              <a:rPr sz="1600" b="1">
                <a:solidFill>
                  <a:srgbClr val="1E2A38"/>
                </a:solidFill>
                <a:latin typeface="Arial"/>
              </a:rPr>
              <a:t>to</a:t>
            </a:r>
            <a:r>
              <a:rPr sz="1600" b="0">
                <a:solidFill>
                  <a:srgbClr val="1E2A38"/>
                </a:solidFill>
                <a:latin typeface="Arial"/>
              </a:rPr>
              <a:t> va </a:t>
            </a:r>
            <a:r>
              <a:rPr sz="1600" b="1">
                <a:solidFill>
                  <a:srgbClr val="1E2A38"/>
                </a:solidFill>
                <a:latin typeface="Arial"/>
              </a:rPr>
              <a:t>than</a:t>
            </a:r>
            <a:r>
              <a:rPr sz="1600" b="0">
                <a:solidFill>
                  <a:srgbClr val="1E2A38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HOMEWORK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Uy vazifasi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2880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9397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4825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Prepare 6–8 sentences about what you like and dislike doing (kalendar reja).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8036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4553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09981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Learn the 30 items with the flashcards: sozlar.com/vocab/cards/?set=grade8-lesson11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3192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19709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5137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Bir daqiqalik nutqni uyda ovoz chiqarib mashq qiling — keyingi darsda so‘rayman.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IMAGE CREDITS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Rasmlar manbasi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132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05840" y="1856232"/>
            <a:ext cx="2743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cover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2130552"/>
            <a:ext cx="987552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5A6572"/>
                </a:solidFill>
                <a:latin typeface="Arial"/>
              </a:rPr>
              <a:t>Liz · CC BY 2.0 · https://commons.wikimedia.org/wiki/File:Elementary_classroom_in_Alaska.jpg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28600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300" b="1">
                <a:solidFill>
                  <a:srgbClr val="FFFFFF"/>
                </a:solidFill>
                <a:latin typeface="Arial"/>
              </a:rPr>
              <a:t>Uchta so‘z — ertaga ham esingizda qoladi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56616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0">
                <a:solidFill>
                  <a:srgbClr val="B9AFA0"/>
                </a:solidFill>
                <a:latin typeface="Arial"/>
              </a:rPr>
              <a:t>Juftingizga ayting, so‘ng daftaringizga yozib qo‘ying.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93776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C9A35C"/>
                </a:solidFill>
                <a:latin typeface="Arial"/>
              </a:rPr>
              <a:t>sozlar.com/vocab/cards/?set=grade8-lesson11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