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Telling the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Vaqtni aytish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General basic vocabulary (time) (Unit 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5197" y="1371600"/>
            <a:ext cx="3074806" cy="4206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563270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Christoph Braun · CC0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any time with o'clock, half past, quarter past / to and minutes past / to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Use second, minute, hour, half an hour, a quarter of an hour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Ask 'What time is it?' and 'What time do you…?'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Catch times and 'once a day / week / month' while listening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On the clock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🕒️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three o’clock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soat uch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shop opens again at </a:t>
            </a:r>
            <a:r>
              <a:rPr sz="1400" b="1">
                <a:solidFill>
                  <a:srgbClr val="5A6572"/>
                </a:solidFill>
                <a:latin typeface="Arial"/>
              </a:rPr>
              <a:t>three o’clock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afternoon.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🕞️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half past three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soat uch yarim (3:30)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football practice starts at </a:t>
            </a:r>
            <a:r>
              <a:rPr sz="1400" b="1">
                <a:solidFill>
                  <a:srgbClr val="5A6572"/>
                </a:solidFill>
                <a:latin typeface="Arial"/>
              </a:rPr>
              <a:t>half past three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🕗️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quarter past eight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sakkizdan chorak o‘tdi (8:15)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Lessons start at </a:t>
            </a:r>
            <a:r>
              <a:rPr sz="1400" b="1">
                <a:solidFill>
                  <a:srgbClr val="5A6572"/>
                </a:solidFill>
                <a:latin typeface="Arial"/>
              </a:rPr>
              <a:t>quarter past eight</a:t>
            </a:r>
            <a:r>
              <a:rPr sz="1400" b="0">
                <a:solidFill>
                  <a:srgbClr val="5A6572"/>
                </a:solidFill>
                <a:latin typeface="Arial"/>
              </a:rPr>
              <a:t>, so I leave home at eight.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🕝️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quarter to three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uchga chorak qoldi (2:45)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It’s </a:t>
            </a:r>
            <a:r>
              <a:rPr sz="1400" b="1">
                <a:solidFill>
                  <a:srgbClr val="5A6572"/>
                </a:solidFill>
                <a:latin typeface="Arial"/>
              </a:rPr>
              <a:t>quarter to three</a:t>
            </a:r>
            <a:r>
              <a:rPr sz="1400" b="0">
                <a:solidFill>
                  <a:srgbClr val="5A6572"/>
                </a:solidFill>
                <a:latin typeface="Arial"/>
              </a:rPr>
              <a:t> — the bus comes in fifteen minutes.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On the clock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🕚️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twenty past eleven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o‘n birdan yigirma daqiqa o‘tdi (11:20)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long break is at </a:t>
            </a:r>
            <a:r>
              <a:rPr sz="1400" b="1">
                <a:solidFill>
                  <a:srgbClr val="5A6572"/>
                </a:solidFill>
                <a:latin typeface="Arial"/>
              </a:rPr>
              <a:t>twenty past eleven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🕑️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five to three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uchga besh daqiqa qoldi (2:55)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Hurry up, Dilnoza! It’s </a:t>
            </a:r>
            <a:r>
              <a:rPr sz="1400" b="1">
                <a:solidFill>
                  <a:srgbClr val="5A6572"/>
                </a:solidFill>
                <a:latin typeface="Arial"/>
              </a:rPr>
              <a:t>five to three</a:t>
            </a:r>
            <a:r>
              <a:rPr sz="1400" b="0">
                <a:solidFill>
                  <a:srgbClr val="5A6572"/>
                </a:solidFill>
                <a:latin typeface="Arial"/>
              </a:rPr>
              <a:t> and the film starts at three.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🚆️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seven fifteen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yetti-yu o‘n besh daqiqa (7:15)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train leaves at </a:t>
            </a:r>
            <a:r>
              <a:rPr sz="1400" b="1">
                <a:solidFill>
                  <a:srgbClr val="5A6572"/>
                </a:solidFill>
                <a:latin typeface="Arial"/>
              </a:rPr>
              <a:t>seven fifteen</a:t>
            </a:r>
            <a:r>
              <a:rPr sz="1400" b="0">
                <a:solidFill>
                  <a:srgbClr val="5A6572"/>
                </a:solidFill>
                <a:latin typeface="Arial"/>
              </a:rPr>
              <a:t> — that’s quarter past seven.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☀️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midday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tush payti (soat 12:00)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summer the sun is very hot at </a:t>
            </a:r>
            <a:r>
              <a:rPr sz="1400" b="1">
                <a:solidFill>
                  <a:srgbClr val="5A6572"/>
                </a:solidFill>
                <a:latin typeface="Arial"/>
              </a:rPr>
              <a:t>midday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On the clock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🌙️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midnight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yarim tun (soat 00:00)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New Year’s Eve we stay up until </a:t>
            </a:r>
            <a:r>
              <a:rPr sz="1400" b="1">
                <a:solidFill>
                  <a:srgbClr val="5A6572"/>
                </a:solidFill>
                <a:latin typeface="Arial"/>
              </a:rPr>
              <a:t>midnight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🏛️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a.m.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tushdan oldin (00:00 dan 12:00 gacha)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museum opens at 9 </a:t>
            </a:r>
            <a:r>
              <a:rPr sz="1400" b="1">
                <a:solidFill>
                  <a:srgbClr val="5A6572"/>
                </a:solidFill>
                <a:latin typeface="Arial"/>
              </a:rPr>
              <a:t>a.m.</a:t>
            </a:r>
            <a:r>
              <a:rPr sz="1400" b="0">
                <a:solidFill>
                  <a:srgbClr val="5A6572"/>
                </a:solidFill>
                <a:latin typeface="Arial"/>
              </a:rPr>
              <a:t> every day.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🏫️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p.m.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tushdan keyin (12:00 dan 24:00 gacha)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Fridays our last lesson finishes at 1 </a:t>
            </a:r>
            <a:r>
              <a:rPr sz="1400" b="1">
                <a:solidFill>
                  <a:srgbClr val="5A6572"/>
                </a:solidFill>
                <a:latin typeface="Arial"/>
              </a:rPr>
              <a:t>p.m.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Minutes and hours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⏱️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second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 soniya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you wait </a:t>
            </a:r>
            <a:r>
              <a:rPr sz="1400" b="1">
                <a:solidFill>
                  <a:srgbClr val="5A6572"/>
                </a:solidFill>
                <a:latin typeface="Arial"/>
              </a:rPr>
              <a:t>a second</a:t>
            </a:r>
            <a:r>
              <a:rPr sz="1400" b="0">
                <a:solidFill>
                  <a:srgbClr val="5A6572"/>
                </a:solidFill>
                <a:latin typeface="Arial"/>
              </a:rPr>
              <a:t>? I’m looking for my keys.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⏲️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minute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 daqiqa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teacher gives us </a:t>
            </a:r>
            <a:r>
              <a:rPr sz="1400" b="1">
                <a:solidFill>
                  <a:srgbClr val="5A6572"/>
                </a:solidFill>
                <a:latin typeface="Arial"/>
              </a:rPr>
              <a:t>a minute</a:t>
            </a:r>
            <a:r>
              <a:rPr sz="1400" b="0">
                <a:solidFill>
                  <a:srgbClr val="5A6572"/>
                </a:solidFill>
                <a:latin typeface="Arial"/>
              </a:rPr>
              <a:t> to think about each question.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⌛️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hour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 soat (vaqt o‘lchovi)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English lesson is less than </a:t>
            </a:r>
            <a:r>
              <a:rPr sz="1400" b="1">
                <a:solidFill>
                  <a:srgbClr val="5A6572"/>
                </a:solidFill>
                <a:latin typeface="Arial"/>
              </a:rPr>
              <a:t>an hour</a:t>
            </a:r>
            <a:r>
              <a:rPr sz="1400" b="0">
                <a:solidFill>
                  <a:srgbClr val="5A6572"/>
                </a:solidFill>
                <a:latin typeface="Arial"/>
              </a:rPr>
              <a:t> — it’s forty-five minutes.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🚶️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half an hour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yarim soat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 takes </a:t>
            </a:r>
            <a:r>
              <a:rPr sz="1400" b="1">
                <a:solidFill>
                  <a:srgbClr val="5A6572"/>
                </a:solidFill>
                <a:latin typeface="Arial"/>
              </a:rPr>
              <a:t>half an hour</a:t>
            </a:r>
            <a:r>
              <a:rPr sz="1400" b="0">
                <a:solidFill>
                  <a:srgbClr val="5A6572"/>
                </a:solidFill>
                <a:latin typeface="Arial"/>
              </a:rPr>
              <a:t> to walk to my grandma’s house.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🚌️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quarter of an hour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chorak soat (15 daqiqa)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bus is late, so we wait for </a:t>
            </a:r>
            <a:r>
              <a:rPr sz="1400" b="1">
                <a:solidFill>
                  <a:srgbClr val="5A6572"/>
                </a:solidFill>
                <a:latin typeface="Arial"/>
              </a:rPr>
              <a:t>a quarter of an hour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stop.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Minutes and hours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🎬️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an hour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 soatdan keyin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film starts </a:t>
            </a:r>
            <a:r>
              <a:rPr sz="1400" b="1">
                <a:solidFill>
                  <a:srgbClr val="5A6572"/>
                </a:solidFill>
                <a:latin typeface="Arial"/>
              </a:rPr>
              <a:t>in an hour</a:t>
            </a:r>
            <a:r>
              <a:rPr sz="1400" b="0">
                <a:solidFill>
                  <a:srgbClr val="5A6572"/>
                </a:solidFill>
                <a:latin typeface="Arial"/>
              </a:rPr>
              <a:t>, so let’s do our homework now.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♟️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for two hours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ikki soat davomida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Sundays I play chess with my dad </a:t>
            </a:r>
            <a:r>
              <a:rPr sz="1400" b="1">
                <a:solidFill>
                  <a:srgbClr val="5A6572"/>
                </a:solidFill>
                <a:latin typeface="Arial"/>
              </a:rPr>
              <a:t>for two hours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🕰️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clock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soat (devor yoki stol soati)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There’s </a:t>
            </a:r>
            <a:r>
              <a:rPr sz="1400" b="1">
                <a:solidFill>
                  <a:srgbClr val="5A6572"/>
                </a:solidFill>
                <a:latin typeface="Arial"/>
              </a:rPr>
              <a:t>a clock</a:t>
            </a:r>
            <a:r>
              <a:rPr sz="1400" b="0">
                <a:solidFill>
                  <a:srgbClr val="5A6572"/>
                </a:solidFill>
                <a:latin typeface="Arial"/>
              </a:rPr>
              <a:t> above the board in our classroom.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⏰️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alarm clock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budilnik (uyg‘otuvchi soat)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alarm clock</a:t>
            </a:r>
            <a:r>
              <a:rPr sz="1400" b="0">
                <a:solidFill>
                  <a:srgbClr val="5A6572"/>
                </a:solidFill>
                <a:latin typeface="Arial"/>
              </a:rPr>
              <a:t> rings at half past six every morning.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Early, late or on time?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👦️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tell the time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soatga qarab vaqtni aytmoq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is six, and he can </a:t>
            </a:r>
            <a:r>
              <a:rPr sz="1400" b="1">
                <a:solidFill>
                  <a:srgbClr val="5A6572"/>
                </a:solidFill>
                <a:latin typeface="Arial"/>
              </a:rPr>
              <a:t>tell the time</a:t>
            </a:r>
            <a:r>
              <a:rPr sz="1400" b="0">
                <a:solidFill>
                  <a:srgbClr val="5A6572"/>
                </a:solidFill>
                <a:latin typeface="Arial"/>
              </a:rPr>
              <a:t> now.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🐓️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early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erta, barvaqt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Farmers get up very </a:t>
            </a:r>
            <a:r>
              <a:rPr sz="1400" b="1">
                <a:solidFill>
                  <a:srgbClr val="5A6572"/>
                </a:solidFill>
                <a:latin typeface="Arial"/>
              </a:rPr>
              <a:t>early</a:t>
            </a:r>
            <a:r>
              <a:rPr sz="1400" b="0">
                <a:solidFill>
                  <a:srgbClr val="5A6572"/>
                </a:solidFill>
                <a:latin typeface="Arial"/>
              </a:rPr>
              <a:t>, at five o’clock.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🏃️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kech; kechikib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be </a:t>
            </a:r>
            <a:r>
              <a:rPr sz="1400" b="1">
                <a:solidFill>
                  <a:srgbClr val="5A6572"/>
                </a:solidFill>
                <a:latin typeface="Arial"/>
              </a:rPr>
              <a:t>late</a:t>
            </a:r>
            <a:r>
              <a:rPr sz="1400" b="0">
                <a:solidFill>
                  <a:srgbClr val="5A6572"/>
                </a:solidFill>
                <a:latin typeface="Arial"/>
              </a:rPr>
              <a:t> — the test starts at eight!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🚉️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 time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o‘z vaqtida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train to Samarkand always leaves </a:t>
            </a:r>
            <a:r>
              <a:rPr sz="1400" b="1">
                <a:solidFill>
                  <a:srgbClr val="5A6572"/>
                </a:solidFill>
                <a:latin typeface="Arial"/>
              </a:rPr>
              <a:t>on time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How often? (listening)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🎨️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 Thursdays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payshanba kunlari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have art </a:t>
            </a:r>
            <a:r>
              <a:rPr sz="1400" b="1">
                <a:solidFill>
                  <a:srgbClr val="5A6572"/>
                </a:solidFill>
                <a:latin typeface="Arial"/>
              </a:rPr>
              <a:t>on Thursdays</a:t>
            </a:r>
            <a:r>
              <a:rPr sz="1400" b="0">
                <a:solidFill>
                  <a:srgbClr val="5A6572"/>
                </a:solidFill>
                <a:latin typeface="Arial"/>
              </a:rPr>
              <a:t>, after lunch.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🐟️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once a day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kuniga bir marta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feed my fish </a:t>
            </a:r>
            <a:r>
              <a:rPr sz="1400" b="1">
                <a:solidFill>
                  <a:srgbClr val="5A6572"/>
                </a:solidFill>
                <a:latin typeface="Arial"/>
              </a:rPr>
              <a:t>once a day</a:t>
            </a:r>
            <a:r>
              <a:rPr sz="1400" b="0">
                <a:solidFill>
                  <a:srgbClr val="5A6572"/>
                </a:solidFill>
                <a:latin typeface="Arial"/>
              </a:rPr>
              <a:t>, in the morning.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🏊️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once a week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haftasiga bir marta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Aziz goes to the swimming pool </a:t>
            </a:r>
            <a:r>
              <a:rPr sz="1400" b="1">
                <a:solidFill>
                  <a:srgbClr val="5A6572"/>
                </a:solidFill>
                <a:latin typeface="Arial"/>
              </a:rPr>
              <a:t>once a week</a:t>
            </a:r>
            <a:r>
              <a:rPr sz="1400" b="0">
                <a:solidFill>
                  <a:srgbClr val="5A6572"/>
                </a:solidFill>
                <a:latin typeface="Arial"/>
              </a:rPr>
              <a:t>, on Sundays.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🗓️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once a month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oyiga bir marta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visit our cousins in Bukhara </a:t>
            </a:r>
            <a:r>
              <a:rPr sz="1400" b="1">
                <a:solidFill>
                  <a:srgbClr val="5A6572"/>
                </a:solidFill>
                <a:latin typeface="Arial"/>
              </a:rPr>
              <a:t>once a month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How often? (listening)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🪥️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twice a day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kuniga ikki marta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Clean your teeth </a:t>
            </a:r>
            <a:r>
              <a:rPr sz="1400" b="1">
                <a:solidFill>
                  <a:srgbClr val="5A6572"/>
                </a:solidFill>
                <a:latin typeface="Arial"/>
              </a:rPr>
              <a:t>twice a day</a:t>
            </a:r>
            <a:r>
              <a:rPr sz="1400" b="0">
                <a:solidFill>
                  <a:srgbClr val="5A6572"/>
                </a:solidFill>
                <a:latin typeface="Arial"/>
              </a:rPr>
              <a:t>, in the morning and at night.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🧳️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on holiday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ta’tilga (dam olishga) bormoq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 summer my family </a:t>
            </a:r>
            <a:r>
              <a:rPr sz="1400" b="1">
                <a:solidFill>
                  <a:srgbClr val="5A6572"/>
                </a:solidFill>
                <a:latin typeface="Arial"/>
              </a:rPr>
              <a:t>goes on holiday</a:t>
            </a:r>
            <a:r>
              <a:rPr sz="1400" b="0">
                <a:solidFill>
                  <a:srgbClr val="5A6572"/>
                </a:solidFill>
                <a:latin typeface="Arial"/>
              </a:rPr>
              <a:t> to Chimgan.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🏖️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to the beach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sohilga (plyajga) bormoq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When it’s very hot, we </a:t>
            </a:r>
            <a:r>
              <a:rPr sz="1400" b="1">
                <a:solidFill>
                  <a:srgbClr val="5A6572"/>
                </a:solidFill>
                <a:latin typeface="Arial"/>
              </a:rPr>
              <a:t>go to the beach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lake.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🚜️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work on a farm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fermada ishlamoq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uncle and aunt </a:t>
            </a:r>
            <a:r>
              <a:rPr sz="1400" b="1">
                <a:solidFill>
                  <a:srgbClr val="5A6572"/>
                </a:solidFill>
                <a:latin typeface="Arial"/>
              </a:rPr>
              <a:t>work on a farm</a:t>
            </a:r>
            <a:r>
              <a:rPr sz="1400" b="0">
                <a:solidFill>
                  <a:srgbClr val="5A6572"/>
                </a:solidFill>
                <a:latin typeface="Arial"/>
              </a:rPr>
              <a:t> near Jizzakh.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 donkey who can count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I'm Ned, the old donkey at Amberton Farm. I haven't got a watch, but there's a big </a:t>
            </a:r>
            <a:r>
              <a:rPr sz="1600" b="1">
                <a:solidFill>
                  <a:srgbClr val="1E2A38"/>
                </a:solidFill>
                <a:latin typeface="Arial"/>
              </a:rPr>
              <a:t>clock</a:t>
            </a:r>
            <a:r>
              <a:rPr sz="1600" b="0">
                <a:solidFill>
                  <a:srgbClr val="1E2A38"/>
                </a:solidFill>
                <a:latin typeface="Arial"/>
              </a:rPr>
              <a:t> on the wall. Right now it's </a:t>
            </a:r>
            <a:r>
              <a:rPr sz="1600" b="1">
                <a:solidFill>
                  <a:srgbClr val="1E2A38"/>
                </a:solidFill>
                <a:latin typeface="Arial"/>
              </a:rPr>
              <a:t>twelve o'clock</a:t>
            </a:r>
            <a:r>
              <a:rPr sz="1600" b="0">
                <a:solidFill>
                  <a:srgbClr val="1E2A38"/>
                </a:solidFill>
                <a:latin typeface="Arial"/>
              </a:rPr>
              <a:t> — </a:t>
            </a:r>
            <a:r>
              <a:rPr sz="1600" b="1">
                <a:solidFill>
                  <a:srgbClr val="1E2A38"/>
                </a:solidFill>
                <a:latin typeface="Arial"/>
              </a:rPr>
              <a:t>midday</a:t>
            </a:r>
            <a:r>
              <a:rPr sz="1600" b="0">
                <a:solidFill>
                  <a:srgbClr val="1E2A38"/>
                </a:solidFill>
                <a:latin typeface="Arial"/>
              </a:rPr>
              <a:t>. I have lunch </a:t>
            </a:r>
            <a:r>
              <a:rPr sz="1600" b="1">
                <a:solidFill>
                  <a:srgbClr val="1E2A38"/>
                </a:solidFill>
                <a:latin typeface="Arial"/>
              </a:rPr>
              <a:t>in an hour</a:t>
            </a:r>
            <a:r>
              <a:rPr sz="1600" b="0">
                <a:solidFill>
                  <a:srgbClr val="1E2A38"/>
                </a:solidFill>
                <a:latin typeface="Arial"/>
              </a:rPr>
              <a:t>, at one o'clock. That's sixty </a:t>
            </a:r>
            <a:r>
              <a:rPr sz="1600" b="1">
                <a:solidFill>
                  <a:srgbClr val="1E2A38"/>
                </a:solidFill>
                <a:latin typeface="Arial"/>
              </a:rPr>
              <a:t>minutes</a:t>
            </a:r>
            <a:r>
              <a:rPr sz="1600" b="0">
                <a:solidFill>
                  <a:srgbClr val="1E2A38"/>
                </a:solidFill>
                <a:latin typeface="Arial"/>
              </a:rPr>
              <a:t>, or 3,600 </a:t>
            </a:r>
            <a:r>
              <a:rPr sz="1600" b="1">
                <a:solidFill>
                  <a:srgbClr val="1E2A38"/>
                </a:solidFill>
                <a:latin typeface="Arial"/>
              </a:rPr>
              <a:t>seconds</a:t>
            </a:r>
            <a:r>
              <a:rPr sz="1600" b="0">
                <a:solidFill>
                  <a:srgbClr val="1E2A38"/>
                </a:solidFill>
                <a:latin typeface="Arial"/>
              </a:rPr>
              <a:t>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After lunch, at </a:t>
            </a:r>
            <a:r>
              <a:rPr sz="1600" b="1">
                <a:solidFill>
                  <a:srgbClr val="1E2A38"/>
                </a:solidFill>
                <a:latin typeface="Arial"/>
              </a:rPr>
              <a:t>half past</a:t>
            </a:r>
            <a:r>
              <a:rPr sz="1600" b="0">
                <a:solidFill>
                  <a:srgbClr val="1E2A38"/>
                </a:solidFill>
                <a:latin typeface="Arial"/>
              </a:rPr>
              <a:t> one, I have a sleep. I usually sleep </a:t>
            </a:r>
            <a:r>
              <a:rPr sz="1600" b="1">
                <a:solidFill>
                  <a:srgbClr val="1E2A38"/>
                </a:solidFill>
                <a:latin typeface="Arial"/>
              </a:rPr>
              <a:t>for two hours</a:t>
            </a:r>
            <a:r>
              <a:rPr sz="1600" b="0">
                <a:solidFill>
                  <a:srgbClr val="1E2A38"/>
                </a:solidFill>
                <a:latin typeface="Arial"/>
              </a:rPr>
              <a:t>. </a:t>
            </a:r>
            <a:r>
              <a:rPr sz="1600" b="1">
                <a:solidFill>
                  <a:srgbClr val="1E2A38"/>
                </a:solidFill>
                <a:latin typeface="Arial"/>
              </a:rPr>
              <a:t>A quarter of an hour</a:t>
            </a:r>
            <a:r>
              <a:rPr sz="1600" b="0">
                <a:solidFill>
                  <a:srgbClr val="1E2A38"/>
                </a:solidFill>
                <a:latin typeface="Arial"/>
              </a:rPr>
              <a:t> after that, at </a:t>
            </a:r>
            <a:r>
              <a:rPr sz="1600" b="1">
                <a:solidFill>
                  <a:srgbClr val="1E2A38"/>
                </a:solidFill>
                <a:latin typeface="Arial"/>
              </a:rPr>
              <a:t>quarter to</a:t>
            </a:r>
            <a:r>
              <a:rPr sz="1600" b="0">
                <a:solidFill>
                  <a:srgbClr val="1E2A38"/>
                </a:solidFill>
                <a:latin typeface="Arial"/>
              </a:rPr>
              <a:t> four, a visitor gives me an apple.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Some visitors come </a:t>
            </a:r>
            <a:r>
              <a:rPr sz="1600" b="1">
                <a:solidFill>
                  <a:srgbClr val="1E2A38"/>
                </a:solidFill>
                <a:latin typeface="Arial"/>
              </a:rPr>
              <a:t>once a week</a:t>
            </a:r>
            <a:r>
              <a:rPr sz="1600" b="0">
                <a:solidFill>
                  <a:srgbClr val="1E2A38"/>
                </a:solidFill>
                <a:latin typeface="Arial"/>
              </a:rPr>
              <a:t>, others </a:t>
            </a:r>
            <a:r>
              <a:rPr sz="1600" b="1">
                <a:solidFill>
                  <a:srgbClr val="1E2A38"/>
                </a:solidFill>
                <a:latin typeface="Arial"/>
              </a:rPr>
              <a:t>once a month</a:t>
            </a:r>
            <a:r>
              <a:rPr sz="1600" b="0">
                <a:solidFill>
                  <a:srgbClr val="1E2A38"/>
                </a:solidFill>
                <a:latin typeface="Arial"/>
              </a:rPr>
              <a:t>. Some of them get up very </a:t>
            </a:r>
            <a:r>
              <a:rPr sz="1600" b="1">
                <a:solidFill>
                  <a:srgbClr val="1E2A38"/>
                </a:solidFill>
                <a:latin typeface="Arial"/>
              </a:rPr>
              <a:t>early</a:t>
            </a:r>
            <a:r>
              <a:rPr sz="1600" b="0">
                <a:solidFill>
                  <a:srgbClr val="1E2A38"/>
                </a:solidFill>
                <a:latin typeface="Arial"/>
              </a:rPr>
              <a:t> to come here. I never go to bed </a:t>
            </a:r>
            <a:r>
              <a:rPr sz="1600" b="1">
                <a:solidFill>
                  <a:srgbClr val="1E2A38"/>
                </a:solidFill>
                <a:latin typeface="Arial"/>
              </a:rPr>
              <a:t>late</a:t>
            </a:r>
            <a:r>
              <a:rPr sz="1600" b="0">
                <a:solidFill>
                  <a:srgbClr val="1E2A38"/>
                </a:solidFill>
                <a:latin typeface="Arial"/>
              </a:rPr>
              <a:t> — I'm asleep long before </a:t>
            </a:r>
            <a:r>
              <a:rPr sz="1600" b="1">
                <a:solidFill>
                  <a:srgbClr val="1E2A38"/>
                </a:solidFill>
                <a:latin typeface="Arial"/>
              </a:rPr>
              <a:t>midnight</a:t>
            </a:r>
            <a:r>
              <a:rPr sz="1600" b="0">
                <a:solidFill>
                  <a:srgbClr val="1E2A38"/>
                </a:solidFill>
                <a:latin typeface="Arial"/>
              </a:rPr>
              <a:t>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time does Ned have lunch?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many seconds are there in an hour?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long does Ned usually sleep?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does Ned get his apple?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the clock game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O‘qituvchi soatni ko‘rsatadi, sinf inglizcha aytadi. So‘ng juftlikda.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8.15 · 9.30 · 10.45 · 11.20 · 2.55 · 12.00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many seconds in a minute? How many minutes in half an hour?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one thing you do twice a day, one thing you do once a week and one thing you do once a month.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Telling the time — the system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:00</a:t>
            </a:r>
            <a:r>
              <a:rPr sz="1800" b="0">
                <a:solidFill>
                  <a:srgbClr val="1E2A38"/>
                </a:solidFill>
                <a:latin typeface="Arial"/>
              </a:rPr>
              <a:t> — three </a:t>
            </a:r>
            <a:r>
              <a:rPr sz="1800" b="1">
                <a:solidFill>
                  <a:srgbClr val="1E2A38"/>
                </a:solidFill>
                <a:latin typeface="Arial"/>
              </a:rPr>
              <a:t>o'clock</a:t>
            </a:r>
            <a:r>
              <a:rPr sz="1800" b="0">
                <a:solidFill>
                  <a:srgbClr val="1E2A38"/>
                </a:solidFill>
                <a:latin typeface="Arial"/>
              </a:rPr>
              <a:t> · </a:t>
            </a:r>
            <a:r>
              <a:rPr sz="1800" b="1">
                <a:solidFill>
                  <a:srgbClr val="1E2A38"/>
                </a:solidFill>
                <a:latin typeface="Arial"/>
              </a:rPr>
              <a:t>:30</a:t>
            </a:r>
            <a:r>
              <a:rPr sz="1800" b="0">
                <a:solidFill>
                  <a:srgbClr val="1E2A38"/>
                </a:solidFill>
                <a:latin typeface="Arial"/>
              </a:rPr>
              <a:t> — </a:t>
            </a:r>
            <a:r>
              <a:rPr sz="1800" b="1">
                <a:solidFill>
                  <a:srgbClr val="1E2A38"/>
                </a:solidFill>
                <a:latin typeface="Arial"/>
              </a:rPr>
              <a:t>half past</a:t>
            </a:r>
            <a:r>
              <a:rPr sz="1800" b="0">
                <a:solidFill>
                  <a:srgbClr val="1E2A38"/>
                </a:solidFill>
                <a:latin typeface="Arial"/>
              </a:rPr>
              <a:t> three.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:15</a:t>
            </a:r>
            <a:r>
              <a:rPr sz="1800" b="0">
                <a:solidFill>
                  <a:srgbClr val="1E2A38"/>
                </a:solidFill>
                <a:latin typeface="Arial"/>
              </a:rPr>
              <a:t> — </a:t>
            </a:r>
            <a:r>
              <a:rPr sz="1800" b="1">
                <a:solidFill>
                  <a:srgbClr val="1E2A38"/>
                </a:solidFill>
                <a:latin typeface="Arial"/>
              </a:rPr>
              <a:t>quarter past</a:t>
            </a:r>
            <a:r>
              <a:rPr sz="1800" b="0">
                <a:solidFill>
                  <a:srgbClr val="1E2A38"/>
                </a:solidFill>
                <a:latin typeface="Arial"/>
              </a:rPr>
              <a:t> eight · </a:t>
            </a:r>
            <a:r>
              <a:rPr sz="1800" b="1">
                <a:solidFill>
                  <a:srgbClr val="1E2A38"/>
                </a:solidFill>
                <a:latin typeface="Arial"/>
              </a:rPr>
              <a:t>:45</a:t>
            </a:r>
            <a:r>
              <a:rPr sz="1800" b="0">
                <a:solidFill>
                  <a:srgbClr val="1E2A38"/>
                </a:solidFill>
                <a:latin typeface="Arial"/>
              </a:rPr>
              <a:t> — </a:t>
            </a:r>
            <a:r>
              <a:rPr sz="1800" b="1">
                <a:solidFill>
                  <a:srgbClr val="1E2A38"/>
                </a:solidFill>
                <a:latin typeface="Arial"/>
              </a:rPr>
              <a:t>quarter to</a:t>
            </a:r>
            <a:r>
              <a:rPr sz="1800" b="0">
                <a:solidFill>
                  <a:srgbClr val="1E2A38"/>
                </a:solidFill>
                <a:latin typeface="Arial"/>
              </a:rPr>
              <a:t> nine.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Minutes </a:t>
            </a:r>
            <a:r>
              <a:rPr sz="1800" b="1">
                <a:solidFill>
                  <a:srgbClr val="1E2A38"/>
                </a:solidFill>
                <a:latin typeface="Arial"/>
              </a:rPr>
              <a:t>past</a:t>
            </a:r>
            <a:r>
              <a:rPr sz="1800" b="0">
                <a:solidFill>
                  <a:srgbClr val="1E2A38"/>
                </a:solidFill>
                <a:latin typeface="Arial"/>
              </a:rPr>
              <a:t> for 1–30, minutes </a:t>
            </a:r>
            <a:r>
              <a:rPr sz="1800" b="1">
                <a:solidFill>
                  <a:srgbClr val="1E2A38"/>
                </a:solidFill>
                <a:latin typeface="Arial"/>
              </a:rPr>
              <a:t>to</a:t>
            </a:r>
            <a:r>
              <a:rPr sz="1800" b="0">
                <a:solidFill>
                  <a:srgbClr val="1E2A38"/>
                </a:solidFill>
                <a:latin typeface="Arial"/>
              </a:rPr>
              <a:t> for 31–59: 11.20 twenty </a:t>
            </a:r>
            <a:r>
              <a:rPr sz="1800" b="1">
                <a:solidFill>
                  <a:srgbClr val="1E2A38"/>
                </a:solidFill>
                <a:latin typeface="Arial"/>
              </a:rPr>
              <a:t>past</a:t>
            </a:r>
            <a:r>
              <a:rPr sz="1800" b="0">
                <a:solidFill>
                  <a:srgbClr val="1E2A38"/>
                </a:solidFill>
                <a:latin typeface="Arial"/>
              </a:rPr>
              <a:t> eleven, 2.55 five </a:t>
            </a:r>
            <a:r>
              <a:rPr sz="1800" b="1">
                <a:solidFill>
                  <a:srgbClr val="1E2A38"/>
                </a:solidFill>
                <a:latin typeface="Arial"/>
              </a:rPr>
              <a:t>to</a:t>
            </a:r>
            <a:r>
              <a:rPr sz="1800" b="0">
                <a:solidFill>
                  <a:srgbClr val="1E2A38"/>
                </a:solidFill>
                <a:latin typeface="Arial"/>
              </a:rPr>
              <a:t> three.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at</a:t>
            </a:r>
            <a:r>
              <a:rPr sz="1800" b="0">
                <a:solidFill>
                  <a:srgbClr val="1E2A38"/>
                </a:solidFill>
                <a:latin typeface="Arial"/>
              </a:rPr>
              <a:t> + time: </a:t>
            </a:r>
            <a:r>
              <a:rPr sz="1800" b="1">
                <a:solidFill>
                  <a:srgbClr val="1E2A38"/>
                </a:solidFill>
                <a:latin typeface="Arial"/>
              </a:rPr>
              <a:t>at seven o'clock</a:t>
            </a:r>
            <a:r>
              <a:rPr sz="1800" b="0">
                <a:solidFill>
                  <a:srgbClr val="1E2A38"/>
                </a:solidFill>
                <a:latin typeface="Arial"/>
              </a:rPr>
              <a:t> · </a:t>
            </a:r>
            <a:r>
              <a:rPr sz="1800" b="1">
                <a:solidFill>
                  <a:srgbClr val="1E2A38"/>
                </a:solidFill>
                <a:latin typeface="Arial"/>
              </a:rPr>
              <a:t>for</a:t>
            </a:r>
            <a:r>
              <a:rPr sz="1800" b="0">
                <a:solidFill>
                  <a:srgbClr val="1E2A38"/>
                </a:solidFill>
                <a:latin typeface="Arial"/>
              </a:rPr>
              <a:t> + length: </a:t>
            </a:r>
            <a:r>
              <a:rPr sz="1800" b="1">
                <a:solidFill>
                  <a:srgbClr val="1E2A38"/>
                </a:solidFill>
                <a:latin typeface="Arial"/>
              </a:rPr>
              <a:t>for two hours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12.00 = </a:t>
            </a:r>
            <a:r>
              <a:rPr sz="1800" b="1">
                <a:solidFill>
                  <a:srgbClr val="1E2A38"/>
                </a:solidFill>
                <a:latin typeface="Arial"/>
              </a:rPr>
              <a:t>midday</a:t>
            </a:r>
            <a:r>
              <a:rPr sz="1800" b="0">
                <a:solidFill>
                  <a:srgbClr val="1E2A38"/>
                </a:solidFill>
                <a:latin typeface="Arial"/>
              </a:rPr>
              <a:t>, 00.00 = </a:t>
            </a:r>
            <a:r>
              <a:rPr sz="1800" b="1">
                <a:solidFill>
                  <a:srgbClr val="1E2A38"/>
                </a:solidFill>
                <a:latin typeface="Arial"/>
              </a:rPr>
              <a:t>midnight</a:t>
            </a:r>
            <a:r>
              <a:rPr sz="1800" b="0">
                <a:solidFill>
                  <a:srgbClr val="1E2A38"/>
                </a:solidFill>
                <a:latin typeface="Arial"/>
              </a:rPr>
              <a:t>; a.m. = before midday, p.m. = after.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10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A1+, p. 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Wordpower and Listening.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Wordpower ex.1</a:t>
            </a:r>
            <a:r>
              <a:rPr sz="1600" b="0">
                <a:solidFill>
                  <a:srgbClr val="1E2A38"/>
                </a:solidFill>
                <a:latin typeface="Arial"/>
              </a:rPr>
              <a:t> Label the clocks with the seven words.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Wordpower ex.2</a:t>
            </a:r>
            <a:r>
              <a:rPr sz="1600" b="0">
                <a:solidFill>
                  <a:srgbClr val="1E2A38"/>
                </a:solidFill>
                <a:latin typeface="Arial"/>
              </a:rPr>
              <a:t> Ned's text: each bold word is in the wrong place — write the correct word.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Listening ex.1</a:t>
            </a:r>
            <a:r>
              <a:rPr sz="1600" b="0">
                <a:solidFill>
                  <a:srgbClr val="1E2A38"/>
                </a:solidFill>
                <a:latin typeface="Arial"/>
              </a:rPr>
              <a:t> Five speakers — match each one with a person.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Listening ex.2</a:t>
            </a:r>
            <a:r>
              <a:rPr sz="1600" b="0">
                <a:solidFill>
                  <a:srgbClr val="1E2A38"/>
                </a:solidFill>
                <a:latin typeface="Arial"/>
              </a:rPr>
              <a:t> Listen again and choose A, B or C.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Talk about you: Do you live on a farm? Would you like to?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TASK 1 · GIST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First listening — true or false?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Listen once. Write T or F. Do not stop at an unknown word.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94560"/>
            <a:ext cx="1060704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3317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0200" y="2304288"/>
            <a:ext cx="8412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Speaker 1 gets up at half past five every day.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2304288"/>
            <a:ext cx="1188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T / F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2907792"/>
            <a:ext cx="1060704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960120" y="304495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00200" y="3017520"/>
            <a:ext cx="8412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Speaker 2 works at the farm.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3017520"/>
            <a:ext cx="1188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T / F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621024"/>
            <a:ext cx="1060704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375818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3730752"/>
            <a:ext cx="8412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Speaker 3 visits the farm once a week.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3730752"/>
            <a:ext cx="1188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T / F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4334256"/>
            <a:ext cx="1060704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447141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00200" y="4443984"/>
            <a:ext cx="8412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The farm opens at six o'clock.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4443984"/>
            <a:ext cx="1188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T / F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77240" y="5047488"/>
            <a:ext cx="1060704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960120" y="518464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00200" y="5157216"/>
            <a:ext cx="8412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Mrs Collins has lunch at midday.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5157216"/>
            <a:ext cx="1188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T / F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77240" y="5760720"/>
            <a:ext cx="1060704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960120" y="589788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00200" y="5870448"/>
            <a:ext cx="8412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Anna really likes the donkey.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5870448"/>
            <a:ext cx="1188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T / F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TASK 2 · DETAILS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Second listening — complete the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Listen again. Write a word, number or short phrase in each gap.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057400"/>
            <a:ext cx="1060704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130552"/>
            <a:ext cx="384048" cy="36576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2093976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Speaker 1 usually gets up at ________.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624328"/>
            <a:ext cx="1060704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2697480"/>
            <a:ext cx="384048" cy="36576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54480" y="2660904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Speaker 2 goes to school at ________.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191256"/>
            <a:ext cx="1060704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264408"/>
            <a:ext cx="384048" cy="36576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54480" y="3227832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Speaker 3 often goes to the ________ in summer.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3758184"/>
            <a:ext cx="1060704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3831336"/>
            <a:ext cx="384048" cy="36576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54480" y="3794760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Mrs Collins has a cup of tea at ________.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4325112"/>
            <a:ext cx="1060704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4398264"/>
            <a:ext cx="384048" cy="36576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54480" y="4361688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Anna comes to the farm once a ________.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Linking sounds in times — repeat: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half past /hɑːf pɑːst/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quarter to /ˈkwɔːtə tə/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o'clock /əˈklɒk/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an hour /ən ˈaʊə/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 minute /ə ˈmɪnɪt/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midnight /ˈmɪdnaɪt/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an alarm clock /ən əˈlɑːm klɒk/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The h in hour is silent — so we say AN hour.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8:30 — It's ________ ________ eight.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2:45 — It's ________ ________ three.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8:15 — It's ________ ________ eight.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12:00 in the day is ________, and 00:00 is ________.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There are sixty ________ in a minute and sixty ________ in an hour.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Fifteen minutes is a ________ ________ ________ ________.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Thirty minutes is ________ ________ ________.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grandfather never needs an ________ ________ — he wakes up with the sun.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'What ________ is it?' 'It's ten to nine.'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Lessons start at 8 ________ and finish at 2 ________.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go to the swimming pool ________ ________ ________ — every Saturday.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In August we ________ ________ ________ to the mountains.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Draw five clocks and ask your partner: 'What time is it?'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Ask: 'What time do you get up / go to bed on Saturday?' Answer with 'at…'.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O‘zbekcha «sakkiz yarim» — inglizcha </a:t>
            </a:r>
            <a:r>
              <a:rPr sz="1600" b="1">
                <a:solidFill>
                  <a:srgbClr val="1E2A38"/>
                </a:solidFill>
                <a:latin typeface="Arial"/>
              </a:rPr>
              <a:t>half past eight</a:t>
            </a:r>
            <a:r>
              <a:rPr sz="1600" b="0">
                <a:solidFill>
                  <a:srgbClr val="1E2A38"/>
                </a:solidFill>
                <a:latin typeface="Arial"/>
              </a:rPr>
              <a:t> («sakkizdan yarim o‘tdi»).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«To‘qqizga chorak qoldi» — </a:t>
            </a:r>
            <a:r>
              <a:rPr sz="1600" b="1">
                <a:solidFill>
                  <a:srgbClr val="1E2A38"/>
                </a:solidFill>
                <a:latin typeface="Arial"/>
              </a:rPr>
              <a:t>quarter to nine</a:t>
            </a:r>
            <a:r>
              <a:rPr sz="1600" b="0">
                <a:solidFill>
                  <a:srgbClr val="1E2A38"/>
                </a:solidFill>
                <a:latin typeface="Arial"/>
              </a:rPr>
              <a:t>; «sakkizdan chorak o‘tdi» — </a:t>
            </a:r>
            <a:r>
              <a:rPr sz="1600" b="1">
                <a:solidFill>
                  <a:srgbClr val="1E2A38"/>
                </a:solidFill>
                <a:latin typeface="Arial"/>
              </a:rPr>
              <a:t>quarter past eight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Soat vaqtida </a:t>
            </a:r>
            <a:r>
              <a:rPr sz="1600" b="1">
                <a:solidFill>
                  <a:srgbClr val="1E2A38"/>
                </a:solidFill>
                <a:latin typeface="Arial"/>
              </a:rPr>
              <a:t>at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at seven o'clock</a:t>
            </a:r>
            <a:r>
              <a:rPr sz="1600" b="0">
                <a:solidFill>
                  <a:srgbClr val="1E2A38"/>
                </a:solidFill>
                <a:latin typeface="Arial"/>
              </a:rPr>
              <a:t>; davomiylikda </a:t>
            </a:r>
            <a:r>
              <a:rPr sz="1600" b="1">
                <a:solidFill>
                  <a:srgbClr val="1E2A38"/>
                </a:solidFill>
                <a:latin typeface="Arial"/>
              </a:rPr>
              <a:t>for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for two hours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hour</a:t>
            </a:r>
            <a:r>
              <a:rPr sz="1600" b="0">
                <a:solidFill>
                  <a:srgbClr val="1E2A38"/>
                </a:solidFill>
                <a:latin typeface="Arial"/>
              </a:rPr>
              <a:t> dagi h o‘qilmaydi — shuning uchun </a:t>
            </a:r>
            <a:r>
              <a:rPr sz="1600" b="1">
                <a:solidFill>
                  <a:srgbClr val="1E2A38"/>
                </a:solidFill>
                <a:latin typeface="Arial"/>
              </a:rPr>
              <a:t>an</a:t>
            </a:r>
            <a:r>
              <a:rPr sz="1600" b="0">
                <a:solidFill>
                  <a:srgbClr val="1E2A38"/>
                </a:solidFill>
                <a:latin typeface="Arial"/>
              </a:rPr>
              <a:t> hour.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A1+ Workbook p. 13, ex. 1–2.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32 items (sections A–D) with the flashcards: sozlar.com/vocab/cards/?set=grade7-lesson10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your Saturday: six things and the time you do them, all in words.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Christoph Braun · CC0 · https://commons.wikimedia.org/wiki/File:Pendulum_clock_by_Jacob_Kock,_antique_furniture_photography,_IMG_0931_edit.jpg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