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  <p:sldId id="275" r:id="rId26"/>
    <p:sldId id="276" r:id="rId27"/>
    <p:sldId id="277" r:id="rId28"/>
    <p:sldId id="278" r:id="rId29"/>
    <p:sldId id="279" r:id="rId30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Relationship Id="rId25" Type="http://schemas.openxmlformats.org/officeDocument/2006/relationships/slide" Target="slides/slide19.xml"/><Relationship Id="rId26" Type="http://schemas.openxmlformats.org/officeDocument/2006/relationships/slide" Target="slides/slide20.xml"/><Relationship Id="rId27" Type="http://schemas.openxmlformats.org/officeDocument/2006/relationships/slide" Target="slides/slide21.xml"/><Relationship Id="rId28" Type="http://schemas.openxmlformats.org/officeDocument/2006/relationships/slide" Target="slides/slide22.xml"/><Relationship Id="rId29" Type="http://schemas.openxmlformats.org/officeDocument/2006/relationships/slide" Target="slides/slide23.xml"/><Relationship Id="rId30" Type="http://schemas.openxmlformats.org/officeDocument/2006/relationships/slide" Target="slides/slide24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E2A38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201168"/>
          </a:xfrm>
          <a:prstGeom prst="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822960" y="1554480"/>
            <a:ext cx="60350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1">
                <a:solidFill>
                  <a:srgbClr val="C9A35C"/>
                </a:solidFill>
                <a:latin typeface="Arial"/>
              </a:rPr>
              <a:t>GRADE 10  ·  LESSON 10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22960" y="2057400"/>
            <a:ext cx="6035040" cy="1828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800" b="1">
                <a:solidFill>
                  <a:srgbClr val="FFFFFF"/>
                </a:solidFill>
                <a:latin typeface="Arial"/>
              </a:rPr>
              <a:t>Grammar Clinic: Past Tense Review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4114800"/>
            <a:ext cx="603504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400"/>
              </a:spcAft>
            </a:pPr>
            <a:r>
              <a:rPr sz="1700" b="0">
                <a:solidFill>
                  <a:srgbClr val="B9AFA0"/>
                </a:solidFill>
                <a:latin typeface="Arial"/>
              </a:rPr>
              <a:t>O‘tgan zamonlar takrori (Past Simple va Past Continuous)</a:t>
            </a:r>
          </a:p>
          <a:p>
            <a:pPr algn="l">
              <a:spcAft>
                <a:spcPts val="400"/>
              </a:spcAft>
            </a:pPr>
            <a:r>
              <a:rPr sz="1700" b="0">
                <a:solidFill>
                  <a:srgbClr val="B9AFA0"/>
                </a:solidFill>
                <a:latin typeface="Arial"/>
              </a:rPr>
              <a:t>Grammar clinic: Past tense review (Unit 2)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22960" y="5852160"/>
            <a:ext cx="60350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0">
                <a:solidFill>
                  <a:srgbClr val="8E99A6"/>
                </a:solidFill>
                <a:latin typeface="Arial"/>
              </a:rPr>
              <a:t>sozlar.com</a:t>
            </a:r>
          </a:p>
        </p:txBody>
      </p:sp>
      <p:pic>
        <p:nvPicPr>
          <p:cNvPr id="7" name="Picture 6" descr="cover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15200" y="1371600"/>
            <a:ext cx="4114800" cy="2741486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7315200" y="4167950"/>
            <a:ext cx="41148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100"/>
              </a:spcAft>
            </a:pPr>
            <a:r>
              <a:rPr sz="1300" b="0">
                <a:solidFill>
                  <a:srgbClr val="8E99A6"/>
                </a:solidFill>
                <a:latin typeface="Arial"/>
              </a:rPr>
              <a:t>Alextredz · CC BY-SA 4.0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LESSON AIMS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Bugungi maqsad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77240" y="1874519"/>
            <a:ext cx="10607040" cy="9601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Rounded Rectangle 5"/>
          <p:cNvSpPr/>
          <p:nvPr/>
        </p:nvSpPr>
        <p:spPr>
          <a:xfrm>
            <a:off x="960120" y="2157983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645920" y="2093975"/>
            <a:ext cx="941832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Match four uses of past tenses with examples from the transport text (ex. 1–2)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777240" y="2990087"/>
            <a:ext cx="10607040" cy="9601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9" name="Rounded Rectangle 8"/>
          <p:cNvSpPr/>
          <p:nvPr/>
        </p:nvSpPr>
        <p:spPr>
          <a:xfrm>
            <a:off x="960120" y="3273551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2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645920" y="3209543"/>
            <a:ext cx="941832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Correct four tense mistakes and find the correct sentence (ex. 4)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777240" y="4105655"/>
            <a:ext cx="10607040" cy="9601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2" name="Rounded Rectangle 11"/>
          <p:cNvSpPr/>
          <p:nvPr/>
        </p:nvSpPr>
        <p:spPr>
          <a:xfrm>
            <a:off x="960120" y="4389119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3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645920" y="4325111"/>
            <a:ext cx="941832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Complete the 'Learning to ride!' story (ex. 5)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777240" y="5221223"/>
            <a:ext cx="10607040" cy="9601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5" name="Rounded Rectangle 14"/>
          <p:cNvSpPr/>
          <p:nvPr/>
        </p:nvSpPr>
        <p:spPr>
          <a:xfrm>
            <a:off x="960120" y="5504687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4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645920" y="5440679"/>
            <a:ext cx="941832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Tell a short story about learning a skill using while / when / as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FOCUS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Past simple or past continuous?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77240" y="1783080"/>
            <a:ext cx="5120640" cy="38862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Rounded Rectangle 5"/>
          <p:cNvSpPr/>
          <p:nvPr/>
        </p:nvSpPr>
        <p:spPr>
          <a:xfrm>
            <a:off x="6263640" y="1783080"/>
            <a:ext cx="5120640" cy="38862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7" name="Rounded Rectangle 6"/>
          <p:cNvSpPr/>
          <p:nvPr/>
        </p:nvSpPr>
        <p:spPr>
          <a:xfrm>
            <a:off x="1005840" y="1965960"/>
            <a:ext cx="1280160" cy="384048"/>
          </a:xfrm>
          <a:prstGeom prst="roundRect">
            <a:avLst/>
          </a:prstGeom>
          <a:solidFill>
            <a:srgbClr val="2F5D8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QOIDA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492240" y="1965960"/>
            <a:ext cx="128016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QOIDA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05840" y="2606040"/>
            <a:ext cx="4663440" cy="2834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1400"/>
              </a:spcAft>
            </a:pPr>
            <a:r>
              <a:rPr sz="1600" b="1">
                <a:solidFill>
                  <a:srgbClr val="1E2A38"/>
                </a:solidFill>
                <a:latin typeface="Arial"/>
              </a:rPr>
              <a:t>Past simple</a:t>
            </a:r>
            <a:r>
              <a:rPr sz="1600" b="0">
                <a:solidFill>
                  <a:srgbClr val="1E2A38"/>
                </a:solidFill>
                <a:latin typeface="Arial"/>
              </a:rPr>
              <a:t> — a finished action, a sequence, or a repeated past action: </a:t>
            </a:r>
            <a:r>
              <a:rPr sz="1600" b="1">
                <a:solidFill>
                  <a:srgbClr val="1E2A38"/>
                </a:solidFill>
                <a:latin typeface="Arial"/>
              </a:rPr>
              <a:t>made its first flight in 1783</a:t>
            </a:r>
            <a:r>
              <a:rPr sz="1600" b="0">
                <a:solidFill>
                  <a:srgbClr val="1E2A38"/>
                </a:solidFill>
                <a:latin typeface="Arial"/>
              </a:rPr>
              <a:t>.</a:t>
            </a:r>
          </a:p>
          <a:p>
            <a:pPr algn="l">
              <a:spcAft>
                <a:spcPts val="1400"/>
              </a:spcAft>
            </a:pPr>
            <a:r>
              <a:rPr sz="1600" b="1">
                <a:solidFill>
                  <a:srgbClr val="1E2A38"/>
                </a:solidFill>
                <a:latin typeface="Arial"/>
              </a:rPr>
              <a:t>Past continuous</a:t>
            </a:r>
            <a:r>
              <a:rPr sz="1600" b="0">
                <a:solidFill>
                  <a:srgbClr val="1E2A38"/>
                </a:solidFill>
                <a:latin typeface="Arial"/>
              </a:rPr>
              <a:t> — in progress at a past moment; it </a:t>
            </a:r>
            <a:r>
              <a:rPr sz="1600" b="1">
                <a:solidFill>
                  <a:srgbClr val="1E2A38"/>
                </a:solidFill>
                <a:latin typeface="Arial"/>
              </a:rPr>
              <a:t>sets the scene</a:t>
            </a:r>
            <a:r>
              <a:rPr sz="1600" b="0">
                <a:solidFill>
                  <a:srgbClr val="1E2A38"/>
                </a:solidFill>
                <a:latin typeface="Arial"/>
              </a:rPr>
              <a:t>: </a:t>
            </a:r>
            <a:r>
              <a:rPr sz="1600" b="1">
                <a:solidFill>
                  <a:srgbClr val="1E2A38"/>
                </a:solidFill>
                <a:latin typeface="Arial"/>
              </a:rPr>
              <a:t>it was raining</a:t>
            </a:r>
            <a:r>
              <a:rPr sz="1600" b="0">
                <a:solidFill>
                  <a:srgbClr val="1E2A38"/>
                </a:solidFill>
                <a:latin typeface="Arial"/>
              </a:rPr>
              <a:t>.</a:t>
            </a:r>
          </a:p>
          <a:p>
            <a:pPr algn="l">
              <a:spcAft>
                <a:spcPts val="1400"/>
              </a:spcAft>
            </a:pPr>
            <a:r>
              <a:rPr sz="1600" b="1">
                <a:solidFill>
                  <a:srgbClr val="1E2A38"/>
                </a:solidFill>
                <a:latin typeface="Arial"/>
              </a:rPr>
              <a:t>Interruption:</a:t>
            </a:r>
            <a:r>
              <a:rPr sz="1600" b="0">
                <a:solidFill>
                  <a:srgbClr val="1E2A38"/>
                </a:solidFill>
                <a:latin typeface="Arial"/>
              </a:rPr>
              <a:t> long = past continuous, short = past simple: </a:t>
            </a:r>
            <a:r>
              <a:rPr sz="1600" b="1">
                <a:solidFill>
                  <a:srgbClr val="1E2A38"/>
                </a:solidFill>
                <a:latin typeface="Arial"/>
              </a:rPr>
              <a:t>They were admiring</a:t>
            </a:r>
            <a:r>
              <a:rPr sz="1600" b="0">
                <a:solidFill>
                  <a:srgbClr val="1E2A38"/>
                </a:solidFill>
                <a:latin typeface="Arial"/>
              </a:rPr>
              <a:t> the view when they </a:t>
            </a:r>
            <a:r>
              <a:rPr sz="1600" b="1">
                <a:solidFill>
                  <a:srgbClr val="1E2A38"/>
                </a:solidFill>
                <a:latin typeface="Arial"/>
              </a:rPr>
              <a:t>saw</a:t>
            </a:r>
            <a:r>
              <a:rPr sz="1600" b="0">
                <a:solidFill>
                  <a:srgbClr val="1E2A38"/>
                </a:solidFill>
                <a:latin typeface="Arial"/>
              </a:rPr>
              <a:t> smoke.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492240" y="2606040"/>
            <a:ext cx="4663440" cy="2834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1400"/>
              </a:spcAft>
            </a:pPr>
            <a:r>
              <a:rPr sz="1600" b="1">
                <a:solidFill>
                  <a:srgbClr val="1E2A38"/>
                </a:solidFill>
                <a:latin typeface="Arial"/>
              </a:rPr>
              <a:t>while / as</a:t>
            </a:r>
            <a:r>
              <a:rPr sz="1600" b="0">
                <a:solidFill>
                  <a:srgbClr val="1E2A38"/>
                </a:solidFill>
                <a:latin typeface="Arial"/>
              </a:rPr>
              <a:t> + past continuous · </a:t>
            </a:r>
            <a:r>
              <a:rPr sz="1600" b="1">
                <a:solidFill>
                  <a:srgbClr val="1E2A38"/>
                </a:solidFill>
                <a:latin typeface="Arial"/>
              </a:rPr>
              <a:t>when</a:t>
            </a:r>
            <a:r>
              <a:rPr sz="1600" b="0">
                <a:solidFill>
                  <a:srgbClr val="1E2A38"/>
                </a:solidFill>
                <a:latin typeface="Arial"/>
              </a:rPr>
              <a:t> + past simple (usually).</a:t>
            </a:r>
          </a:p>
          <a:p>
            <a:pPr algn="l">
              <a:spcAft>
                <a:spcPts val="1400"/>
              </a:spcAft>
            </a:pPr>
            <a:r>
              <a:rPr sz="1600" b="1">
                <a:solidFill>
                  <a:srgbClr val="1E2A38"/>
                </a:solidFill>
                <a:latin typeface="Arial"/>
              </a:rPr>
              <a:t>States</a:t>
            </a:r>
            <a:r>
              <a:rPr sz="1600" b="0">
                <a:solidFill>
                  <a:srgbClr val="1E2A38"/>
                </a:solidFill>
                <a:latin typeface="Arial"/>
              </a:rPr>
              <a:t> (be, have = own, know, want, believe) are not continuous: </a:t>
            </a:r>
            <a:r>
              <a:rPr sz="1600" b="1">
                <a:solidFill>
                  <a:srgbClr val="1E2A38"/>
                </a:solidFill>
                <a:latin typeface="Arial"/>
              </a:rPr>
              <a:t>I wanted</a:t>
            </a:r>
            <a:r>
              <a:rPr sz="1600" b="0">
                <a:solidFill>
                  <a:srgbClr val="1E2A38"/>
                </a:solidFill>
                <a:latin typeface="Arial"/>
              </a:rPr>
              <a:t>, NOT </a:t>
            </a:r>
            <a:r>
              <a:rPr sz="1600" b="0" strike="sngStrike">
                <a:solidFill>
                  <a:srgbClr val="1E2A38"/>
                </a:solidFill>
                <a:latin typeface="Arial"/>
              </a:rPr>
              <a:t>I was wanting</a:t>
            </a:r>
            <a:r>
              <a:rPr sz="1600" b="0">
                <a:solidFill>
                  <a:srgbClr val="1E2A38"/>
                </a:solidFill>
                <a:latin typeface="Arial"/>
              </a:rPr>
              <a:t>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BOOK TASK · 12 MINUTES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Book tasks — Laser B1+, p. 16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77240" y="1691640"/>
            <a:ext cx="1060704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5A6572"/>
                </a:solidFill>
                <a:latin typeface="Arial"/>
              </a:rPr>
              <a:t>Look at Grammar database pp. 168–170 first.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77240" y="2103120"/>
            <a:ext cx="10607040" cy="676656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7" name="Rounded Rectangle 6"/>
          <p:cNvSpPr/>
          <p:nvPr/>
        </p:nvSpPr>
        <p:spPr>
          <a:xfrm>
            <a:off x="960120" y="2249424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691640" y="2212848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1">
                <a:solidFill>
                  <a:srgbClr val="1E2A38"/>
                </a:solidFill>
                <a:latin typeface="Arial"/>
              </a:rPr>
              <a:t>ex.1</a:t>
            </a:r>
            <a:r>
              <a:rPr sz="1600" b="0">
                <a:solidFill>
                  <a:srgbClr val="1E2A38"/>
                </a:solidFill>
                <a:latin typeface="Arial"/>
              </a:rPr>
              <a:t> Match sentences 1–4 from the transport text with explanations a–d.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777240" y="2871216"/>
            <a:ext cx="10607040" cy="676656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0" name="Rounded Rectangle 9"/>
          <p:cNvSpPr/>
          <p:nvPr/>
        </p:nvSpPr>
        <p:spPr>
          <a:xfrm>
            <a:off x="960120" y="3017520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2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691640" y="2980944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1">
                <a:solidFill>
                  <a:srgbClr val="1E2A38"/>
                </a:solidFill>
                <a:latin typeface="Arial"/>
              </a:rPr>
              <a:t>ex.2</a:t>
            </a:r>
            <a:r>
              <a:rPr sz="1600" b="0">
                <a:solidFill>
                  <a:srgbClr val="1E2A38"/>
                </a:solidFill>
                <a:latin typeface="Arial"/>
              </a:rPr>
              <a:t> Find more examples in the text on pp. 14–15.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777240" y="3639312"/>
            <a:ext cx="10607040" cy="676656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3" name="Rounded Rectangle 12"/>
          <p:cNvSpPr/>
          <p:nvPr/>
        </p:nvSpPr>
        <p:spPr>
          <a:xfrm>
            <a:off x="960120" y="3785616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3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691640" y="3749040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1">
                <a:solidFill>
                  <a:srgbClr val="1E2A38"/>
                </a:solidFill>
                <a:latin typeface="Arial"/>
              </a:rPr>
              <a:t>ex.3</a:t>
            </a:r>
            <a:r>
              <a:rPr sz="1600" b="0">
                <a:solidFill>
                  <a:srgbClr val="1E2A38"/>
                </a:solidFill>
                <a:latin typeface="Arial"/>
              </a:rPr>
              <a:t> The plane story — past simple or past continuous (six sentences).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777240" y="4407408"/>
            <a:ext cx="10607040" cy="676656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6" name="Rounded Rectangle 15"/>
          <p:cNvSpPr/>
          <p:nvPr/>
        </p:nvSpPr>
        <p:spPr>
          <a:xfrm>
            <a:off x="960120" y="4553712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4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691640" y="4517136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1">
                <a:solidFill>
                  <a:srgbClr val="1E2A38"/>
                </a:solidFill>
                <a:latin typeface="Arial"/>
              </a:rPr>
              <a:t>ex.4</a:t>
            </a:r>
            <a:r>
              <a:rPr sz="1600" b="0">
                <a:solidFill>
                  <a:srgbClr val="1E2A38"/>
                </a:solidFill>
                <a:latin typeface="Arial"/>
              </a:rPr>
              <a:t> Correct the mistakes — one sentence has no mistake. Which one?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777240" y="5175504"/>
            <a:ext cx="10607040" cy="676656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9" name="Rounded Rectangle 18"/>
          <p:cNvSpPr/>
          <p:nvPr/>
        </p:nvSpPr>
        <p:spPr>
          <a:xfrm>
            <a:off x="960120" y="5321808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5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691640" y="5285232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1">
                <a:solidFill>
                  <a:srgbClr val="1E2A38"/>
                </a:solidFill>
                <a:latin typeface="Arial"/>
              </a:rPr>
              <a:t>ex.5</a:t>
            </a:r>
            <a:r>
              <a:rPr sz="1600" b="0">
                <a:solidFill>
                  <a:srgbClr val="1E2A38"/>
                </a:solidFill>
                <a:latin typeface="Arial"/>
              </a:rPr>
              <a:t> 'Learning to ride!' — complete the text with the verbs in the box.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VOCABULARY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A. Travel stories  (1/3)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31520" y="1673352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TextBox 5"/>
          <p:cNvSpPr txBox="1"/>
          <p:nvPr/>
        </p:nvSpPr>
        <p:spPr>
          <a:xfrm>
            <a:off x="868680" y="1737360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👨‍✈️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508760" y="1755648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pilot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120640" y="1783080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uchuvchi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680960" y="1783080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The </a:t>
            </a:r>
            <a:r>
              <a:rPr sz="1400" b="1">
                <a:solidFill>
                  <a:srgbClr val="5A6572"/>
                </a:solidFill>
                <a:latin typeface="Arial"/>
              </a:rPr>
              <a:t>pilot</a:t>
            </a:r>
            <a:r>
              <a:rPr sz="1400" b="0">
                <a:solidFill>
                  <a:srgbClr val="5A6572"/>
                </a:solidFill>
                <a:latin typeface="Arial"/>
              </a:rPr>
              <a:t> was smiling when he walked off the plane.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731520" y="2697480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1" name="TextBox 10"/>
          <p:cNvSpPr txBox="1"/>
          <p:nvPr/>
        </p:nvSpPr>
        <p:spPr>
          <a:xfrm>
            <a:off x="868680" y="2761488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💨️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508760" y="2779776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smoke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120640" y="2807208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tutun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680960" y="2807208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They were admiring the mountains when they suddenly saw </a:t>
            </a:r>
            <a:r>
              <a:rPr sz="1400" b="1">
                <a:solidFill>
                  <a:srgbClr val="5A6572"/>
                </a:solidFill>
                <a:latin typeface="Arial"/>
              </a:rPr>
              <a:t>smoke</a:t>
            </a:r>
            <a:r>
              <a:rPr sz="1400" b="0">
                <a:solidFill>
                  <a:srgbClr val="5A6572"/>
                </a:solidFill>
                <a:latin typeface="Arial"/>
              </a:rPr>
              <a:t>.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731520" y="3721608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6" name="TextBox 15"/>
          <p:cNvSpPr txBox="1"/>
          <p:nvPr/>
        </p:nvSpPr>
        <p:spPr>
          <a:xfrm>
            <a:off x="868680" y="3785616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🔥️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508760" y="3803904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burn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120640" y="3831336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yonmoq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680960" y="3831336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The balloon </a:t>
            </a:r>
            <a:r>
              <a:rPr sz="1400" b="1">
                <a:solidFill>
                  <a:srgbClr val="5A6572"/>
                </a:solidFill>
                <a:latin typeface="Arial"/>
              </a:rPr>
              <a:t>was burning</a:t>
            </a:r>
            <a:r>
              <a:rPr sz="1400" b="0">
                <a:solidFill>
                  <a:srgbClr val="5A6572"/>
                </a:solidFill>
                <a:latin typeface="Arial"/>
              </a:rPr>
              <a:t>, but the two men stayed calm.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731520" y="4745736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1" name="TextBox 20"/>
          <p:cNvSpPr txBox="1"/>
          <p:nvPr/>
        </p:nvSpPr>
        <p:spPr>
          <a:xfrm>
            <a:off x="868680" y="4809744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🧊️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508760" y="4828032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iceberg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5120640" y="4855464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aysberg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7680960" y="4855464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People were dancing on the ship when it hit an </a:t>
            </a:r>
            <a:r>
              <a:rPr sz="1400" b="1">
                <a:solidFill>
                  <a:srgbClr val="5A6572"/>
                </a:solidFill>
                <a:latin typeface="Arial"/>
              </a:rPr>
              <a:t>iceberg</a:t>
            </a:r>
            <a:r>
              <a:rPr sz="1400" b="0">
                <a:solidFill>
                  <a:srgbClr val="5A6572"/>
                </a:solidFill>
                <a:latin typeface="Arial"/>
              </a:rPr>
              <a:t>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VOCABULARY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A. Travel stories  (2/3)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31520" y="1673352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TextBox 5"/>
          <p:cNvSpPr txBox="1"/>
          <p:nvPr/>
        </p:nvSpPr>
        <p:spPr>
          <a:xfrm>
            <a:off x="868680" y="1737360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🚑️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508760" y="1755648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an accident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120640" y="1783080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baxtsiz hodisa, avariya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680960" y="1783080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We were waiting at the bus stop when the </a:t>
            </a:r>
            <a:r>
              <a:rPr sz="1400" b="1">
                <a:solidFill>
                  <a:srgbClr val="5A6572"/>
                </a:solidFill>
                <a:latin typeface="Arial"/>
              </a:rPr>
              <a:t>accident</a:t>
            </a:r>
            <a:r>
              <a:rPr sz="1400" b="0">
                <a:solidFill>
                  <a:srgbClr val="5A6572"/>
                </a:solidFill>
                <a:latin typeface="Arial"/>
              </a:rPr>
              <a:t> happened.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731520" y="2697480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1" name="TextBox 10"/>
          <p:cNvSpPr txBox="1"/>
          <p:nvPr/>
        </p:nvSpPr>
        <p:spPr>
          <a:xfrm>
            <a:off x="868680" y="2761488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👀️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508760" y="2779776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notice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120640" y="2807208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payqamoq, ko‘zi tushmoq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680960" y="2807208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As we were walking into the station, I </a:t>
            </a:r>
            <a:r>
              <a:rPr sz="1400" b="1">
                <a:solidFill>
                  <a:srgbClr val="5A6572"/>
                </a:solidFill>
                <a:latin typeface="Arial"/>
              </a:rPr>
              <a:t>noticed</a:t>
            </a:r>
            <a:r>
              <a:rPr sz="1400" b="0">
                <a:solidFill>
                  <a:srgbClr val="5A6572"/>
                </a:solidFill>
                <a:latin typeface="Arial"/>
              </a:rPr>
              <a:t> a lost dog.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731520" y="3721608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6" name="TextBox 15"/>
          <p:cNvSpPr txBox="1"/>
          <p:nvPr/>
        </p:nvSpPr>
        <p:spPr>
          <a:xfrm>
            <a:off x="868680" y="3785616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🪟️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508760" y="3803904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look out of the window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120640" y="3831336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derazadan qaramoq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680960" y="3831336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I </a:t>
            </a:r>
            <a:r>
              <a:rPr sz="1400" b="1">
                <a:solidFill>
                  <a:srgbClr val="5A6572"/>
                </a:solidFill>
                <a:latin typeface="Arial"/>
              </a:rPr>
              <a:t>looked out of the window</a:t>
            </a:r>
            <a:r>
              <a:rPr sz="1400" b="0">
                <a:solidFill>
                  <a:srgbClr val="5A6572"/>
                </a:solidFill>
                <a:latin typeface="Arial"/>
              </a:rPr>
              <a:t> and saw the sea below us.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731520" y="4745736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1" name="TextBox 20"/>
          <p:cNvSpPr txBox="1"/>
          <p:nvPr/>
        </p:nvSpPr>
        <p:spPr>
          <a:xfrm>
            <a:off x="868680" y="4809744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😌️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508760" y="4828032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close your eyes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5120640" y="4855464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ko‘zini yummoq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7680960" y="4855464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I </a:t>
            </a:r>
            <a:r>
              <a:rPr sz="1400" b="1">
                <a:solidFill>
                  <a:srgbClr val="5A6572"/>
                </a:solidFill>
                <a:latin typeface="Arial"/>
              </a:rPr>
              <a:t>closed my eyes</a:t>
            </a:r>
            <a:r>
              <a:rPr sz="1400" b="0">
                <a:solidFill>
                  <a:srgbClr val="5A6572"/>
                </a:solidFill>
                <a:latin typeface="Arial"/>
              </a:rPr>
              <a:t> while the plane was taking off.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VOCABULARY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A. Travel stories  (3/3)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31520" y="1673352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TextBox 5"/>
          <p:cNvSpPr txBox="1"/>
          <p:nvPr/>
        </p:nvSpPr>
        <p:spPr>
          <a:xfrm>
            <a:off x="868680" y="1737360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📢️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508760" y="1755648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shout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120640" y="1783080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baqirmoq, qichqirmoq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680960" y="1783080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Somebody </a:t>
            </a:r>
            <a:r>
              <a:rPr sz="1400" b="1">
                <a:solidFill>
                  <a:srgbClr val="5A6572"/>
                </a:solidFill>
                <a:latin typeface="Arial"/>
              </a:rPr>
              <a:t>shouted</a:t>
            </a:r>
            <a:r>
              <a:rPr sz="1400" b="0">
                <a:solidFill>
                  <a:srgbClr val="5A6572"/>
                </a:solidFill>
                <a:latin typeface="Arial"/>
              </a:rPr>
              <a:t> ‘Stop!’ just as the bus was leaving.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731520" y="2697480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1" name="TextBox 10"/>
          <p:cNvSpPr txBox="1"/>
          <p:nvPr/>
        </p:nvSpPr>
        <p:spPr>
          <a:xfrm>
            <a:off x="868680" y="2761488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📺️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508760" y="2779776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a TV programme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120640" y="2807208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teleko‘rsatuv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680960" y="2807208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I was watching a </a:t>
            </a:r>
            <a:r>
              <a:rPr sz="1400" b="1">
                <a:solidFill>
                  <a:srgbClr val="5A6572"/>
                </a:solidFill>
                <a:latin typeface="Arial"/>
              </a:rPr>
              <a:t>TV programme</a:t>
            </a:r>
            <a:r>
              <a:rPr sz="1400" b="0">
                <a:solidFill>
                  <a:srgbClr val="5A6572"/>
                </a:solidFill>
                <a:latin typeface="Arial"/>
              </a:rPr>
              <a:t> about old cars when you called.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731520" y="3721608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6" name="TextBox 15"/>
          <p:cNvSpPr txBox="1"/>
          <p:nvPr/>
        </p:nvSpPr>
        <p:spPr>
          <a:xfrm>
            <a:off x="868680" y="3785616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🏛️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508760" y="3803904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the history of transport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120640" y="3831336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transport tarixi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680960" y="3831336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Last year we studied </a:t>
            </a:r>
            <a:r>
              <a:rPr sz="1400" b="1">
                <a:solidFill>
                  <a:srgbClr val="5A6572"/>
                </a:solidFill>
                <a:latin typeface="Arial"/>
              </a:rPr>
              <a:t>the history of transport</a:t>
            </a:r>
            <a:r>
              <a:rPr sz="1400" b="0">
                <a:solidFill>
                  <a:srgbClr val="5A6572"/>
                </a:solidFill>
                <a:latin typeface="Arial"/>
              </a:rPr>
              <a:t> at school.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731520" y="4745736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1" name="TextBox 20"/>
          <p:cNvSpPr txBox="1"/>
          <p:nvPr/>
        </p:nvSpPr>
        <p:spPr>
          <a:xfrm>
            <a:off x="868680" y="4809744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⏰️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508760" y="4828032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be late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5120640" y="4855464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kechikmoq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7680960" y="4855464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The train </a:t>
            </a:r>
            <a:r>
              <a:rPr sz="1400" b="1">
                <a:solidFill>
                  <a:srgbClr val="5A6572"/>
                </a:solidFill>
                <a:latin typeface="Arial"/>
              </a:rPr>
              <a:t>was late</a:t>
            </a:r>
            <a:r>
              <a:rPr sz="1400" b="0">
                <a:solidFill>
                  <a:srgbClr val="5A6572"/>
                </a:solidFill>
                <a:latin typeface="Arial"/>
              </a:rPr>
              <a:t>, so we waited on the platform for an hour.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VOCABULARY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B. Learning to ride a bike  (1/2)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31520" y="1673352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TextBox 5"/>
          <p:cNvSpPr txBox="1"/>
          <p:nvPr/>
        </p:nvSpPr>
        <p:spPr>
          <a:xfrm>
            <a:off x="868680" y="1737360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🚲️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508760" y="1755648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learn to ride a bike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120640" y="1783080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velosiped minishni o‘rganmoq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680960" y="1783080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I </a:t>
            </a:r>
            <a:r>
              <a:rPr sz="1400" b="1">
                <a:solidFill>
                  <a:srgbClr val="5A6572"/>
                </a:solidFill>
                <a:latin typeface="Arial"/>
              </a:rPr>
              <a:t>learnt to ride a bike</a:t>
            </a:r>
            <a:r>
              <a:rPr sz="1400" b="0">
                <a:solidFill>
                  <a:srgbClr val="5A6572"/>
                </a:solidFill>
                <a:latin typeface="Arial"/>
              </a:rPr>
              <a:t> when I was seven.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731520" y="2697480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1" name="TextBox 10"/>
          <p:cNvSpPr txBox="1"/>
          <p:nvPr/>
        </p:nvSpPr>
        <p:spPr>
          <a:xfrm>
            <a:off x="868680" y="2761488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🛞️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508760" y="2779776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stabilisers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120640" y="2807208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yordamchi g‘ildirakchalar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680960" y="2807208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My first bike had </a:t>
            </a:r>
            <a:r>
              <a:rPr sz="1400" b="1">
                <a:solidFill>
                  <a:srgbClr val="5A6572"/>
                </a:solidFill>
                <a:latin typeface="Arial"/>
              </a:rPr>
              <a:t>stabilisers</a:t>
            </a:r>
            <a:r>
              <a:rPr sz="1400" b="0">
                <a:solidFill>
                  <a:srgbClr val="5A6572"/>
                </a:solidFill>
                <a:latin typeface="Arial"/>
              </a:rPr>
              <a:t>, so I never fell off.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731520" y="3721608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6" name="TextBox 15"/>
          <p:cNvSpPr txBox="1"/>
          <p:nvPr/>
        </p:nvSpPr>
        <p:spPr>
          <a:xfrm>
            <a:off x="868680" y="3785616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🤲️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508760" y="3803904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push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120640" y="3831336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itarmoq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680960" y="3831336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Dad was </a:t>
            </a:r>
            <a:r>
              <a:rPr sz="1400" b="1">
                <a:solidFill>
                  <a:srgbClr val="5A6572"/>
                </a:solidFill>
                <a:latin typeface="Arial"/>
              </a:rPr>
              <a:t>pushing</a:t>
            </a:r>
            <a:r>
              <a:rPr sz="1400" b="0">
                <a:solidFill>
                  <a:srgbClr val="5A6572"/>
                </a:solidFill>
                <a:latin typeface="Arial"/>
              </a:rPr>
              <a:t> the bike while I was trying to pedal.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731520" y="4745736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1" name="TextBox 20"/>
          <p:cNvSpPr txBox="1"/>
          <p:nvPr/>
        </p:nvSpPr>
        <p:spPr>
          <a:xfrm>
            <a:off x="868680" y="4809744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🤕️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508760" y="4828032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fall off your bike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5120640" y="4855464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velosipeddan yiqilmoq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7680960" y="4855464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I </a:t>
            </a:r>
            <a:r>
              <a:rPr sz="1400" b="1">
                <a:solidFill>
                  <a:srgbClr val="5A6572"/>
                </a:solidFill>
                <a:latin typeface="Arial"/>
              </a:rPr>
              <a:t>fell off my bike</a:t>
            </a:r>
            <a:r>
              <a:rPr sz="1400" b="0">
                <a:solidFill>
                  <a:srgbClr val="5A6572"/>
                </a:solidFill>
                <a:latin typeface="Arial"/>
              </a:rPr>
              <a:t> twice that afternoon, but I didn’t cry.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731520" y="5769864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6" name="TextBox 25"/>
          <p:cNvSpPr txBox="1"/>
          <p:nvPr/>
        </p:nvSpPr>
        <p:spPr>
          <a:xfrm>
            <a:off x="868680" y="5833872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🙌️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1508760" y="5852160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by yourself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5120640" y="5879592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o‘zi, hech kimning yordamisiz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7680960" y="5879592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‘You were riding </a:t>
            </a:r>
            <a:r>
              <a:rPr sz="1400" b="1">
                <a:solidFill>
                  <a:srgbClr val="5A6572"/>
                </a:solidFill>
                <a:latin typeface="Arial"/>
              </a:rPr>
              <a:t>by yourself</a:t>
            </a:r>
            <a:r>
              <a:rPr sz="1400" b="0">
                <a:solidFill>
                  <a:srgbClr val="5A6572"/>
                </a:solidFill>
                <a:latin typeface="Arial"/>
              </a:rPr>
              <a:t> for a whole minute!’ Dad said.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VOCABULARY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B. Learning to ride a bike  (2/2)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31520" y="1673352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TextBox 5"/>
          <p:cNvSpPr txBox="1"/>
          <p:nvPr/>
        </p:nvSpPr>
        <p:spPr>
          <a:xfrm>
            <a:off x="868680" y="1737360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🌳️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508760" y="1755648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the local park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120640" y="1783080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yaqin atrofdagi bog‘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680960" y="1783080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We were playing football in </a:t>
            </a:r>
            <a:r>
              <a:rPr sz="1400" b="1">
                <a:solidFill>
                  <a:srgbClr val="5A6572"/>
                </a:solidFill>
                <a:latin typeface="Arial"/>
              </a:rPr>
              <a:t>the local park</a:t>
            </a:r>
            <a:r>
              <a:rPr sz="1400" b="0">
                <a:solidFill>
                  <a:srgbClr val="5A6572"/>
                </a:solidFill>
                <a:latin typeface="Arial"/>
              </a:rPr>
              <a:t> when it started to rain.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731520" y="2697480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1" name="TextBox 10"/>
          <p:cNvSpPr txBox="1"/>
          <p:nvPr/>
        </p:nvSpPr>
        <p:spPr>
          <a:xfrm>
            <a:off x="868680" y="2761488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⚖️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508760" y="2779776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keep your balance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120640" y="2807208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muvozanatni saqlamoq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680960" y="2807208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At first I couldn’t </a:t>
            </a:r>
            <a:r>
              <a:rPr sz="1400" b="1">
                <a:solidFill>
                  <a:srgbClr val="5A6572"/>
                </a:solidFill>
                <a:latin typeface="Arial"/>
              </a:rPr>
              <a:t>keep my balance</a:t>
            </a:r>
            <a:r>
              <a:rPr sz="1400" b="0">
                <a:solidFill>
                  <a:srgbClr val="5A6572"/>
                </a:solidFill>
                <a:latin typeface="Arial"/>
              </a:rPr>
              <a:t>, so I fell a lot.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731520" y="3721608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6" name="TextBox 15"/>
          <p:cNvSpPr txBox="1"/>
          <p:nvPr/>
        </p:nvSpPr>
        <p:spPr>
          <a:xfrm>
            <a:off x="868680" y="3785616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⛑️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508760" y="3803904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a helmet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120640" y="3831336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dubulg‘a (kaska)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680960" y="3831336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Luckily, I was wearing a </a:t>
            </a:r>
            <a:r>
              <a:rPr sz="1400" b="1">
                <a:solidFill>
                  <a:srgbClr val="5A6572"/>
                </a:solidFill>
                <a:latin typeface="Arial"/>
              </a:rPr>
              <a:t>helmet</a:t>
            </a:r>
            <a:r>
              <a:rPr sz="1400" b="0">
                <a:solidFill>
                  <a:srgbClr val="5A6572"/>
                </a:solidFill>
                <a:latin typeface="Arial"/>
              </a:rPr>
              <a:t> when I fell.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731520" y="4745736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1" name="TextBox 20"/>
          <p:cNvSpPr txBox="1"/>
          <p:nvPr/>
        </p:nvSpPr>
        <p:spPr>
          <a:xfrm>
            <a:off x="868680" y="4809744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🧘️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508760" y="4828032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patient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5120640" y="4855464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sabrli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7680960" y="4855464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My dad was very </a:t>
            </a:r>
            <a:r>
              <a:rPr sz="1400" b="1">
                <a:solidFill>
                  <a:srgbClr val="5A6572"/>
                </a:solidFill>
                <a:latin typeface="Arial"/>
              </a:rPr>
              <a:t>patient</a:t>
            </a:r>
            <a:r>
              <a:rPr sz="1400" b="0">
                <a:solidFill>
                  <a:srgbClr val="5A6572"/>
                </a:solidFill>
                <a:latin typeface="Arial"/>
              </a:rPr>
              <a:t> while he was teaching me.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731520" y="5769864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6" name="TextBox 25"/>
          <p:cNvSpPr txBox="1"/>
          <p:nvPr/>
        </p:nvSpPr>
        <p:spPr>
          <a:xfrm>
            <a:off x="868680" y="5833872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🌅️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1508760" y="5852160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go for a ride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5120640" y="5879592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(velosipedda) sayrga chiqmoq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7680960" y="5879592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Every evening that summer we </a:t>
            </a:r>
            <a:r>
              <a:rPr sz="1400" b="1">
                <a:solidFill>
                  <a:srgbClr val="5A6572"/>
                </a:solidFill>
                <a:latin typeface="Arial"/>
              </a:rPr>
              <a:t>went for a ride</a:t>
            </a:r>
            <a:r>
              <a:rPr sz="1400" b="0">
                <a:solidFill>
                  <a:srgbClr val="5A6572"/>
                </a:solidFill>
                <a:latin typeface="Arial"/>
              </a:rPr>
              <a:t> along the river.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VOCABULARY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C. Story linkers  (1/2)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31520" y="1673352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TextBox 5"/>
          <p:cNvSpPr txBox="1"/>
          <p:nvPr/>
        </p:nvSpPr>
        <p:spPr>
          <a:xfrm>
            <a:off x="868680" y="1737360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⚡️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508760" y="1755648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suddenly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120640" y="1783080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birdan, to‘satdan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680960" y="1783080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We were walking home when it </a:t>
            </a:r>
            <a:r>
              <a:rPr sz="1400" b="1">
                <a:solidFill>
                  <a:srgbClr val="5A6572"/>
                </a:solidFill>
                <a:latin typeface="Arial"/>
              </a:rPr>
              <a:t>suddenly</a:t>
            </a:r>
            <a:r>
              <a:rPr sz="1400" b="0">
                <a:solidFill>
                  <a:srgbClr val="5A6572"/>
                </a:solidFill>
                <a:latin typeface="Arial"/>
              </a:rPr>
              <a:t> started to snow.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731520" y="2697480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1" name="TextBox 10"/>
          <p:cNvSpPr txBox="1"/>
          <p:nvPr/>
        </p:nvSpPr>
        <p:spPr>
          <a:xfrm>
            <a:off x="868680" y="2761488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💡️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508760" y="2779776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at that moment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120640" y="2807208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aynan o‘sha paytda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680960" y="2807208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We were playing cards. </a:t>
            </a:r>
            <a:r>
              <a:rPr sz="1400" b="1">
                <a:solidFill>
                  <a:srgbClr val="5A6572"/>
                </a:solidFill>
                <a:latin typeface="Arial"/>
              </a:rPr>
              <a:t>At that moment</a:t>
            </a:r>
            <a:r>
              <a:rPr sz="1400" b="0">
                <a:solidFill>
                  <a:srgbClr val="5A6572"/>
                </a:solidFill>
                <a:latin typeface="Arial"/>
              </a:rPr>
              <a:t>, all the lights went out.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731520" y="3721608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6" name="TextBox 15"/>
          <p:cNvSpPr txBox="1"/>
          <p:nvPr/>
        </p:nvSpPr>
        <p:spPr>
          <a:xfrm>
            <a:off x="868680" y="3785616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☎️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508760" y="3803904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just as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120640" y="3831336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aynan …ayotgan paytda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680960" y="3831336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1">
                <a:solidFill>
                  <a:srgbClr val="5A6572"/>
                </a:solidFill>
                <a:latin typeface="Arial"/>
              </a:rPr>
              <a:t>Just as</a:t>
            </a:r>
            <a:r>
              <a:rPr sz="1400" b="0">
                <a:solidFill>
                  <a:srgbClr val="5A6572"/>
                </a:solidFill>
                <a:latin typeface="Arial"/>
              </a:rPr>
              <a:t> we were leaving the house, the phone rang.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731520" y="4745736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1" name="TextBox 20"/>
          <p:cNvSpPr txBox="1"/>
          <p:nvPr/>
        </p:nvSpPr>
        <p:spPr>
          <a:xfrm>
            <a:off x="868680" y="4809744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⏱️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508760" y="4828032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after a moment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5120640" y="4855464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bir lahzadan so‘ng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7680960" y="4855464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1">
                <a:solidFill>
                  <a:srgbClr val="5A6572"/>
                </a:solidFill>
                <a:latin typeface="Arial"/>
              </a:rPr>
              <a:t>After a moment</a:t>
            </a:r>
            <a:r>
              <a:rPr sz="1400" b="0">
                <a:solidFill>
                  <a:srgbClr val="5A6572"/>
                </a:solidFill>
                <a:latin typeface="Arial"/>
              </a:rPr>
              <a:t>, I realised Dad wasn’t holding the bike.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VOCABULARY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C. Story linkers  (2/2)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31520" y="1673352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TextBox 5"/>
          <p:cNvSpPr txBox="1"/>
          <p:nvPr/>
        </p:nvSpPr>
        <p:spPr>
          <a:xfrm>
            <a:off x="868680" y="1737360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👏️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508760" y="1755648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as soon as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120640" y="1783080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…gan zahoti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680960" y="1783080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1">
                <a:solidFill>
                  <a:srgbClr val="5A6572"/>
                </a:solidFill>
                <a:latin typeface="Arial"/>
              </a:rPr>
              <a:t>As soon as</a:t>
            </a:r>
            <a:r>
              <a:rPr sz="1400" b="0">
                <a:solidFill>
                  <a:srgbClr val="5A6572"/>
                </a:solidFill>
                <a:latin typeface="Arial"/>
              </a:rPr>
              <a:t> the plane landed, everybody started clapping.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731520" y="2697480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1" name="TextBox 10"/>
          <p:cNvSpPr txBox="1"/>
          <p:nvPr/>
        </p:nvSpPr>
        <p:spPr>
          <a:xfrm>
            <a:off x="868680" y="2761488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📅️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508760" y="2779776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one day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120640" y="2807208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bir kuni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680960" y="2807208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1">
                <a:solidFill>
                  <a:srgbClr val="5A6572"/>
                </a:solidFill>
                <a:latin typeface="Arial"/>
              </a:rPr>
              <a:t>One day</a:t>
            </a:r>
            <a:r>
              <a:rPr sz="1400" b="0">
                <a:solidFill>
                  <a:srgbClr val="5A6572"/>
                </a:solidFill>
                <a:latin typeface="Arial"/>
              </a:rPr>
              <a:t>, while I was walking to school, I found a wallet.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731520" y="3721608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6" name="TextBox 15"/>
          <p:cNvSpPr txBox="1"/>
          <p:nvPr/>
        </p:nvSpPr>
        <p:spPr>
          <a:xfrm>
            <a:off x="868680" y="3785616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🍀️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508760" y="3803904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luckily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120640" y="3831336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baxtimizga, omadimiz kelib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680960" y="3831336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The bus was full, but </a:t>
            </a:r>
            <a:r>
              <a:rPr sz="1400" b="1">
                <a:solidFill>
                  <a:srgbClr val="5A6572"/>
                </a:solidFill>
                <a:latin typeface="Arial"/>
              </a:rPr>
              <a:t>luckily</a:t>
            </a:r>
            <a:r>
              <a:rPr sz="1400" b="0">
                <a:solidFill>
                  <a:srgbClr val="5A6572"/>
                </a:solidFill>
                <a:latin typeface="Arial"/>
              </a:rPr>
              <a:t> the driver let us on.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731520" y="4745736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1" name="TextBox 20"/>
          <p:cNvSpPr txBox="1"/>
          <p:nvPr/>
        </p:nvSpPr>
        <p:spPr>
          <a:xfrm>
            <a:off x="868680" y="4809744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🏁️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508760" y="4828032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in the end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5120640" y="4855464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oxir-oqibat, nihoyat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7680960" y="4855464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We missed the last bus, but </a:t>
            </a:r>
            <a:r>
              <a:rPr sz="1400" b="1">
                <a:solidFill>
                  <a:srgbClr val="5A6572"/>
                </a:solidFill>
                <a:latin typeface="Arial"/>
              </a:rPr>
              <a:t>in the end</a:t>
            </a:r>
            <a:r>
              <a:rPr sz="1400" b="0">
                <a:solidFill>
                  <a:srgbClr val="5A6572"/>
                </a:solidFill>
                <a:latin typeface="Arial"/>
              </a:rPr>
              <a:t> my uncle drove us home.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TODAY'S WORDS IN CONTEXT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The night train  (1/2)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77240" y="1691640"/>
            <a:ext cx="10607040" cy="448056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TextBox 5"/>
          <p:cNvSpPr txBox="1"/>
          <p:nvPr/>
        </p:nvSpPr>
        <p:spPr>
          <a:xfrm>
            <a:off x="1051560" y="1920240"/>
            <a:ext cx="10058400" cy="4023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1000"/>
              </a:spcAft>
            </a:pPr>
            <a:r>
              <a:rPr sz="1600" b="0">
                <a:solidFill>
                  <a:srgbClr val="1E2A38"/>
                </a:solidFill>
                <a:latin typeface="Arial"/>
              </a:rPr>
              <a:t>It was raining hard and people were hurrying along the platform when my brother and I got on the night train to Bukhara. A family were sitting near us and an old man was </a:t>
            </a:r>
            <a:r>
              <a:rPr sz="1600" b="1">
                <a:solidFill>
                  <a:srgbClr val="1E2A38"/>
                </a:solidFill>
                <a:latin typeface="Arial"/>
              </a:rPr>
              <a:t>looking out of the window</a:t>
            </a:r>
            <a:r>
              <a:rPr sz="1600" b="0">
                <a:solidFill>
                  <a:srgbClr val="1E2A38"/>
                </a:solidFill>
                <a:latin typeface="Arial"/>
              </a:rPr>
              <a:t>.</a:t>
            </a:r>
          </a:p>
          <a:p>
            <a:pPr algn="l">
              <a:spcAft>
                <a:spcPts val="1000"/>
              </a:spcAft>
            </a:pPr>
            <a:r>
              <a:rPr sz="1600" b="0">
                <a:solidFill>
                  <a:srgbClr val="1E2A38"/>
                </a:solidFill>
                <a:latin typeface="Arial"/>
              </a:rPr>
              <a:t>We found our seats, put our bags up and started a game of cards. While we were playing, the lights </a:t>
            </a:r>
            <a:r>
              <a:rPr sz="1600" b="1">
                <a:solidFill>
                  <a:srgbClr val="1E2A38"/>
                </a:solidFill>
                <a:latin typeface="Arial"/>
              </a:rPr>
              <a:t>suddenly</a:t>
            </a:r>
            <a:r>
              <a:rPr sz="1600" b="0">
                <a:solidFill>
                  <a:srgbClr val="1E2A38"/>
                </a:solidFill>
                <a:latin typeface="Arial"/>
              </a:rPr>
              <a:t> went out. Nobody moved. </a:t>
            </a:r>
            <a:r>
              <a:rPr sz="1600" b="1">
                <a:solidFill>
                  <a:srgbClr val="1E2A38"/>
                </a:solidFill>
                <a:latin typeface="Arial"/>
              </a:rPr>
              <a:t>Just as</a:t>
            </a:r>
            <a:r>
              <a:rPr sz="1600" b="0">
                <a:solidFill>
                  <a:srgbClr val="1E2A38"/>
                </a:solidFill>
                <a:latin typeface="Arial"/>
              </a:rPr>
              <a:t> my brother was saying 'Don't worry', a baby started to cry.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77240" y="6309360"/>
            <a:ext cx="1060704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00" b="0">
                <a:solidFill>
                  <a:srgbClr val="5A6572"/>
                </a:solidFill>
                <a:latin typeface="Arial"/>
              </a:rPr>
              <a:t>Cover the word list. Can you understand the words in bold from the sentence?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TODAY'S WORDS IN CONTEXT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The night train  (2/2)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77240" y="1691640"/>
            <a:ext cx="10607040" cy="448056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TextBox 5"/>
          <p:cNvSpPr txBox="1"/>
          <p:nvPr/>
        </p:nvSpPr>
        <p:spPr>
          <a:xfrm>
            <a:off x="1051560" y="1920240"/>
            <a:ext cx="10058400" cy="4023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1000"/>
              </a:spcAft>
            </a:pPr>
            <a:r>
              <a:rPr sz="1600" b="1">
                <a:solidFill>
                  <a:srgbClr val="1E2A38"/>
                </a:solidFill>
                <a:latin typeface="Arial"/>
              </a:rPr>
              <a:t>Luckily</a:t>
            </a:r>
            <a:r>
              <a:rPr sz="1600" b="0">
                <a:solidFill>
                  <a:srgbClr val="1E2A38"/>
                </a:solidFill>
                <a:latin typeface="Arial"/>
              </a:rPr>
              <a:t>, </a:t>
            </a:r>
            <a:r>
              <a:rPr sz="1600" b="1">
                <a:solidFill>
                  <a:srgbClr val="1E2A38"/>
                </a:solidFill>
                <a:latin typeface="Arial"/>
              </a:rPr>
              <a:t>after a moment</a:t>
            </a:r>
            <a:r>
              <a:rPr sz="1600" b="0">
                <a:solidFill>
                  <a:srgbClr val="1E2A38"/>
                </a:solidFill>
                <a:latin typeface="Arial"/>
              </a:rPr>
              <a:t> the lights came on again. The old man smiled: 'This happened almost every week when I was young,' he said. 'We travelled by this train every summer.' We didn't sleep much that night, but </a:t>
            </a:r>
            <a:r>
              <a:rPr sz="1600" b="1">
                <a:solidFill>
                  <a:srgbClr val="1E2A38"/>
                </a:solidFill>
                <a:latin typeface="Arial"/>
              </a:rPr>
              <a:t>in the end</a:t>
            </a:r>
            <a:r>
              <a:rPr sz="1600" b="0">
                <a:solidFill>
                  <a:srgbClr val="1E2A38"/>
                </a:solidFill>
                <a:latin typeface="Arial"/>
              </a:rPr>
              <a:t> it didn't matter — we arrived at seven, and the sun was shining.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77240" y="6309360"/>
            <a:ext cx="1060704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00" b="0">
                <a:solidFill>
                  <a:srgbClr val="5A6572"/>
                </a:solidFill>
                <a:latin typeface="Arial"/>
              </a:rPr>
              <a:t>Cover the word list. Can you understand the words in bold from the sentence?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TODAY'S WORDS IN CONTEXT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Read and answer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77240" y="1920240"/>
            <a:ext cx="10607040" cy="77724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Rounded Rectangle 5"/>
          <p:cNvSpPr/>
          <p:nvPr/>
        </p:nvSpPr>
        <p:spPr>
          <a:xfrm>
            <a:off x="960120" y="2121408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645920" y="2066544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What was the weather like when they got on the train?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777240" y="2816352"/>
            <a:ext cx="10607040" cy="77724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9" name="Rounded Rectangle 8"/>
          <p:cNvSpPr/>
          <p:nvPr/>
        </p:nvSpPr>
        <p:spPr>
          <a:xfrm>
            <a:off x="960120" y="3017520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2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645920" y="2962656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What were the narrator and his or her brother doing when the lights went out?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777240" y="3712464"/>
            <a:ext cx="10607040" cy="77724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2" name="Rounded Rectangle 11"/>
          <p:cNvSpPr/>
          <p:nvPr/>
        </p:nvSpPr>
        <p:spPr>
          <a:xfrm>
            <a:off x="960120" y="3913632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3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645920" y="3858768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Find a past state in the text.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777240" y="4608576"/>
            <a:ext cx="10607040" cy="77724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5" name="Rounded Rectangle 14"/>
          <p:cNvSpPr/>
          <p:nvPr/>
        </p:nvSpPr>
        <p:spPr>
          <a:xfrm>
            <a:off x="960120" y="4809744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4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645920" y="4754880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Find a repeated action in the past.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777240" y="5504688"/>
            <a:ext cx="10607040" cy="77724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8" name="Rounded Rectangle 17"/>
          <p:cNvSpPr/>
          <p:nvPr/>
        </p:nvSpPr>
        <p:spPr>
          <a:xfrm>
            <a:off x="960120" y="5705856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5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645920" y="5650992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Which sentence sets the scene at the start?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PAIRS · ESDA QOLDIMI?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Memory check — which use is it?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77240" y="1691640"/>
            <a:ext cx="106070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5A6572"/>
                </a:solidFill>
                <a:latin typeface="Arial"/>
              </a:rPr>
              <a:t>Juftingiz gap aytadi, siz qaysi qo‘llanish ekanini aytasiz: tugagan · jarayon · takror · holat.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77240" y="2286000"/>
            <a:ext cx="10607040" cy="77724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7" name="Rounded Rectangle 6"/>
          <p:cNvSpPr/>
          <p:nvPr/>
        </p:nvSpPr>
        <p:spPr>
          <a:xfrm>
            <a:off x="960120" y="2487168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645920" y="2432304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The pilot was talking to us. · The train was late again. · We noticed smoke over the hills.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777240" y="3182112"/>
            <a:ext cx="10607040" cy="77724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0" name="Rounded Rectangle 9"/>
          <p:cNvSpPr/>
          <p:nvPr/>
        </p:nvSpPr>
        <p:spPr>
          <a:xfrm>
            <a:off x="960120" y="3383280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2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645920" y="3328416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Every summer we went for a ride along the river. · The ship was sailing towards an iceberg. · I had a red helmet.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777240" y="4078224"/>
            <a:ext cx="10607040" cy="77724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3" name="Rounded Rectangle 12"/>
          <p:cNvSpPr/>
          <p:nvPr/>
        </p:nvSpPr>
        <p:spPr>
          <a:xfrm>
            <a:off x="960120" y="4279392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3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645920" y="4224528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Make one sentence with suddenly and one with just as.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PRONUNCIATION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Say it — don’t just read it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77240" y="1737360"/>
            <a:ext cx="106070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5A6572"/>
                </a:solidFill>
                <a:latin typeface="Arial"/>
              </a:rPr>
              <a:t>Hard words from the lesson — say each one in a past continuous sentence with weak was / were: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77240" y="2331720"/>
            <a:ext cx="2514600" cy="86868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7" name="TextBox 6"/>
          <p:cNvSpPr txBox="1"/>
          <p:nvPr/>
        </p:nvSpPr>
        <p:spPr>
          <a:xfrm>
            <a:off x="914400" y="2551176"/>
            <a:ext cx="2240280" cy="685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600"/>
              </a:spcAft>
            </a:pPr>
            <a:r>
              <a:rPr sz="1700" b="1">
                <a:solidFill>
                  <a:srgbClr val="1E2A38"/>
                </a:solidFill>
                <a:latin typeface="Arial"/>
              </a:rPr>
              <a:t>pilot /ˈpaɪlət/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3474720" y="2331720"/>
            <a:ext cx="2514600" cy="86868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9" name="TextBox 8"/>
          <p:cNvSpPr txBox="1"/>
          <p:nvPr/>
        </p:nvSpPr>
        <p:spPr>
          <a:xfrm>
            <a:off x="3611880" y="2551176"/>
            <a:ext cx="2240280" cy="685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600"/>
              </a:spcAft>
            </a:pPr>
            <a:r>
              <a:rPr sz="1700" b="1">
                <a:solidFill>
                  <a:srgbClr val="1E2A38"/>
                </a:solidFill>
                <a:latin typeface="Arial"/>
              </a:rPr>
              <a:t>iceberg /ˈaɪsbɜːɡ/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172200" y="2331720"/>
            <a:ext cx="2514600" cy="86868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1" name="TextBox 10"/>
          <p:cNvSpPr txBox="1"/>
          <p:nvPr/>
        </p:nvSpPr>
        <p:spPr>
          <a:xfrm>
            <a:off x="6309360" y="2459736"/>
            <a:ext cx="2240280" cy="685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600"/>
              </a:spcAft>
            </a:pPr>
            <a:r>
              <a:rPr sz="1400" b="1">
                <a:solidFill>
                  <a:srgbClr val="1E2A38"/>
                </a:solidFill>
                <a:latin typeface="Arial"/>
              </a:rPr>
              <a:t>accident /ˈæksɪdənt/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8869680" y="2331720"/>
            <a:ext cx="2514600" cy="86868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3" name="TextBox 12"/>
          <p:cNvSpPr txBox="1"/>
          <p:nvPr/>
        </p:nvSpPr>
        <p:spPr>
          <a:xfrm>
            <a:off x="9006840" y="2459736"/>
            <a:ext cx="2240280" cy="685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600"/>
              </a:spcAft>
            </a:pPr>
            <a:r>
              <a:rPr sz="1200" b="1">
                <a:solidFill>
                  <a:srgbClr val="1E2A38"/>
                </a:solidFill>
                <a:latin typeface="Arial"/>
              </a:rPr>
              <a:t>stabilisers /ˈsteɪbəlaɪzəz/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777240" y="3429000"/>
            <a:ext cx="2514600" cy="86868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5" name="TextBox 14"/>
          <p:cNvSpPr txBox="1"/>
          <p:nvPr/>
        </p:nvSpPr>
        <p:spPr>
          <a:xfrm>
            <a:off x="914400" y="3648456"/>
            <a:ext cx="2240280" cy="685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600"/>
              </a:spcAft>
            </a:pPr>
            <a:r>
              <a:rPr sz="1700" b="1">
                <a:solidFill>
                  <a:srgbClr val="1E2A38"/>
                </a:solidFill>
                <a:latin typeface="Arial"/>
              </a:rPr>
              <a:t>helmet /ˈhelmɪt/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3474720" y="3429000"/>
            <a:ext cx="2514600" cy="86868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7" name="TextBox 16"/>
          <p:cNvSpPr txBox="1"/>
          <p:nvPr/>
        </p:nvSpPr>
        <p:spPr>
          <a:xfrm>
            <a:off x="3611880" y="3648456"/>
            <a:ext cx="2240280" cy="685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600"/>
              </a:spcAft>
            </a:pPr>
            <a:r>
              <a:rPr sz="1700" b="1">
                <a:solidFill>
                  <a:srgbClr val="1E2A38"/>
                </a:solidFill>
                <a:latin typeface="Arial"/>
              </a:rPr>
              <a:t>patient /ˈpeɪʃnt/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172200" y="3429000"/>
            <a:ext cx="2514600" cy="86868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9" name="TextBox 18"/>
          <p:cNvSpPr txBox="1"/>
          <p:nvPr/>
        </p:nvSpPr>
        <p:spPr>
          <a:xfrm>
            <a:off x="6309360" y="3557016"/>
            <a:ext cx="2240280" cy="685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600"/>
              </a:spcAft>
            </a:pPr>
            <a:r>
              <a:rPr sz="1400" b="1">
                <a:solidFill>
                  <a:srgbClr val="1E2A38"/>
                </a:solidFill>
                <a:latin typeface="Arial"/>
              </a:rPr>
              <a:t>suddenly /ˈsʌdənli/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8869680" y="3429000"/>
            <a:ext cx="2514600" cy="86868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1" name="TextBox 20"/>
          <p:cNvSpPr txBox="1"/>
          <p:nvPr/>
        </p:nvSpPr>
        <p:spPr>
          <a:xfrm>
            <a:off x="9006840" y="3648456"/>
            <a:ext cx="2240280" cy="685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600"/>
              </a:spcAft>
            </a:pPr>
            <a:r>
              <a:rPr sz="1700" b="1">
                <a:solidFill>
                  <a:srgbClr val="1E2A38"/>
                </a:solidFill>
                <a:latin typeface="Arial"/>
              </a:rPr>
              <a:t>luckily /ˈlʌkɪli/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777240" y="4892040"/>
            <a:ext cx="1060704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5A6572"/>
                </a:solidFill>
                <a:latin typeface="Arial"/>
              </a:rPr>
              <a:t>In a sentence was and were are short: /wəz/, /wə/ — stress falls on the -ing verb: The pilot /wəz/ LANDing.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WHOLE CLASS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Practice — complete the sentence  (1/2)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77240" y="1783080"/>
            <a:ext cx="10607040" cy="74980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Rounded Rectangle 5"/>
          <p:cNvSpPr/>
          <p:nvPr/>
        </p:nvSpPr>
        <p:spPr>
          <a:xfrm>
            <a:off x="960120" y="1938528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600200" y="1874520"/>
            <a:ext cx="9509760" cy="6217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50" b="0">
                <a:solidFill>
                  <a:srgbClr val="1E2A38"/>
                </a:solidFill>
                <a:latin typeface="Arial"/>
              </a:rPr>
              <a:t>We ________ by plane to Paris last summer. (fly — single action)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777240" y="2624328"/>
            <a:ext cx="10607040" cy="74980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9" name="Rounded Rectangle 8"/>
          <p:cNvSpPr/>
          <p:nvPr/>
        </p:nvSpPr>
        <p:spPr>
          <a:xfrm>
            <a:off x="960120" y="2779776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2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600200" y="2715768"/>
            <a:ext cx="9509760" cy="6217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50" b="0">
                <a:solidFill>
                  <a:srgbClr val="1E2A38"/>
                </a:solidFill>
                <a:latin typeface="Arial"/>
              </a:rPr>
              <a:t>We ________ ________ over the sea when one engine suddenly stopped. (fly)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777240" y="3465576"/>
            <a:ext cx="10607040" cy="74980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2" name="Rounded Rectangle 11"/>
          <p:cNvSpPr/>
          <p:nvPr/>
        </p:nvSpPr>
        <p:spPr>
          <a:xfrm>
            <a:off x="960120" y="3621024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3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600200" y="3557016"/>
            <a:ext cx="9509760" cy="6217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50" b="0">
                <a:solidFill>
                  <a:srgbClr val="1E2A38"/>
                </a:solidFill>
                <a:latin typeface="Arial"/>
              </a:rPr>
              <a:t>While the pilot ________ ________ us this, the second engine stopped. (tell)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777240" y="4306824"/>
            <a:ext cx="10607040" cy="74980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5" name="Rounded Rectangle 14"/>
          <p:cNvSpPr/>
          <p:nvPr/>
        </p:nvSpPr>
        <p:spPr>
          <a:xfrm>
            <a:off x="960120" y="4462272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4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600200" y="4398264"/>
            <a:ext cx="9509760" cy="6217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50" b="0">
                <a:solidFill>
                  <a:srgbClr val="1E2A38"/>
                </a:solidFill>
                <a:latin typeface="Arial"/>
              </a:rPr>
              <a:t>I had my eyes closed when somebody ________, 'Look!' (shout)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777240" y="5148072"/>
            <a:ext cx="10607040" cy="74980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8" name="Rounded Rectangle 17"/>
          <p:cNvSpPr/>
          <p:nvPr/>
        </p:nvSpPr>
        <p:spPr>
          <a:xfrm>
            <a:off x="960120" y="5303520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5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600200" y="5239512"/>
            <a:ext cx="9509760" cy="6217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50" b="0">
                <a:solidFill>
                  <a:srgbClr val="1E2A38"/>
                </a:solidFill>
                <a:latin typeface="Arial"/>
              </a:rPr>
              <a:t>It ________ ________ and people were hurrying home. (rain — the scene)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777240" y="5989320"/>
            <a:ext cx="10607040" cy="74980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1" name="Rounded Rectangle 20"/>
          <p:cNvSpPr/>
          <p:nvPr/>
        </p:nvSpPr>
        <p:spPr>
          <a:xfrm>
            <a:off x="960120" y="6144768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6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600200" y="6080760"/>
            <a:ext cx="9509760" cy="6217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50" b="0">
                <a:solidFill>
                  <a:srgbClr val="1E2A38"/>
                </a:solidFill>
                <a:latin typeface="Arial"/>
              </a:rPr>
              <a:t>For centuries the horse ________ the fastest means of transport. (be — a state)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WHOLE CLASS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Practice — complete the sentence  (2/2)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77240" y="1783080"/>
            <a:ext cx="10607040" cy="74980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Rounded Rectangle 5"/>
          <p:cNvSpPr/>
          <p:nvPr/>
        </p:nvSpPr>
        <p:spPr>
          <a:xfrm>
            <a:off x="960120" y="1938528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7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600200" y="1874520"/>
            <a:ext cx="9509760" cy="6217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50" b="0">
                <a:solidFill>
                  <a:srgbClr val="1E2A38"/>
                </a:solidFill>
                <a:latin typeface="Arial"/>
              </a:rPr>
              <a:t>People ________ bicycles without pedals before 1840. (ride — repeated)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777240" y="2624328"/>
            <a:ext cx="10607040" cy="74980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9" name="Rounded Rectangle 8"/>
          <p:cNvSpPr/>
          <p:nvPr/>
        </p:nvSpPr>
        <p:spPr>
          <a:xfrm>
            <a:off x="960120" y="2779776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8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600200" y="2715768"/>
            <a:ext cx="9509760" cy="6217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50" b="0">
                <a:solidFill>
                  <a:srgbClr val="1E2A38"/>
                </a:solidFill>
                <a:latin typeface="Arial"/>
              </a:rPr>
              <a:t>When you called, I ________ ________ a programme about transport. (watch)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777240" y="3465576"/>
            <a:ext cx="10607040" cy="74980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2" name="Rounded Rectangle 11"/>
          <p:cNvSpPr/>
          <p:nvPr/>
        </p:nvSpPr>
        <p:spPr>
          <a:xfrm>
            <a:off x="960120" y="3621024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9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600200" y="3557016"/>
            <a:ext cx="9509760" cy="6217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50" b="0">
                <a:solidFill>
                  <a:srgbClr val="1E2A38"/>
                </a:solidFill>
                <a:latin typeface="Arial"/>
              </a:rPr>
              <a:t>I ________ ________ in a taxi when the accident happened, so I saw everything. (sit)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777240" y="4306824"/>
            <a:ext cx="10607040" cy="74980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5" name="Rounded Rectangle 14"/>
          <p:cNvSpPr/>
          <p:nvPr/>
        </p:nvSpPr>
        <p:spPr>
          <a:xfrm>
            <a:off x="960120" y="4462272"/>
            <a:ext cx="566928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10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600200" y="4398264"/>
            <a:ext cx="9509760" cy="6217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50" b="0">
                <a:solidFill>
                  <a:srgbClr val="1E2A38"/>
                </a:solidFill>
                <a:latin typeface="Arial"/>
              </a:rPr>
              <a:t>My dad ________ me to ride a bike when I was six. (teach)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777240" y="5148072"/>
            <a:ext cx="10607040" cy="74980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8" name="Rounded Rectangle 17"/>
          <p:cNvSpPr/>
          <p:nvPr/>
        </p:nvSpPr>
        <p:spPr>
          <a:xfrm>
            <a:off x="960120" y="5303520"/>
            <a:ext cx="566928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11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600200" y="5239512"/>
            <a:ext cx="9509760" cy="6217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50" b="0">
                <a:solidFill>
                  <a:srgbClr val="1E2A38"/>
                </a:solidFill>
                <a:latin typeface="Arial"/>
              </a:rPr>
              <a:t>Of course, I ________ ________ my bike many times after that. (fall)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777240" y="5989320"/>
            <a:ext cx="10607040" cy="74980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1" name="Rounded Rectangle 20"/>
          <p:cNvSpPr/>
          <p:nvPr/>
        </p:nvSpPr>
        <p:spPr>
          <a:xfrm>
            <a:off x="960120" y="6144768"/>
            <a:ext cx="566928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12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600200" y="6080760"/>
            <a:ext cx="9509760" cy="6217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50" b="0">
                <a:solidFill>
                  <a:srgbClr val="1E2A38"/>
                </a:solidFill>
                <a:latin typeface="Arial"/>
              </a:rPr>
              <a:t>________ ________ the pilot was closing the door, a man ran onto the plane. (= exactly at the moment when)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PAIR / GROUP WORK · 3 MINUTES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Vocabulary activity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77240" y="1874519"/>
            <a:ext cx="10607040" cy="9144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Rounded Rectangle 5"/>
          <p:cNvSpPr/>
          <p:nvPr/>
        </p:nvSpPr>
        <p:spPr>
          <a:xfrm>
            <a:off x="960120" y="2139695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645920" y="2075687"/>
            <a:ext cx="941832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Match the beginnings (1-10) with the endings (a-j).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777240" y="2926079"/>
            <a:ext cx="10607040" cy="9144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9" name="Rounded Rectangle 8"/>
          <p:cNvSpPr/>
          <p:nvPr/>
        </p:nvSpPr>
        <p:spPr>
          <a:xfrm>
            <a:off x="960120" y="3191255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2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645920" y="3127247"/>
            <a:ext cx="941832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Read your complete sentences aloud.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777240" y="3977639"/>
            <a:ext cx="10607040" cy="9144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2" name="Rounded Rectangle 11"/>
          <p:cNvSpPr/>
          <p:nvPr/>
        </p:nvSpPr>
        <p:spPr>
          <a:xfrm>
            <a:off x="960120" y="4242815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3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645920" y="4178807"/>
            <a:ext cx="941832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Give the Uzbek meaning of the key word in each sentence.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777240" y="5029199"/>
            <a:ext cx="10607040" cy="9144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5" name="Rounded Rectangle 14"/>
          <p:cNvSpPr/>
          <p:nvPr/>
        </p:nvSpPr>
        <p:spPr>
          <a:xfrm>
            <a:off x="960120" y="5294375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4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645920" y="5230367"/>
            <a:ext cx="941832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When you finish, swap tables with the other group.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PAIRS · 7 MINUTES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Speaking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77240" y="1874519"/>
            <a:ext cx="10607040" cy="105156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TextBox 5"/>
          <p:cNvSpPr txBox="1"/>
          <p:nvPr/>
        </p:nvSpPr>
        <p:spPr>
          <a:xfrm>
            <a:off x="1051560" y="2112263"/>
            <a:ext cx="1005840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Do you remember learning to ride a bike (or to swim, or to cook)? Who taught you? What happened? (ex. 6)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777240" y="3063239"/>
            <a:ext cx="10607040" cy="105156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8" name="TextBox 7"/>
          <p:cNvSpPr txBox="1"/>
          <p:nvPr/>
        </p:nvSpPr>
        <p:spPr>
          <a:xfrm>
            <a:off x="1051560" y="3300983"/>
            <a:ext cx="1005840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Chain story: each student adds one sentence to 'It was raining and…' using suddenly, just as, at that moment or in the end.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UZ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Qiyin joyi — o‘zbekcha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77240" y="1783080"/>
            <a:ext cx="10607040" cy="822960"/>
          </a:xfrm>
          <a:prstGeom prst="roundRect">
            <a:avLst/>
          </a:prstGeom>
          <a:solidFill>
            <a:srgbClr val="EFF7F6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Rectangle 5"/>
          <p:cNvSpPr/>
          <p:nvPr/>
        </p:nvSpPr>
        <p:spPr>
          <a:xfrm>
            <a:off x="777240" y="1783080"/>
            <a:ext cx="82296" cy="822960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1051560" y="1938528"/>
            <a:ext cx="1014984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1">
                <a:solidFill>
                  <a:srgbClr val="1E2A38"/>
                </a:solidFill>
                <a:latin typeface="Arial"/>
              </a:rPr>
              <a:t>Past continuous</a:t>
            </a:r>
            <a:r>
              <a:rPr sz="1600" b="0">
                <a:solidFill>
                  <a:srgbClr val="1E2A38"/>
                </a:solidFill>
                <a:latin typeface="Arial"/>
              </a:rPr>
              <a:t> — o‘zbekcha «-ayotgan edi»: </a:t>
            </a:r>
            <a:r>
              <a:rPr sz="1600" b="1">
                <a:solidFill>
                  <a:srgbClr val="1E2A38"/>
                </a:solidFill>
                <a:latin typeface="Arial"/>
              </a:rPr>
              <a:t>were flying</a:t>
            </a:r>
            <a:r>
              <a:rPr sz="1600" b="0">
                <a:solidFill>
                  <a:srgbClr val="1E2A38"/>
                </a:solidFill>
                <a:latin typeface="Arial"/>
              </a:rPr>
              <a:t> — «uchayotgan edik».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777240" y="2734056"/>
            <a:ext cx="10607040" cy="822960"/>
          </a:xfrm>
          <a:prstGeom prst="roundRect">
            <a:avLst/>
          </a:prstGeom>
          <a:solidFill>
            <a:srgbClr val="EFF7F6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9" name="Rectangle 8"/>
          <p:cNvSpPr/>
          <p:nvPr/>
        </p:nvSpPr>
        <p:spPr>
          <a:xfrm>
            <a:off x="777240" y="2734056"/>
            <a:ext cx="82296" cy="822960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1051560" y="2889504"/>
            <a:ext cx="1014984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1E2A38"/>
                </a:solidFill>
                <a:latin typeface="Arial"/>
              </a:rPr>
              <a:t>Uzoq ish + uni bo‘lgan qisqa voqea: </a:t>
            </a:r>
            <a:r>
              <a:rPr sz="1600" b="1">
                <a:solidFill>
                  <a:srgbClr val="1E2A38"/>
                </a:solidFill>
                <a:latin typeface="Arial"/>
              </a:rPr>
              <a:t>…ayotganimizda (while) … birdan … bo‘ldi (when + past simple)</a:t>
            </a:r>
            <a:r>
              <a:rPr sz="1600" b="0">
                <a:solidFill>
                  <a:srgbClr val="1E2A38"/>
                </a:solidFill>
                <a:latin typeface="Arial"/>
              </a:rPr>
              <a:t>.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777240" y="3685032"/>
            <a:ext cx="10607040" cy="822960"/>
          </a:xfrm>
          <a:prstGeom prst="roundRect">
            <a:avLst/>
          </a:prstGeom>
          <a:solidFill>
            <a:srgbClr val="EFF7F6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2" name="Rectangle 11"/>
          <p:cNvSpPr/>
          <p:nvPr/>
        </p:nvSpPr>
        <p:spPr>
          <a:xfrm>
            <a:off x="777240" y="3685032"/>
            <a:ext cx="82296" cy="822960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1051560" y="3840480"/>
            <a:ext cx="1014984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1">
                <a:solidFill>
                  <a:srgbClr val="1E2A38"/>
                </a:solidFill>
                <a:latin typeface="Arial"/>
              </a:rPr>
              <a:t>Holat fe’llari</a:t>
            </a:r>
            <a:r>
              <a:rPr sz="1600" b="0">
                <a:solidFill>
                  <a:srgbClr val="1E2A38"/>
                </a:solidFill>
                <a:latin typeface="Arial"/>
              </a:rPr>
              <a:t> (know, want, be, believe) continuous bo‘lmaydi: </a:t>
            </a:r>
            <a:r>
              <a:rPr sz="1600" b="1">
                <a:solidFill>
                  <a:srgbClr val="1E2A38"/>
                </a:solidFill>
                <a:latin typeface="Arial"/>
              </a:rPr>
              <a:t>I wanted</a:t>
            </a:r>
            <a:r>
              <a:rPr sz="1600" b="0">
                <a:solidFill>
                  <a:srgbClr val="1E2A38"/>
                </a:solidFill>
                <a:latin typeface="Arial"/>
              </a:rPr>
              <a:t>, </a:t>
            </a:r>
            <a:r>
              <a:rPr sz="1600" b="0" strike="sngStrike">
                <a:solidFill>
                  <a:srgbClr val="1E2A38"/>
                </a:solidFill>
                <a:latin typeface="Arial"/>
              </a:rPr>
              <a:t>I was wanting</a:t>
            </a:r>
            <a:r>
              <a:rPr sz="1600" b="0">
                <a:solidFill>
                  <a:srgbClr val="1E2A38"/>
                </a:solidFill>
                <a:latin typeface="Arial"/>
              </a:rPr>
              <a:t> emas.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777240" y="4636008"/>
            <a:ext cx="10607040" cy="822960"/>
          </a:xfrm>
          <a:prstGeom prst="roundRect">
            <a:avLst/>
          </a:prstGeom>
          <a:solidFill>
            <a:srgbClr val="EFF7F6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5" name="Rectangle 14"/>
          <p:cNvSpPr/>
          <p:nvPr/>
        </p:nvSpPr>
        <p:spPr>
          <a:xfrm>
            <a:off x="777240" y="4636008"/>
            <a:ext cx="82296" cy="822960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1051560" y="4791456"/>
            <a:ext cx="1014984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1E2A38"/>
                </a:solidFill>
                <a:latin typeface="Arial"/>
              </a:rPr>
              <a:t>Hikoya boshida manzara: </a:t>
            </a:r>
            <a:r>
              <a:rPr sz="1600" b="1">
                <a:solidFill>
                  <a:srgbClr val="1E2A38"/>
                </a:solidFill>
                <a:latin typeface="Arial"/>
              </a:rPr>
              <a:t>It was raining and people were hurrying home</a:t>
            </a:r>
            <a:r>
              <a:rPr sz="1600" b="0">
                <a:solidFill>
                  <a:srgbClr val="1E2A38"/>
                </a:solidFill>
                <a:latin typeface="Arial"/>
              </a:rPr>
              <a:t> — «yomg‘ir yog‘ayotgan, odamlar uyga shoshilayotgan edi».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777240" y="5586984"/>
            <a:ext cx="10607040" cy="822960"/>
          </a:xfrm>
          <a:prstGeom prst="roundRect">
            <a:avLst/>
          </a:prstGeom>
          <a:solidFill>
            <a:srgbClr val="EFF7F6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8" name="Rectangle 17"/>
          <p:cNvSpPr/>
          <p:nvPr/>
        </p:nvSpPr>
        <p:spPr>
          <a:xfrm>
            <a:off x="777240" y="5586984"/>
            <a:ext cx="82296" cy="822960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1051560" y="5742432"/>
            <a:ext cx="1014984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1">
                <a:solidFill>
                  <a:srgbClr val="1E2A38"/>
                </a:solidFill>
                <a:latin typeface="Arial"/>
              </a:rPr>
              <a:t>teach → taught</a:t>
            </a:r>
            <a:r>
              <a:rPr sz="1600" b="0">
                <a:solidFill>
                  <a:srgbClr val="1E2A38"/>
                </a:solidFill>
                <a:latin typeface="Arial"/>
              </a:rPr>
              <a:t>, </a:t>
            </a:r>
            <a:r>
              <a:rPr sz="1600" b="1">
                <a:solidFill>
                  <a:srgbClr val="1E2A38"/>
                </a:solidFill>
                <a:latin typeface="Arial"/>
              </a:rPr>
              <a:t>fall → fell</a:t>
            </a:r>
            <a:r>
              <a:rPr sz="1600" b="0">
                <a:solidFill>
                  <a:srgbClr val="1E2A38"/>
                </a:solidFill>
                <a:latin typeface="Arial"/>
              </a:rPr>
              <a:t>, </a:t>
            </a:r>
            <a:r>
              <a:rPr sz="1600" b="1">
                <a:solidFill>
                  <a:srgbClr val="1E2A38"/>
                </a:solidFill>
                <a:latin typeface="Arial"/>
              </a:rPr>
              <a:t>ride → rode</a:t>
            </a:r>
            <a:r>
              <a:rPr sz="1600" b="0">
                <a:solidFill>
                  <a:srgbClr val="1E2A38"/>
                </a:solidFill>
                <a:latin typeface="Arial"/>
              </a:rPr>
              <a:t> — noto‘g‘ri fe’llarni yod oling.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HOMEWORK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Uy vazifasi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77240" y="1828800"/>
            <a:ext cx="10607040" cy="9144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Rounded Rectangle 5"/>
          <p:cNvSpPr/>
          <p:nvPr/>
        </p:nvSpPr>
        <p:spPr>
          <a:xfrm>
            <a:off x="960120" y="2093976"/>
            <a:ext cx="411480" cy="384048"/>
          </a:xfrm>
          <a:prstGeom prst="roundRect">
            <a:avLst/>
          </a:prstGeom>
          <a:solidFill>
            <a:srgbClr val="2F5D8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645920" y="2048256"/>
            <a:ext cx="941832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50" b="0">
                <a:solidFill>
                  <a:srgbClr val="1E2A38"/>
                </a:solidFill>
                <a:latin typeface="Arial"/>
              </a:rPr>
              <a:t>Laser B1+ Workbook p. 12, ex. 1–2.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777240" y="2880360"/>
            <a:ext cx="10607040" cy="9144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9" name="Rounded Rectangle 8"/>
          <p:cNvSpPr/>
          <p:nvPr/>
        </p:nvSpPr>
        <p:spPr>
          <a:xfrm>
            <a:off x="960120" y="3145536"/>
            <a:ext cx="411480" cy="384048"/>
          </a:xfrm>
          <a:prstGeom prst="roundRect">
            <a:avLst/>
          </a:prstGeom>
          <a:solidFill>
            <a:srgbClr val="2F5D8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2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645920" y="3099816"/>
            <a:ext cx="941832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50" b="0">
                <a:solidFill>
                  <a:srgbClr val="1E2A38"/>
                </a:solidFill>
                <a:latin typeface="Arial"/>
              </a:rPr>
              <a:t>Learn the 30 items with the flashcards: sozlar.com/vocab/cards/?set=grade10-lesson10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777240" y="3931920"/>
            <a:ext cx="10607040" cy="9144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2" name="Rounded Rectangle 11"/>
          <p:cNvSpPr/>
          <p:nvPr/>
        </p:nvSpPr>
        <p:spPr>
          <a:xfrm>
            <a:off x="960120" y="4197096"/>
            <a:ext cx="411480" cy="384048"/>
          </a:xfrm>
          <a:prstGeom prst="roundRect">
            <a:avLst/>
          </a:prstGeom>
          <a:solidFill>
            <a:srgbClr val="2F5D8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3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645920" y="4151376"/>
            <a:ext cx="941832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50" b="0">
                <a:solidFill>
                  <a:srgbClr val="1E2A38"/>
                </a:solidFill>
                <a:latin typeface="Arial"/>
              </a:rPr>
              <a:t>Write a 100-word story: 'I remember one day in particular…' (use at least three past continuous verbs and three linkers from section C).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IMAGE CREDITS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Rasmlar manbasi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77240" y="1783080"/>
            <a:ext cx="10607040" cy="713232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TextBox 5"/>
          <p:cNvSpPr txBox="1"/>
          <p:nvPr/>
        </p:nvSpPr>
        <p:spPr>
          <a:xfrm>
            <a:off x="1005840" y="1856232"/>
            <a:ext cx="274320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cover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05840" y="2130552"/>
            <a:ext cx="9875520" cy="2926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000" b="0">
                <a:solidFill>
                  <a:srgbClr val="5A6572"/>
                </a:solidFill>
                <a:latin typeface="Arial"/>
              </a:rPr>
              <a:t>Alextredz · CC BY-SA 4.0 · https://commons.wikimedia.org/w/index.php?curid=107955704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E2A38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201168"/>
          </a:xfrm>
          <a:prstGeom prst="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822960" y="2286000"/>
            <a:ext cx="10515600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300" b="1">
                <a:solidFill>
                  <a:srgbClr val="FFFFFF"/>
                </a:solidFill>
                <a:latin typeface="Arial"/>
              </a:rPr>
              <a:t>Uchta so‘z — ertaga ham esingizda qoladi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22960" y="3566160"/>
            <a:ext cx="105156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800" b="0">
                <a:solidFill>
                  <a:srgbClr val="B9AFA0"/>
                </a:solidFill>
                <a:latin typeface="Arial"/>
              </a:rPr>
              <a:t>Juftingizga ayting, so‘ng daftaringizga yozib qo‘ying.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4937760"/>
            <a:ext cx="1051560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00" b="0">
                <a:solidFill>
                  <a:srgbClr val="C9A35C"/>
                </a:solidFill>
                <a:latin typeface="Arial"/>
              </a:rPr>
              <a:t>sozlar.com/vocab/cards/?set=grade10-lesson10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