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C9A35C"/>
                </a:solidFill>
                <a:latin typeface="Arial"/>
              </a:rPr>
              <a:t>INGLIZ TILI · GRAMMATIKA · 2-TO‘GARAK «SUCCESS TEAM»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8308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200" b="1">
                <a:solidFill>
                  <a:srgbClr val="FFFFFF"/>
                </a:solidFill>
                <a:latin typeface="Arial"/>
              </a:rPr>
              <a:t>Zamonlar: perfect va continuous nozikliklari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52044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B9AFA0"/>
                </a:solidFill>
                <a:latin typeface="Arial"/>
              </a:rPr>
              <a:t>Present Perfect yoki Past Simple? · natija yoki jarayon? · Past Perfect · will be doing / will have done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7091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C9A35C"/>
                </a:solidFill>
                <a:latin typeface="Arial"/>
              </a:rPr>
              <a:t>B1 → B2/C1 · CEFR va IELTS uchun · 20.10 va 22.10.2026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5605272"/>
            <a:ext cx="5486400" cy="36576"/>
          </a:xfrm>
          <a:prstGeom prst="rect">
            <a:avLst/>
          </a:prstGeom>
          <a:solidFill>
            <a:srgbClr val="B9A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 rot="5400000">
            <a:off x="6272784" y="5532120"/>
            <a:ext cx="182880" cy="182880"/>
          </a:xfrm>
          <a:prstGeom prst="triangle">
            <a:avLst/>
          </a:prstGeom>
          <a:solidFill>
            <a:srgbClr val="B9A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ight Arrow 8"/>
          <p:cNvSpPr/>
          <p:nvPr/>
        </p:nvSpPr>
        <p:spPr>
          <a:xfrm>
            <a:off x="1280160" y="5504688"/>
            <a:ext cx="2926080" cy="237744"/>
          </a:xfrm>
          <a:prstGeom prst="rightArrow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233672" y="5513832"/>
            <a:ext cx="219456" cy="21945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59893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B9AFA0"/>
                </a:solidFill>
                <a:latin typeface="Arial"/>
              </a:rPr>
              <a:t>Davirbek Xasanov · Halima Xudoyberdiyeva nomidagi Ijod maktabi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O‘QITUVCHI UCHUN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1-mashg‘ulot · 20.10 (seshanba) · 120 daqiqa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777240" y="1719072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0–10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7400" y="1737360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Isinish + ikki savol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32120" y="1737360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5–6-slaydlar. «What have you done today?» — har kim 1 gap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157984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777240" y="2231136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10–35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57400" y="2249424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Present Perfect yoki Past Simple?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2120" y="2249424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7–10-slaydlar. Har slayddan keyin juftlikda 2–3 gap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670048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77240" y="2743200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35–55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2761488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Natija / jarayon + holat fe‘llari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32120" y="2761488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11–14-slaydlar. «Kiyiming nega bo‘yoqda?» kabi vaziyatlar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182112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777240" y="3255264"/>
            <a:ext cx="1143000" cy="329184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55–65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57400" y="3273552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Tanaffus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32120" y="3273552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/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3694176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77240" y="3767328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65–80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57400" y="3785616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5 xato (o‘zbek tilidan ko‘chganlar)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32120" y="3785616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16-slayd. ✓ qatorini yopib, avval o‘quvchilar tuzatsin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4206240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777240" y="4279392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80–100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57400" y="4297680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«Yolg‘onchini top» o‘yini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32120" y="4297680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15-slayd. Uch daraja bir guruhda — har kim o‘z qatorida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4718304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777240" y="4791456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100–115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57400" y="4809744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Mini test 1 + kalit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32120" y="4809744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28-slayd yakka, keyin 30-slayd (chap ustun)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" y="5230368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777240" y="5303520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115–120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57400" y="5321808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Uyga: ish varaqasi 1–2-mashq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32120" y="5321808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Ish varaqasi 1-beti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" y="5833872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Maqsad: 1-mashg‘ulot oxirida har o‘quvchi o‘zi haqida PP, PP Continuous va Past Simple bilan 3 gap ayta olsin.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O‘QITUVCHI UCHUN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2-mashg‘ulot · 22.10 (payshanba) · 120 daqiqa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777240" y="1719072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0–10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7400" y="1737360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Takror: test 1 xatolari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32120" y="1737360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Doskada 5 ta gap — o‘quvchilar zamonni va sababni aytadi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157984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777240" y="2231136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10–30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57400" y="2249424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Past Perfect va Past Perfect Cont.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2120" y="2249424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17–18-slaydlar. «Kecha nima bo‘lgan edi?» hikoya zanjiri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670048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77240" y="2743200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30–45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2761488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Future Cont. / Perfect + signal so‘zlar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32120" y="2761488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19–20-slaydlar. «Bu vaqtda ertaga…» / «2030-yilgacha…»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182112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777240" y="3255264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45–55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57400" y="3273552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Ilg‘or 5 xato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32120" y="3273552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21-slayd. Ish varaqasi 5-mashqi bilan bog‘lang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3694176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77240" y="3767328"/>
            <a:ext cx="1143000" cy="329184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55–65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57400" y="3785616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Tanaffus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32120" y="3785616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/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4206240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777240" y="4279392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65–85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57400" y="4297680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Speaking: imtihon ramkalari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32120" y="4297680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22–24-slaydlar. Juftlikda, 45–60 soniya, keyin namuna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4718304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777240" y="4791456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85–105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57400" y="4809744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Writing: trend grafigi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32120" y="4809744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25–27-slaydlar. 15 daqiqa yozish, 5 daqiqa rangli tekshirish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" y="5230368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777240" y="5303520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105–120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57400" y="5321808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Mini test 2 + kalit + uyga vazifa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32120" y="5321808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29–31-slaydlar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" y="5833872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Maqsad: B2/C1 o‘quvchi imtihon javobida 4 xil zamonni tabiiy aralashtira olsin; B1 — PP / PS ni adashtirmasin.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O‘QITUVCHI UCHUN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150 daqiqa bo‘lsa yoki guruh aralash bo‘lsa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777240" y="1719072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120–140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7400" y="1737360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Writing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32120" y="1737360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27-slayd ranglari bilan juftlikda tekshirish, bitta gapni bir daraja yuqoriga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157984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777240" y="2231136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140–150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57400" y="2249424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«Yolg‘onchini top» — final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2120" y="2249424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15-slayd: faqat C1 qatori (Past Perfect + By the time)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670048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77240" y="2743200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2761488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Ikkinchi tanaffus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32120" y="2761488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2,5 soatda 100-daqiqada 10 daqiqa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182112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777240" y="3255264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57400" y="3273552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Aralash guruh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32120" y="3273552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B2/C1 slaydlarida B1 o‘quvchilar ish varaqasining 1–2-mashqini ishlaydi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3694176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77240" y="3767328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57400" y="3785616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Grammar Trap B2/C1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32120" y="3785616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Isinishga 2–3 karta (perfect / continuous mavzusi)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4206240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777240" y="4279392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—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57400" y="4297680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Speaking Grammar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32120" y="4297680"/>
            <a:ext cx="5989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Tez tugatganlarga: kitobdagi tegishli dialoglarni juftlikda o‘qish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4809744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Tartib qat‘iy emas: charchash sezilsa o‘yinni oldinga suring — u energiyani qaytaradi.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ASOSIY G‘OYA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Zamonni yodlamang — ikkita savol bering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10972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8745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F97316"/>
                </a:solidFill>
                <a:latin typeface="Arial"/>
              </a:rPr>
              <a:t>1-savol: vaqt YOPIQMI yoki hozirgacha OCHIQMI?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7744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Yopiq (yesterday, in 2020, ago) — Past Simple. Ochiq (today, ever, since, natija hozir ko‘rinib turibdi) — Present Perfect.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37560"/>
            <a:ext cx="10972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14400" y="34747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2F5D8C"/>
                </a:solidFill>
                <a:latin typeface="Arial"/>
              </a:rPr>
              <a:t>2-savol: NATIJA muhimmi yoki JARAYON?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97764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Natija, miqdor, necha marta — simple (have done). Qancha vaqtdan beri, jarayon, uning izi — continuous (have been doing).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5029200"/>
            <a:ext cx="10972800" cy="11430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14400" y="51206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BITTA QOIDA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468112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Perfect — doim ORQAGA qarash: biror nuqtadan (hozir, o‘tmish yoki kelajak) undan oldingi voqeaga.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VAQT CHIZIG‘I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Perfect = nuqtadan orqaga qarash (uch vaqtda)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28800"/>
            <a:ext cx="10972800" cy="12070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92024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C9A35C"/>
                </a:solidFill>
                <a:latin typeface="Arial"/>
              </a:rPr>
              <a:t>Past Perfect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6771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had + V3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578608"/>
            <a:ext cx="4023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When I arrived, the film </a:t>
            </a:r>
            <a:r>
              <a:rPr sz="1300" b="1">
                <a:solidFill>
                  <a:srgbClr val="966A18"/>
                </a:solidFill>
                <a:latin typeface="Arial"/>
              </a:rPr>
              <a:t>had started</a:t>
            </a:r>
            <a:r>
              <a:rPr sz="13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0" y="2313432"/>
            <a:ext cx="6400800" cy="36576"/>
          </a:xfrm>
          <a:prstGeom prst="rect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5400000">
            <a:off x="11393424" y="2240280"/>
            <a:ext cx="182880" cy="182880"/>
          </a:xfrm>
          <a:prstGeom prst="triangle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94192" y="2185416"/>
            <a:ext cx="36576" cy="292608"/>
          </a:xfrm>
          <a:prstGeom prst="rect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55280" y="2514600"/>
            <a:ext cx="914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1">
                <a:solidFill>
                  <a:srgbClr val="5A6572"/>
                </a:solidFill>
                <a:latin typeface="Arial"/>
              </a:rPr>
              <a:t>hozir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4297680" y="2212848"/>
            <a:ext cx="2103120" cy="237744"/>
          </a:xfrm>
          <a:prstGeom prst="rightArrow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382512" y="2185416"/>
            <a:ext cx="36576" cy="292608"/>
          </a:xfrm>
          <a:prstGeom prst="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94960" y="1828800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1">
                <a:solidFill>
                  <a:srgbClr val="C9A35C"/>
                </a:solidFill>
                <a:latin typeface="Arial"/>
              </a:rPr>
              <a:t>o‘tmishdagi nuqta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154680"/>
            <a:ext cx="10972800" cy="12070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68680" y="324612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Present Perfect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359359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have / has + V3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3904488"/>
            <a:ext cx="4023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I </a:t>
            </a:r>
            <a:r>
              <a:rPr sz="1300" b="1">
                <a:solidFill>
                  <a:srgbClr val="0D9488"/>
                </a:solidFill>
                <a:latin typeface="Arial"/>
              </a:rPr>
              <a:t>have finished</a:t>
            </a:r>
            <a:r>
              <a:rPr sz="1300" b="0">
                <a:solidFill>
                  <a:srgbClr val="1E2A38"/>
                </a:solidFill>
                <a:latin typeface="Arial"/>
              </a:rPr>
              <a:t> my project.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0" y="3639312"/>
            <a:ext cx="6400800" cy="36576"/>
          </a:xfrm>
          <a:prstGeom prst="rect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5400000">
            <a:off x="11393424" y="3566160"/>
            <a:ext cx="182880" cy="182880"/>
          </a:xfrm>
          <a:prstGeom prst="triangle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ight Arrow 21"/>
          <p:cNvSpPr/>
          <p:nvPr/>
        </p:nvSpPr>
        <p:spPr>
          <a:xfrm>
            <a:off x="6309360" y="3538728"/>
            <a:ext cx="2103120" cy="237744"/>
          </a:xfrm>
          <a:prstGeom prst="rightArrow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394192" y="3511296"/>
            <a:ext cx="36576" cy="29260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0" y="3154680"/>
            <a:ext cx="1097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1">
                <a:solidFill>
                  <a:srgbClr val="0D9488"/>
                </a:solidFill>
                <a:latin typeface="Arial"/>
              </a:rPr>
              <a:t>HOZIR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4480560"/>
            <a:ext cx="10972800" cy="12070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457200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6D4AA8"/>
                </a:solidFill>
                <a:latin typeface="Arial"/>
              </a:rPr>
              <a:t>Future Perfect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" y="491947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will have + V3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8680" y="5230368"/>
            <a:ext cx="4023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By 2030, I </a:t>
            </a:r>
            <a:r>
              <a:rPr sz="1300" b="1">
                <a:solidFill>
                  <a:srgbClr val="6D4AA8"/>
                </a:solidFill>
                <a:latin typeface="Arial"/>
              </a:rPr>
              <a:t>will have graduated</a:t>
            </a:r>
            <a:r>
              <a:rPr sz="13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0" y="4965192"/>
            <a:ext cx="6400800" cy="36576"/>
          </a:xfrm>
          <a:prstGeom prst="rect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Isosceles Triangle 29"/>
          <p:cNvSpPr/>
          <p:nvPr/>
        </p:nvSpPr>
        <p:spPr>
          <a:xfrm rot="5400000">
            <a:off x="11393424" y="4892040"/>
            <a:ext cx="182880" cy="182880"/>
          </a:xfrm>
          <a:prstGeom prst="triangle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394192" y="4837176"/>
            <a:ext cx="36576" cy="292608"/>
          </a:xfrm>
          <a:prstGeom prst="rect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955280" y="5166360"/>
            <a:ext cx="914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1">
                <a:solidFill>
                  <a:srgbClr val="5A6572"/>
                </a:solidFill>
                <a:latin typeface="Arial"/>
              </a:rPr>
              <a:t>hozir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8321040" y="4864608"/>
            <a:ext cx="2103120" cy="237744"/>
          </a:xfrm>
          <a:prstGeom prst="rightArrow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0405872" y="4837176"/>
            <a:ext cx="36576" cy="292608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418320" y="4480560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1">
                <a:solidFill>
                  <a:srgbClr val="6D4AA8"/>
                </a:solidFill>
                <a:latin typeface="Arial"/>
              </a:rPr>
              <a:t>kelajakdagi nuqta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57607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O‘q = voqea nuqtagacha TUGAGAN. Continuous (have / had / will have been doing) — o‘q o‘rniga to‘lqin: jarayon nuqtagacha DAVOM etgan.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PRESENT PERFECT · PAST SIMPLE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Yopiq vaqt va ochiq vaqt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2496312"/>
            <a:ext cx="10607040" cy="36576"/>
          </a:xfrm>
          <a:prstGeom prst="rect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5400000">
            <a:off x="11393424" y="2423160"/>
            <a:ext cx="182880" cy="182880"/>
          </a:xfrm>
          <a:prstGeom prst="triangle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88720" y="1965960"/>
            <a:ext cx="4023360" cy="1097280"/>
          </a:xfrm>
          <a:prstGeom prst="rect">
            <a:avLst/>
          </a:prstGeom>
          <a:solidFill>
            <a:srgbClr val="FDEBDD"/>
          </a:solidFill>
          <a:ln w="15875">
            <a:solidFill>
              <a:srgbClr val="F973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80160" y="2011680"/>
            <a:ext cx="3840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F97316"/>
                </a:solidFill>
                <a:latin typeface="Arial"/>
              </a:rPr>
              <a:t>🔒 yesterday — YOPIQ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5040" y="1965960"/>
            <a:ext cx="3566160" cy="1097280"/>
          </a:xfrm>
          <a:prstGeom prst="rect">
            <a:avLst/>
          </a:prstGeom>
          <a:solidFill>
            <a:srgbClr val="DFF3F0"/>
          </a:solidFill>
          <a:ln w="15875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0" y="2011680"/>
            <a:ext cx="3474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🔓 today — OCHIQ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582912" y="2368296"/>
            <a:ext cx="36576" cy="292608"/>
          </a:xfrm>
          <a:prstGeom prst="rect">
            <a:avLst/>
          </a:prstGeom>
          <a:solidFill>
            <a:srgbClr val="1E2A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052560" y="2697480"/>
            <a:ext cx="1097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HOZIR</a:t>
            </a:r>
          </a:p>
        </p:txBody>
      </p:sp>
      <p:sp>
        <p:nvSpPr>
          <p:cNvPr id="13" name="Oval 12"/>
          <p:cNvSpPr/>
          <p:nvPr/>
        </p:nvSpPr>
        <p:spPr>
          <a:xfrm>
            <a:off x="3090672" y="2404872"/>
            <a:ext cx="219456" cy="21945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571232" y="2404872"/>
            <a:ext cx="219456" cy="219456"/>
          </a:xfrm>
          <a:prstGeom prst="ellipse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40080" y="3429000"/>
            <a:ext cx="539496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566160"/>
            <a:ext cx="50292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 </a:t>
            </a:r>
            <a:r>
              <a:rPr sz="1500" b="1">
                <a:solidFill>
                  <a:srgbClr val="F97316"/>
                </a:solidFill>
                <a:latin typeface="Arial"/>
              </a:rPr>
              <a:t>drank</a:t>
            </a:r>
            <a:r>
              <a:rPr sz="1500" b="0">
                <a:solidFill>
                  <a:srgbClr val="1E2A38"/>
                </a:solidFill>
                <a:latin typeface="Arial"/>
              </a:rPr>
              <a:t> three cups of coffee yesterday.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Kecha uch piyola ichdim — kun tugagan.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 </a:t>
            </a:r>
            <a:r>
              <a:rPr sz="1500" b="1">
                <a:solidFill>
                  <a:srgbClr val="F97316"/>
                </a:solidFill>
                <a:latin typeface="Arial"/>
              </a:rPr>
              <a:t>didn’t see</a:t>
            </a:r>
            <a:r>
              <a:rPr sz="1500" b="0">
                <a:solidFill>
                  <a:srgbClr val="1E2A38"/>
                </a:solidFill>
                <a:latin typeface="Arial"/>
              </a:rPr>
              <a:t> Aziz last week.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429000"/>
            <a:ext cx="539496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446520" y="3566160"/>
            <a:ext cx="50292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</a:t>
            </a:r>
            <a:r>
              <a:rPr sz="1500" b="1">
                <a:solidFill>
                  <a:srgbClr val="0D9488"/>
                </a:solidFill>
                <a:latin typeface="Arial"/>
              </a:rPr>
              <a:t>’ve drunk</a:t>
            </a:r>
            <a:r>
              <a:rPr sz="1500" b="0">
                <a:solidFill>
                  <a:srgbClr val="1E2A38"/>
                </a:solidFill>
                <a:latin typeface="Arial"/>
              </a:rPr>
              <a:t> three cups of coffee today.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Bugun hali tugamagan — yana ichishim mumkin.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 </a:t>
            </a:r>
            <a:r>
              <a:rPr sz="1500" b="1">
                <a:solidFill>
                  <a:srgbClr val="0D9488"/>
                </a:solidFill>
                <a:latin typeface="Arial"/>
              </a:rPr>
              <a:t>haven’t seen</a:t>
            </a:r>
            <a:r>
              <a:rPr sz="1500" b="0">
                <a:solidFill>
                  <a:srgbClr val="1E2A38"/>
                </a:solidFill>
                <a:latin typeface="Arial"/>
              </a:rPr>
              <a:t> Aziz this week.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4406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F97316"/>
                </a:solidFill>
                <a:latin typeface="Arial"/>
              </a:rPr>
              <a:t>Yopiq: </a:t>
            </a:r>
            <a:r>
              <a:rPr sz="1300" b="0">
                <a:solidFill>
                  <a:srgbClr val="5A6572"/>
                </a:solidFill>
                <a:latin typeface="Arial"/>
              </a:rPr>
              <a:t>yesterday · ago · last … · in 2020 · When…?   </a:t>
            </a:r>
            <a:r>
              <a:rPr sz="1300" b="1">
                <a:solidFill>
                  <a:srgbClr val="0D9488"/>
                </a:solidFill>
                <a:latin typeface="Arial"/>
              </a:rPr>
              <a:t>Ochiq: </a:t>
            </a:r>
            <a:r>
              <a:rPr sz="1300" b="0">
                <a:solidFill>
                  <a:srgbClr val="5A6572"/>
                </a:solidFill>
                <a:latin typeface="Arial"/>
              </a:rPr>
              <a:t>today · this week · so far · recently · ever · since …</a:t>
            </a:r>
          </a:p>
          <a:p>
            <a:pPr algn="l">
              <a:spcAft>
                <a:spcPts val="400"/>
              </a:spcAft>
            </a:pPr>
            <a:r>
              <a:rPr sz="1300" b="1">
                <a:solidFill>
                  <a:srgbClr val="1E2A38"/>
                </a:solidFill>
                <a:latin typeface="Arial"/>
              </a:rPr>
              <a:t>this morning </a:t>
            </a:r>
            <a:r>
              <a:rPr sz="1300" b="0">
                <a:solidFill>
                  <a:srgbClr val="5A6572"/>
                </a:solidFill>
                <a:latin typeface="Arial"/>
              </a:rPr>
              <a:t>— soat 11:00 da ochiq (have you seen…?), 15:00 da yopiq (did you see…?).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PRESENT PERFECT · PAST SIMPLE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Yangilik → tafsilot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91640"/>
            <a:ext cx="5349240" cy="457200"/>
          </a:xfrm>
          <a:prstGeom prst="rect">
            <a:avLst/>
          </a:prstGeom>
          <a:solidFill>
            <a:srgbClr val="DFF3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5029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YANGILIK — Present Perfect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194560"/>
            <a:ext cx="5349240" cy="3383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22960" y="2331720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Ow! I</a:t>
            </a:r>
            <a:r>
              <a:rPr sz="1500" b="1">
                <a:solidFill>
                  <a:srgbClr val="0D9488"/>
                </a:solidFill>
                <a:latin typeface="Arial"/>
              </a:rPr>
              <a:t>’ve cut</a:t>
            </a:r>
            <a:r>
              <a:rPr sz="1500" b="0">
                <a:solidFill>
                  <a:srgbClr val="1E2A38"/>
                </a:solidFill>
                <a:latin typeface="Arial"/>
              </a:rPr>
              <a:t> my finger!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770632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Yangilik: natija hozir ko‘rinib turibdi.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410712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There</a:t>
            </a:r>
            <a:r>
              <a:rPr sz="1500" b="1">
                <a:solidFill>
                  <a:srgbClr val="0D9488"/>
                </a:solidFill>
                <a:latin typeface="Arial"/>
              </a:rPr>
              <a:t>’s been</a:t>
            </a:r>
            <a:r>
              <a:rPr sz="1500" b="0">
                <a:solidFill>
                  <a:srgbClr val="1E2A38"/>
                </a:solidFill>
                <a:latin typeface="Arial"/>
              </a:rPr>
              <a:t> an accident on the ring road.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849624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Qachonligi aytilmagan — PP.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489704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Our team </a:t>
            </a:r>
            <a:r>
              <a:rPr sz="1500" b="1">
                <a:solidFill>
                  <a:srgbClr val="0D9488"/>
                </a:solidFill>
                <a:latin typeface="Arial"/>
              </a:rPr>
              <a:t>has won</a:t>
            </a:r>
            <a:r>
              <a:rPr sz="1500" b="0">
                <a:solidFill>
                  <a:srgbClr val="1E2A38"/>
                </a:solidFill>
                <a:latin typeface="Arial"/>
              </a:rPr>
              <a:t> the cup!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928616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Xabar e‘loni — PP.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63640" y="1691640"/>
            <a:ext cx="5349240" cy="457200"/>
          </a:xfrm>
          <a:prstGeom prst="rect">
            <a:avLst/>
          </a:prstGeom>
          <a:solidFill>
            <a:srgbClr val="FD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46520" y="1737360"/>
            <a:ext cx="5029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F97316"/>
                </a:solidFill>
                <a:latin typeface="Arial"/>
              </a:rPr>
              <a:t>TAFSILOT — Past Simple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2194560"/>
            <a:ext cx="5349240" cy="3383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446520" y="2331720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How </a:t>
            </a:r>
            <a:r>
              <a:rPr sz="1500" b="1">
                <a:solidFill>
                  <a:srgbClr val="F97316"/>
                </a:solidFill>
                <a:latin typeface="Arial"/>
              </a:rPr>
              <a:t>did</a:t>
            </a:r>
            <a:r>
              <a:rPr sz="1500" b="0">
                <a:solidFill>
                  <a:srgbClr val="1E2A38"/>
                </a:solidFill>
                <a:latin typeface="Arial"/>
              </a:rPr>
              <a:t> you </a:t>
            </a:r>
            <a:r>
              <a:rPr sz="1500" b="1">
                <a:solidFill>
                  <a:srgbClr val="F97316"/>
                </a:solidFill>
                <a:latin typeface="Arial"/>
              </a:rPr>
              <a:t>do</a:t>
            </a:r>
            <a:r>
              <a:rPr sz="1500" b="0">
                <a:solidFill>
                  <a:srgbClr val="1E2A38"/>
                </a:solidFill>
                <a:latin typeface="Arial"/>
              </a:rPr>
              <a:t> that? — I </a:t>
            </a:r>
            <a:r>
              <a:rPr sz="1500" b="1">
                <a:solidFill>
                  <a:srgbClr val="F97316"/>
                </a:solidFill>
                <a:latin typeface="Arial"/>
              </a:rPr>
              <a:t>dropped</a:t>
            </a:r>
            <a:r>
              <a:rPr sz="1500" b="0">
                <a:solidFill>
                  <a:srgbClr val="1E2A38"/>
                </a:solidFill>
                <a:latin typeface="Arial"/>
              </a:rPr>
              <a:t> a glass.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6520" y="2770632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Qanday? — voqea endi o‘tmishda.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6520" y="3410712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It </a:t>
            </a:r>
            <a:r>
              <a:rPr sz="1500" b="1">
                <a:solidFill>
                  <a:srgbClr val="F97316"/>
                </a:solidFill>
                <a:latin typeface="Arial"/>
              </a:rPr>
              <a:t>happened</a:t>
            </a:r>
            <a:r>
              <a:rPr sz="1500" b="0">
                <a:solidFill>
                  <a:srgbClr val="1E2A38"/>
                </a:solidFill>
                <a:latin typeface="Arial"/>
              </a:rPr>
              <a:t> at about eight o’clock.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3849624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Aniq vaqt — Past Simple.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46520" y="4489704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They </a:t>
            </a:r>
            <a:r>
              <a:rPr sz="1500" b="1">
                <a:solidFill>
                  <a:srgbClr val="F97316"/>
                </a:solidFill>
                <a:latin typeface="Arial"/>
              </a:rPr>
              <a:t>beat</a:t>
            </a:r>
            <a:r>
              <a:rPr sz="1500" b="0">
                <a:solidFill>
                  <a:srgbClr val="1E2A38"/>
                </a:solidFill>
                <a:latin typeface="Arial"/>
              </a:rPr>
              <a:t> Navbahor 2–1 in the final.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4928616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Tafsilot — Past Simple.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7150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Qoida: yangilikni Present Perfect bilan e‘lon qilamiz, tafsilotni Past Simple bilan aytamiz va so‘raymiz.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PRESENT PERFECT · TAJRIBA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Tajriba: ever, never, the first time, been / gone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19072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Have you ever </a:t>
            </a:r>
            <a:r>
              <a:rPr sz="1500" b="1">
                <a:solidFill>
                  <a:srgbClr val="0D9488"/>
                </a:solidFill>
                <a:latin typeface="Arial"/>
              </a:rPr>
              <a:t>tried</a:t>
            </a:r>
            <a:r>
              <a:rPr sz="1500" b="0">
                <a:solidFill>
                  <a:srgbClr val="1E2A38"/>
                </a:solidFill>
                <a:latin typeface="Arial"/>
              </a:rPr>
              <a:t> horse riding?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48840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Hayot — ochiq davr: qachonligi muhim emas.</a:t>
            </a:r>
          </a:p>
        </p:txBody>
      </p:sp>
      <p:sp>
        <p:nvSpPr>
          <p:cNvPr id="8" name="Rectangle 7"/>
          <p:cNvSpPr/>
          <p:nvPr/>
        </p:nvSpPr>
        <p:spPr>
          <a:xfrm>
            <a:off x="6108192" y="1783080"/>
            <a:ext cx="27432" cy="658368"/>
          </a:xfrm>
          <a:prstGeom prst="rect">
            <a:avLst/>
          </a:prstGeom>
          <a:solidFill>
            <a:srgbClr val="E6EC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60" y="1719072"/>
            <a:ext cx="5212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Yes, I </a:t>
            </a:r>
            <a:r>
              <a:rPr sz="1500" b="1">
                <a:solidFill>
                  <a:srgbClr val="F97316"/>
                </a:solidFill>
                <a:latin typeface="Arial"/>
              </a:rPr>
              <a:t>tried</a:t>
            </a:r>
            <a:r>
              <a:rPr sz="1500" b="0">
                <a:solidFill>
                  <a:srgbClr val="1E2A38"/>
                </a:solidFill>
                <a:latin typeface="Arial"/>
              </a:rPr>
              <a:t> it in Jizzakh two years ago.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0" y="214884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Tafsilot so‘ralsa — Past Simple.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51760"/>
            <a:ext cx="109728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68680" y="2724912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It’s the first time I</a:t>
            </a:r>
            <a:r>
              <a:rPr sz="1500" b="1">
                <a:solidFill>
                  <a:srgbClr val="0D9488"/>
                </a:solidFill>
                <a:latin typeface="Arial"/>
              </a:rPr>
              <a:t>’ve been</a:t>
            </a:r>
            <a:r>
              <a:rPr sz="1500" b="0">
                <a:solidFill>
                  <a:srgbClr val="1E2A38"/>
                </a:solidFill>
                <a:latin typeface="Arial"/>
              </a:rPr>
              <a:t> here.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154680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«Bu yerga birinchi marta kelishim».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08192" y="2788920"/>
            <a:ext cx="27432" cy="658368"/>
          </a:xfrm>
          <a:prstGeom prst="rect">
            <a:avLst/>
          </a:prstGeom>
          <a:solidFill>
            <a:srgbClr val="E6EC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09360" y="2724912"/>
            <a:ext cx="5212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It’s the best film I</a:t>
            </a:r>
            <a:r>
              <a:rPr sz="1500" b="1">
                <a:solidFill>
                  <a:srgbClr val="0D9488"/>
                </a:solidFill>
                <a:latin typeface="Arial"/>
              </a:rPr>
              <a:t>’ve ever seen</a:t>
            </a:r>
            <a:r>
              <a:rPr sz="15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315468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Eng … + ever → PP.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657600"/>
            <a:ext cx="109728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68680" y="3730752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She</a:t>
            </a:r>
            <a:r>
              <a:rPr sz="1500" b="1">
                <a:solidFill>
                  <a:srgbClr val="0D9488"/>
                </a:solidFill>
                <a:latin typeface="Arial"/>
              </a:rPr>
              <a:t>’s been</a:t>
            </a:r>
            <a:r>
              <a:rPr sz="1500" b="0">
                <a:solidFill>
                  <a:srgbClr val="1E2A38"/>
                </a:solidFill>
                <a:latin typeface="Arial"/>
              </a:rPr>
              <a:t> to London twice.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4160520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Borib KELGAN — been.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08192" y="3794760"/>
            <a:ext cx="27432" cy="658368"/>
          </a:xfrm>
          <a:prstGeom prst="rect">
            <a:avLst/>
          </a:prstGeom>
          <a:solidFill>
            <a:srgbClr val="E6EC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09360" y="3730752"/>
            <a:ext cx="5212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She</a:t>
            </a:r>
            <a:r>
              <a:rPr sz="1500" b="1">
                <a:solidFill>
                  <a:srgbClr val="0D9488"/>
                </a:solidFill>
                <a:latin typeface="Arial"/>
              </a:rPr>
              <a:t>’s gone</a:t>
            </a:r>
            <a:r>
              <a:rPr sz="1500" b="0">
                <a:solidFill>
                  <a:srgbClr val="1E2A38"/>
                </a:solidFill>
                <a:latin typeface="Arial"/>
              </a:rPr>
              <a:t> to London.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416052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Ketgan, hali u yerda — gone.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4663440"/>
            <a:ext cx="109728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68680" y="4736592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</a:t>
            </a:r>
            <a:r>
              <a:rPr sz="1500" b="1">
                <a:solidFill>
                  <a:srgbClr val="0D9488"/>
                </a:solidFill>
                <a:latin typeface="Arial"/>
              </a:rPr>
              <a:t>’ve never eaten</a:t>
            </a:r>
            <a:r>
              <a:rPr sz="1500" b="0">
                <a:solidFill>
                  <a:srgbClr val="1E2A38"/>
                </a:solidFill>
                <a:latin typeface="Arial"/>
              </a:rPr>
              <a:t> sushi.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5166360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never = hayotim davomida hech qachon.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08192" y="4800600"/>
            <a:ext cx="27432" cy="658368"/>
          </a:xfrm>
          <a:prstGeom prst="rect">
            <a:avLst/>
          </a:prstGeom>
          <a:solidFill>
            <a:srgbClr val="E6EC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309360" y="4736592"/>
            <a:ext cx="5212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 </a:t>
            </a:r>
            <a:r>
              <a:rPr sz="1500" b="1">
                <a:solidFill>
                  <a:srgbClr val="F97316"/>
                </a:solidFill>
                <a:latin typeface="Arial"/>
              </a:rPr>
              <a:t>never ate</a:t>
            </a:r>
            <a:r>
              <a:rPr sz="1500" b="0">
                <a:solidFill>
                  <a:srgbClr val="1E2A38"/>
                </a:solidFill>
                <a:latin typeface="Arial"/>
              </a:rPr>
              <a:t> sushi in Japan.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516636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Yopiq davr (Yaponiyadagi safar) — PS.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5687568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Tajriba savoli PP bilan boshlanadi, suhbat esa darhol Past Simple ga o‘tadi.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626364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Simple   </a:t>
            </a:r>
            <a:r>
              <a:rPr sz="1100" b="1">
                <a:solidFill>
                  <a:srgbClr val="0D948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  </a:t>
            </a:r>
            <a:r>
              <a:rPr sz="1100" b="1">
                <a:solidFill>
                  <a:srgbClr val="2F5D8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Continuous   </a:t>
            </a:r>
            <a:r>
              <a:rPr sz="1100" b="1">
                <a:solidFill>
                  <a:srgbClr val="C9A35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Perfect (Cont.)   </a:t>
            </a:r>
            <a:r>
              <a:rPr sz="1100" b="1">
                <a:solidFill>
                  <a:srgbClr val="6D4AA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Future Cont. / Perfect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PRESENT PERFECT · PAST SIMPLE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Kontrast juftliklari: bir so‘z — boshqa ma‘no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19072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</a:t>
            </a:r>
            <a:r>
              <a:rPr sz="1500" b="1">
                <a:solidFill>
                  <a:srgbClr val="0D9488"/>
                </a:solidFill>
                <a:latin typeface="Arial"/>
              </a:rPr>
              <a:t>’ve lived</a:t>
            </a:r>
            <a:r>
              <a:rPr sz="1500" b="0">
                <a:solidFill>
                  <a:srgbClr val="1E2A38"/>
                </a:solidFill>
                <a:latin typeface="Arial"/>
              </a:rPr>
              <a:t> in Tashkent for five years.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48840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Hali ham shu yerda yashayman.</a:t>
            </a:r>
          </a:p>
        </p:txBody>
      </p:sp>
      <p:sp>
        <p:nvSpPr>
          <p:cNvPr id="8" name="Rectangle 7"/>
          <p:cNvSpPr/>
          <p:nvPr/>
        </p:nvSpPr>
        <p:spPr>
          <a:xfrm>
            <a:off x="6108192" y="1783080"/>
            <a:ext cx="27432" cy="658368"/>
          </a:xfrm>
          <a:prstGeom prst="rect">
            <a:avLst/>
          </a:prstGeom>
          <a:solidFill>
            <a:srgbClr val="E6EC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60" y="1719072"/>
            <a:ext cx="5212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 </a:t>
            </a:r>
            <a:r>
              <a:rPr sz="1500" b="1">
                <a:solidFill>
                  <a:srgbClr val="F97316"/>
                </a:solidFill>
                <a:latin typeface="Arial"/>
              </a:rPr>
              <a:t>lived</a:t>
            </a:r>
            <a:r>
              <a:rPr sz="1500" b="0">
                <a:solidFill>
                  <a:srgbClr val="1E2A38"/>
                </a:solidFill>
                <a:latin typeface="Arial"/>
              </a:rPr>
              <a:t> in Bukhara for five years.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0" y="214884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Endi u yerda emasman.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51760"/>
            <a:ext cx="109728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68680" y="2724912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Have</a:t>
            </a:r>
            <a:r>
              <a:rPr sz="1500" b="0">
                <a:solidFill>
                  <a:srgbClr val="1E2A38"/>
                </a:solidFill>
                <a:latin typeface="Arial"/>
              </a:rPr>
              <a:t> you </a:t>
            </a:r>
            <a:r>
              <a:rPr sz="1500" b="1">
                <a:solidFill>
                  <a:srgbClr val="0D9488"/>
                </a:solidFill>
                <a:latin typeface="Arial"/>
              </a:rPr>
              <a:t>seen</a:t>
            </a:r>
            <a:r>
              <a:rPr sz="1500" b="0">
                <a:solidFill>
                  <a:srgbClr val="1E2A38"/>
                </a:solidFill>
                <a:latin typeface="Arial"/>
              </a:rPr>
              <a:t> Malika this morning?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154680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Hozir hali ertalab (soat 11).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08192" y="2788920"/>
            <a:ext cx="27432" cy="658368"/>
          </a:xfrm>
          <a:prstGeom prst="rect">
            <a:avLst/>
          </a:prstGeom>
          <a:solidFill>
            <a:srgbClr val="E6EC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09360" y="2724912"/>
            <a:ext cx="5212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>
                <a:solidFill>
                  <a:srgbClr val="F97316"/>
                </a:solidFill>
                <a:latin typeface="Arial"/>
              </a:rPr>
              <a:t>Did</a:t>
            </a:r>
            <a:r>
              <a:rPr sz="1500" b="0">
                <a:solidFill>
                  <a:srgbClr val="1E2A38"/>
                </a:solidFill>
                <a:latin typeface="Arial"/>
              </a:rPr>
              <a:t> you </a:t>
            </a:r>
            <a:r>
              <a:rPr sz="1500" b="1">
                <a:solidFill>
                  <a:srgbClr val="F97316"/>
                </a:solidFill>
                <a:latin typeface="Arial"/>
              </a:rPr>
              <a:t>see</a:t>
            </a:r>
            <a:r>
              <a:rPr sz="1500" b="0">
                <a:solidFill>
                  <a:srgbClr val="1E2A38"/>
                </a:solidFill>
                <a:latin typeface="Arial"/>
              </a:rPr>
              <a:t> Malika this morning?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315468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Ertalab tugagan (soat 15).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657600"/>
            <a:ext cx="109728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68680" y="3730752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My sister </a:t>
            </a:r>
            <a:r>
              <a:rPr sz="1500" b="1">
                <a:solidFill>
                  <a:srgbClr val="0D9488"/>
                </a:solidFill>
                <a:latin typeface="Arial"/>
              </a:rPr>
              <a:t>has written</a:t>
            </a:r>
            <a:r>
              <a:rPr sz="1500" b="0">
                <a:solidFill>
                  <a:srgbClr val="1E2A38"/>
                </a:solidFill>
                <a:latin typeface="Arial"/>
              </a:rPr>
              <a:t> two books.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4160520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U hali yozyapti — davr ochiq.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08192" y="3794760"/>
            <a:ext cx="27432" cy="658368"/>
          </a:xfrm>
          <a:prstGeom prst="rect">
            <a:avLst/>
          </a:prstGeom>
          <a:solidFill>
            <a:srgbClr val="E6EC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09360" y="3730752"/>
            <a:ext cx="5212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Navoi </a:t>
            </a:r>
            <a:r>
              <a:rPr sz="1500" b="1">
                <a:solidFill>
                  <a:srgbClr val="F97316"/>
                </a:solidFill>
                <a:latin typeface="Arial"/>
              </a:rPr>
              <a:t>wrote</a:t>
            </a:r>
            <a:r>
              <a:rPr sz="1500" b="0">
                <a:solidFill>
                  <a:srgbClr val="1E2A38"/>
                </a:solidFill>
                <a:latin typeface="Arial"/>
              </a:rPr>
              <a:t> Khamsa in the 15th century.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416052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Hayoti tugagan — davr yopiq.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4663440"/>
            <a:ext cx="109728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68680" y="4736592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</a:t>
            </a:r>
            <a:r>
              <a:rPr sz="1500" b="1">
                <a:solidFill>
                  <a:srgbClr val="0D9488"/>
                </a:solidFill>
                <a:latin typeface="Arial"/>
              </a:rPr>
              <a:t>’ve lost</a:t>
            </a:r>
            <a:r>
              <a:rPr sz="1500" b="0">
                <a:solidFill>
                  <a:srgbClr val="1E2A38"/>
                </a:solidFill>
                <a:latin typeface="Arial"/>
              </a:rPr>
              <a:t> my passport.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5166360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Hozir ham yo‘q — muammo bor.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08192" y="4800600"/>
            <a:ext cx="27432" cy="658368"/>
          </a:xfrm>
          <a:prstGeom prst="rect">
            <a:avLst/>
          </a:prstGeom>
          <a:solidFill>
            <a:srgbClr val="E6EC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309360" y="4736592"/>
            <a:ext cx="5212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 </a:t>
            </a:r>
            <a:r>
              <a:rPr sz="1500" b="1">
                <a:solidFill>
                  <a:srgbClr val="F97316"/>
                </a:solidFill>
                <a:latin typeface="Arial"/>
              </a:rPr>
              <a:t>lost</a:t>
            </a:r>
            <a:r>
              <a:rPr sz="1500" b="0">
                <a:solidFill>
                  <a:srgbClr val="1E2A38"/>
                </a:solidFill>
                <a:latin typeface="Arial"/>
              </a:rPr>
              <a:t> my passport, but I found it.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516636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Muammo tugadi.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5687568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Bitta savol yetadi: bu voqea HOZIRGA ulanib turibdimi?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626364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Simple   </a:t>
            </a:r>
            <a:r>
              <a:rPr sz="1100" b="1">
                <a:solidFill>
                  <a:srgbClr val="0D948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  </a:t>
            </a:r>
            <a:r>
              <a:rPr sz="1100" b="1">
                <a:solidFill>
                  <a:srgbClr val="2F5D8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Continuous   </a:t>
            </a:r>
            <a:r>
              <a:rPr sz="1100" b="1">
                <a:solidFill>
                  <a:srgbClr val="C9A35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Perfect (Cont.)   </a:t>
            </a:r>
            <a:r>
              <a:rPr sz="1100" b="1">
                <a:solidFill>
                  <a:srgbClr val="6D4AA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Future Cont. / Perfect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PRESENT PERFECT SIMPLE · CONTINUOUS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Natija yoki jarayon: have done / have been doing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53492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91640"/>
            <a:ext cx="5349240" cy="457200"/>
          </a:xfrm>
          <a:prstGeom prst="rect">
            <a:avLst/>
          </a:prstGeom>
          <a:solidFill>
            <a:srgbClr val="DFF3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5029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NATIJA — have / has + V3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2679192"/>
            <a:ext cx="4754880" cy="36576"/>
          </a:xfrm>
          <a:prstGeom prst="rect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5400000">
            <a:off x="5632704" y="2606040"/>
            <a:ext cx="182880" cy="182880"/>
          </a:xfrm>
          <a:prstGeom prst="triangle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ight Arrow 9"/>
          <p:cNvSpPr/>
          <p:nvPr/>
        </p:nvSpPr>
        <p:spPr>
          <a:xfrm>
            <a:off x="1371600" y="2578608"/>
            <a:ext cx="3108960" cy="237744"/>
          </a:xfrm>
          <a:prstGeom prst="rightArrow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53712" y="2551176"/>
            <a:ext cx="36576" cy="292608"/>
          </a:xfrm>
          <a:prstGeom prst="rect">
            <a:avLst/>
          </a:prstGeom>
          <a:solidFill>
            <a:srgbClr val="1E2A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023360" y="2194560"/>
            <a:ext cx="1097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HOZIR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31920" y="2862072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✓ tugadi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3337560"/>
            <a:ext cx="49377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</a:t>
            </a:r>
            <a:r>
              <a:rPr sz="1500" b="1">
                <a:solidFill>
                  <a:srgbClr val="0D9488"/>
                </a:solidFill>
                <a:latin typeface="Arial"/>
              </a:rPr>
              <a:t>’ve painted</a:t>
            </a:r>
            <a:r>
              <a:rPr sz="1500" b="0">
                <a:solidFill>
                  <a:srgbClr val="1E2A38"/>
                </a:solidFill>
                <a:latin typeface="Arial"/>
              </a:rPr>
              <a:t> the kitchen.</a:t>
            </a:r>
          </a:p>
          <a:p>
            <a:pPr algn="l">
              <a:spcAft>
                <a:spcPts val="5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Oshxona tayyor — natija ko‘rinib turibdi.</a:t>
            </a:r>
          </a:p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She</a:t>
            </a:r>
            <a:r>
              <a:rPr sz="1500" b="1">
                <a:solidFill>
                  <a:srgbClr val="0D9488"/>
                </a:solidFill>
                <a:latin typeface="Arial"/>
              </a:rPr>
              <a:t>’s written</a:t>
            </a:r>
            <a:r>
              <a:rPr sz="1500" b="0">
                <a:solidFill>
                  <a:srgbClr val="1E2A38"/>
                </a:solidFill>
                <a:latin typeface="Arial"/>
              </a:rPr>
              <a:t> three essays this week.</a:t>
            </a:r>
          </a:p>
          <a:p>
            <a:pPr algn="l">
              <a:spcAft>
                <a:spcPts val="5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Necha? → simple.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1691640"/>
            <a:ext cx="53492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6263640" y="1691640"/>
            <a:ext cx="5349240" cy="457200"/>
          </a:xfrm>
          <a:prstGeom prst="rect">
            <a:avLst/>
          </a:prstGeom>
          <a:solidFill>
            <a:srgbClr val="E3EB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46520" y="1737360"/>
            <a:ext cx="5029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2F5D8C"/>
                </a:solidFill>
                <a:latin typeface="Arial"/>
              </a:rPr>
              <a:t>JARAYON — have / has been + V-ing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37960" y="2679192"/>
            <a:ext cx="4754880" cy="36576"/>
          </a:xfrm>
          <a:prstGeom prst="rect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5400000">
            <a:off x="11256264" y="2606040"/>
            <a:ext cx="182880" cy="182880"/>
          </a:xfrm>
          <a:prstGeom prst="triangle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Wave 19"/>
          <p:cNvSpPr/>
          <p:nvPr/>
        </p:nvSpPr>
        <p:spPr>
          <a:xfrm>
            <a:off x="6995160" y="2578608"/>
            <a:ext cx="3108960" cy="237744"/>
          </a:xfrm>
          <a:prstGeom prst="wave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177272" y="2551176"/>
            <a:ext cx="36576" cy="292608"/>
          </a:xfrm>
          <a:prstGeom prst="rect">
            <a:avLst/>
          </a:prstGeom>
          <a:solidFill>
            <a:srgbClr val="1E2A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46920" y="2194560"/>
            <a:ext cx="1097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1">
                <a:solidFill>
                  <a:srgbClr val="1E2A38"/>
                </a:solidFill>
                <a:latin typeface="Arial"/>
              </a:rPr>
              <a:t>HOZIR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55480" y="2862072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2F5D8C"/>
                </a:solidFill>
                <a:latin typeface="Arial"/>
              </a:rPr>
              <a:t>iz qoldi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2240" y="3337560"/>
            <a:ext cx="49377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</a:t>
            </a:r>
            <a:r>
              <a:rPr sz="1500" b="1">
                <a:solidFill>
                  <a:srgbClr val="2F5D8C"/>
                </a:solidFill>
                <a:latin typeface="Arial"/>
              </a:rPr>
              <a:t>’ve been painting</a:t>
            </a:r>
            <a:r>
              <a:rPr sz="1500" b="0">
                <a:solidFill>
                  <a:srgbClr val="1E2A38"/>
                </a:solidFill>
                <a:latin typeface="Arial"/>
              </a:rPr>
              <a:t> the kitchen.</a:t>
            </a:r>
          </a:p>
          <a:p>
            <a:pPr algn="l">
              <a:spcAft>
                <a:spcPts val="5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Kiyimim bo‘yoqda — balki hali tugamagan.</a:t>
            </a:r>
          </a:p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She</a:t>
            </a:r>
            <a:r>
              <a:rPr sz="1500" b="1">
                <a:solidFill>
                  <a:srgbClr val="2F5D8C"/>
                </a:solidFill>
                <a:latin typeface="Arial"/>
              </a:rPr>
              <a:t>’s been writing</a:t>
            </a:r>
            <a:r>
              <a:rPr sz="1500" b="0">
                <a:solidFill>
                  <a:srgbClr val="1E2A38"/>
                </a:solidFill>
                <a:latin typeface="Arial"/>
              </a:rPr>
              <a:t> essays all week.</a:t>
            </a:r>
          </a:p>
          <a:p>
            <a:pPr algn="l">
              <a:spcAft>
                <a:spcPts val="5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Qancha vaqt? → continuous.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7607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How many / How much? </a:t>
            </a:r>
            <a:r>
              <a:rPr sz="1300" b="0">
                <a:solidFill>
                  <a:srgbClr val="5A6572"/>
                </a:solidFill>
                <a:latin typeface="Arial"/>
              </a:rPr>
              <a:t>→ have done     </a:t>
            </a:r>
            <a:r>
              <a:rPr sz="1300" b="1">
                <a:solidFill>
                  <a:srgbClr val="2F5D8C"/>
                </a:solidFill>
                <a:latin typeface="Arial"/>
              </a:rPr>
              <a:t>How long? </a:t>
            </a:r>
            <a:r>
              <a:rPr sz="1300" b="0">
                <a:solidFill>
                  <a:srgbClr val="5A6572"/>
                </a:solidFill>
                <a:latin typeface="Arial"/>
              </a:rPr>
              <a:t>→ have been doing     </a:t>
            </a:r>
            <a:r>
              <a:rPr sz="1300" b="0">
                <a:solidFill>
                  <a:srgbClr val="5A6572"/>
                </a:solidFill>
                <a:latin typeface="Arial"/>
              </a:rPr>
              <a:t>faoliyatning o‘zi muhim → continuous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626364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Simple   </a:t>
            </a:r>
            <a:r>
              <a:rPr sz="1100" b="1">
                <a:solidFill>
                  <a:srgbClr val="0D948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  </a:t>
            </a:r>
            <a:r>
              <a:rPr sz="1100" b="1">
                <a:solidFill>
                  <a:srgbClr val="2F5D8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Continuous   </a:t>
            </a:r>
            <a:r>
              <a:rPr sz="1100" b="1">
                <a:solidFill>
                  <a:srgbClr val="C9A35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Perfect (Cont.)   </a:t>
            </a:r>
            <a:r>
              <a:rPr sz="1100" b="1">
                <a:solidFill>
                  <a:srgbClr val="6D4AA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Future Cont. / Perfect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PRESENT PERFECT SIMPLE · CONTINUOUS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Necha? yoki qancha vaqt? — simple va continuous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19072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</a:t>
            </a:r>
            <a:r>
              <a:rPr sz="1500" b="1">
                <a:solidFill>
                  <a:srgbClr val="0D9488"/>
                </a:solidFill>
                <a:latin typeface="Arial"/>
              </a:rPr>
              <a:t>’ve written</a:t>
            </a:r>
            <a:r>
              <a:rPr sz="1500" b="0">
                <a:solidFill>
                  <a:srgbClr val="1E2A38"/>
                </a:solidFill>
                <a:latin typeface="Arial"/>
              </a:rPr>
              <a:t> three emails.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48840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Necha? — natija, miqdor.</a:t>
            </a:r>
          </a:p>
        </p:txBody>
      </p:sp>
      <p:sp>
        <p:nvSpPr>
          <p:cNvPr id="8" name="Rectangle 7"/>
          <p:cNvSpPr/>
          <p:nvPr/>
        </p:nvSpPr>
        <p:spPr>
          <a:xfrm>
            <a:off x="6108192" y="1783080"/>
            <a:ext cx="27432" cy="658368"/>
          </a:xfrm>
          <a:prstGeom prst="rect">
            <a:avLst/>
          </a:prstGeom>
          <a:solidFill>
            <a:srgbClr val="E6EC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60" y="1719072"/>
            <a:ext cx="5212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</a:t>
            </a:r>
            <a:r>
              <a:rPr sz="1500" b="1">
                <a:solidFill>
                  <a:srgbClr val="2F5D8C"/>
                </a:solidFill>
                <a:latin typeface="Arial"/>
              </a:rPr>
              <a:t>’ve been writing</a:t>
            </a:r>
            <a:r>
              <a:rPr sz="1500" b="0">
                <a:solidFill>
                  <a:srgbClr val="1E2A38"/>
                </a:solidFill>
                <a:latin typeface="Arial"/>
              </a:rPr>
              <a:t> emails all morning.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0" y="214884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Qancha vaqt? — faoliyat.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51760"/>
            <a:ext cx="109728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68680" y="2724912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</a:t>
            </a:r>
            <a:r>
              <a:rPr sz="1500" b="1">
                <a:solidFill>
                  <a:srgbClr val="0D9488"/>
                </a:solidFill>
                <a:latin typeface="Arial"/>
              </a:rPr>
              <a:t>’ve read</a:t>
            </a:r>
            <a:r>
              <a:rPr sz="1500" b="0">
                <a:solidFill>
                  <a:srgbClr val="1E2A38"/>
                </a:solidFill>
                <a:latin typeface="Arial"/>
              </a:rPr>
              <a:t> your book.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154680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Oxirigacha o‘qib bo‘ldim.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08192" y="2788920"/>
            <a:ext cx="27432" cy="658368"/>
          </a:xfrm>
          <a:prstGeom prst="rect">
            <a:avLst/>
          </a:prstGeom>
          <a:solidFill>
            <a:srgbClr val="E6EC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09360" y="2724912"/>
            <a:ext cx="5212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</a:t>
            </a:r>
            <a:r>
              <a:rPr sz="1500" b="1">
                <a:solidFill>
                  <a:srgbClr val="2F5D8C"/>
                </a:solidFill>
                <a:latin typeface="Arial"/>
              </a:rPr>
              <a:t>’ve been reading</a:t>
            </a:r>
            <a:r>
              <a:rPr sz="1500" b="0">
                <a:solidFill>
                  <a:srgbClr val="1E2A38"/>
                </a:solidFill>
                <a:latin typeface="Arial"/>
              </a:rPr>
              <a:t> your book.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315468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Hali tugatmadim.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657600"/>
            <a:ext cx="109728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68680" y="3730752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Who</a:t>
            </a:r>
            <a:r>
              <a:rPr sz="1500" b="1">
                <a:solidFill>
                  <a:srgbClr val="0D9488"/>
                </a:solidFill>
                <a:latin typeface="Arial"/>
              </a:rPr>
              <a:t>’s eaten</a:t>
            </a:r>
            <a:r>
              <a:rPr sz="1500" b="0">
                <a:solidFill>
                  <a:srgbClr val="1E2A38"/>
                </a:solidFill>
                <a:latin typeface="Arial"/>
              </a:rPr>
              <a:t> my sandwich? It’s gone!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4160520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Hech narsa qolmagan — natija.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08192" y="3794760"/>
            <a:ext cx="27432" cy="658368"/>
          </a:xfrm>
          <a:prstGeom prst="rect">
            <a:avLst/>
          </a:prstGeom>
          <a:solidFill>
            <a:srgbClr val="E6EC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09360" y="3730752"/>
            <a:ext cx="5212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Who</a:t>
            </a:r>
            <a:r>
              <a:rPr sz="1500" b="1">
                <a:solidFill>
                  <a:srgbClr val="2F5D8C"/>
                </a:solidFill>
                <a:latin typeface="Arial"/>
              </a:rPr>
              <a:t>’s been eating</a:t>
            </a:r>
            <a:r>
              <a:rPr sz="1500" b="0">
                <a:solidFill>
                  <a:srgbClr val="1E2A38"/>
                </a:solidFill>
                <a:latin typeface="Arial"/>
              </a:rPr>
              <a:t> my sandwich?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416052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Yarmi qolgan — jarayon izi.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4663440"/>
            <a:ext cx="109728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68680" y="4736592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The film </a:t>
            </a:r>
            <a:r>
              <a:rPr sz="1500" b="1">
                <a:solidFill>
                  <a:srgbClr val="0D9488"/>
                </a:solidFill>
                <a:latin typeface="Arial"/>
              </a:rPr>
              <a:t>has started</a:t>
            </a:r>
            <a:r>
              <a:rPr sz="15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5166360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Qisqa harakat — continuous g‘alati.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08192" y="4800600"/>
            <a:ext cx="27432" cy="658368"/>
          </a:xfrm>
          <a:prstGeom prst="rect">
            <a:avLst/>
          </a:prstGeom>
          <a:solidFill>
            <a:srgbClr val="E6EC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309360" y="4736592"/>
            <a:ext cx="5212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It</a:t>
            </a:r>
            <a:r>
              <a:rPr sz="1500" b="1">
                <a:solidFill>
                  <a:srgbClr val="2F5D8C"/>
                </a:solidFill>
                <a:latin typeface="Arial"/>
              </a:rPr>
              <a:t>’s been raining</a:t>
            </a:r>
            <a:r>
              <a:rPr sz="1500" b="0">
                <a:solidFill>
                  <a:srgbClr val="1E2A38"/>
                </a:solidFill>
                <a:latin typeface="Arial"/>
              </a:rPr>
              <a:t> since noon.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516636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Uzoq davom etgan jarayon.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5687568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Miqdor (three, a lot of, twice) bor joyda continuous ishlatilmaydi.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626364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Simple   </a:t>
            </a:r>
            <a:r>
              <a:rPr sz="1100" b="1">
                <a:solidFill>
                  <a:srgbClr val="0D948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  </a:t>
            </a:r>
            <a:r>
              <a:rPr sz="1100" b="1">
                <a:solidFill>
                  <a:srgbClr val="2F5D8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Continuous   </a:t>
            </a:r>
            <a:r>
              <a:rPr sz="1100" b="1">
                <a:solidFill>
                  <a:srgbClr val="C9A35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Perfect (Cont.)   </a:t>
            </a:r>
            <a:r>
              <a:rPr sz="1100" b="1">
                <a:solidFill>
                  <a:srgbClr val="6D4AA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Future Cont. / Perfect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STATIVE VERBS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Holat fe‘llari: continuous yo‘q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10972800" cy="10515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64792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HARAKAT EMAS, HOLAT — faqat simple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0312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know · believe · understand · like · love · hate · want · need · own · belong · seem · mean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926080"/>
            <a:ext cx="411480" cy="365760"/>
          </a:xfrm>
          <a:prstGeom prst="round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2880360"/>
            <a:ext cx="630936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</a:t>
            </a:r>
            <a:r>
              <a:rPr sz="1400" b="1">
                <a:solidFill>
                  <a:srgbClr val="0D9488"/>
                </a:solidFill>
                <a:latin typeface="Arial"/>
              </a:rPr>
              <a:t>’ve known</a:t>
            </a:r>
            <a:r>
              <a:rPr sz="1400" b="0">
                <a:solidFill>
                  <a:srgbClr val="1E2A38"/>
                </a:solidFill>
                <a:latin typeface="Arial"/>
              </a:rPr>
              <a:t> her since primary school.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0" y="2898648"/>
            <a:ext cx="39319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✗ I’ve been knowing her …  — know harakat emas.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547872"/>
            <a:ext cx="411480" cy="365760"/>
          </a:xfrm>
          <a:prstGeom prst="round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502152"/>
            <a:ext cx="630936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We</a:t>
            </a:r>
            <a:r>
              <a:rPr sz="1400" b="1">
                <a:solidFill>
                  <a:srgbClr val="0D9488"/>
                </a:solidFill>
                <a:latin typeface="Arial"/>
              </a:rPr>
              <a:t>’ve owned</a:t>
            </a:r>
            <a:r>
              <a:rPr sz="1400" b="0">
                <a:solidFill>
                  <a:srgbClr val="1E2A38"/>
                </a:solidFill>
                <a:latin typeface="Arial"/>
              </a:rPr>
              <a:t> this flat for ten years.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0" y="3520440"/>
            <a:ext cx="39319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✗ We’ve been owning …  — egalik — holat.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4169664"/>
            <a:ext cx="411480" cy="365760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4123944"/>
            <a:ext cx="630936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</a:t>
            </a:r>
            <a:r>
              <a:rPr sz="1400" b="1">
                <a:solidFill>
                  <a:srgbClr val="0D9488"/>
                </a:solidFill>
                <a:latin typeface="Arial"/>
              </a:rPr>
              <a:t>’ve had</a:t>
            </a:r>
            <a:r>
              <a:rPr sz="1400" b="0">
                <a:solidFill>
                  <a:srgbClr val="1E2A38"/>
                </a:solidFill>
                <a:latin typeface="Arial"/>
              </a:rPr>
              <a:t> this phone for two years. / I</a:t>
            </a:r>
            <a:r>
              <a:rPr sz="1400" b="1">
                <a:solidFill>
                  <a:srgbClr val="2F5D8C"/>
                </a:solidFill>
                <a:latin typeface="Arial"/>
              </a:rPr>
              <a:t>’ve been having</a:t>
            </a:r>
            <a:r>
              <a:rPr sz="1400" b="0">
                <a:solidFill>
                  <a:srgbClr val="1E2A38"/>
                </a:solidFill>
                <a:latin typeface="Arial"/>
              </a:rPr>
              <a:t> problems with it.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0" y="4142232"/>
            <a:ext cx="39319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have = egalik (simple) · have problems/lunch = harakat (continuous).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4791456"/>
            <a:ext cx="411480" cy="365760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4745736"/>
            <a:ext cx="630936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</a:t>
            </a:r>
            <a:r>
              <a:rPr sz="1400" b="1">
                <a:solidFill>
                  <a:srgbClr val="0D9488"/>
                </a:solidFill>
                <a:latin typeface="Arial"/>
              </a:rPr>
              <a:t>’ve always thought</a:t>
            </a:r>
            <a:r>
              <a:rPr sz="1400" b="0">
                <a:solidFill>
                  <a:srgbClr val="1E2A38"/>
                </a:solidFill>
                <a:latin typeface="Arial"/>
              </a:rPr>
              <a:t> so. / I</a:t>
            </a:r>
            <a:r>
              <a:rPr sz="1400" b="1">
                <a:solidFill>
                  <a:srgbClr val="2F5D8C"/>
                </a:solidFill>
                <a:latin typeface="Arial"/>
              </a:rPr>
              <a:t>’ve been thinking</a:t>
            </a:r>
            <a:r>
              <a:rPr sz="1400" b="0">
                <a:solidFill>
                  <a:srgbClr val="1E2A38"/>
                </a:solidFill>
                <a:latin typeface="Arial"/>
              </a:rPr>
              <a:t> about your idea.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4764024"/>
            <a:ext cx="39319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think = fikr (simple) · think about = o‘ylash jarayoni (continuous).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5413248"/>
            <a:ext cx="411480" cy="36576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=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80160" y="5367528"/>
            <a:ext cx="630936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</a:t>
            </a:r>
            <a:r>
              <a:rPr sz="1400" b="1">
                <a:solidFill>
                  <a:srgbClr val="0D9488"/>
                </a:solidFill>
                <a:latin typeface="Arial"/>
              </a:rPr>
              <a:t>’ve lived</a:t>
            </a:r>
            <a:r>
              <a:rPr sz="1400" b="0">
                <a:solidFill>
                  <a:srgbClr val="1E2A38"/>
                </a:solidFill>
                <a:latin typeface="Arial"/>
              </a:rPr>
              <a:t> / I</a:t>
            </a:r>
            <a:r>
              <a:rPr sz="1400" b="1">
                <a:solidFill>
                  <a:srgbClr val="2F5D8C"/>
                </a:solidFill>
                <a:latin typeface="Arial"/>
              </a:rPr>
              <a:t>’ve been living</a:t>
            </a:r>
            <a:r>
              <a:rPr sz="1400" b="0">
                <a:solidFill>
                  <a:srgbClr val="1E2A38"/>
                </a:solidFill>
                <a:latin typeface="Arial"/>
              </a:rPr>
              <a:t> here since 2020.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80960" y="5385816"/>
            <a:ext cx="39319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live, work, teach — ikkalasi ham to‘g‘ri; continuous vaqtinchalikroq.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626364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Simple   </a:t>
            </a:r>
            <a:r>
              <a:rPr sz="1100" b="1">
                <a:solidFill>
                  <a:srgbClr val="0D948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  </a:t>
            </a:r>
            <a:r>
              <a:rPr sz="1100" b="1">
                <a:solidFill>
                  <a:srgbClr val="2F5D8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Continuous   </a:t>
            </a:r>
            <a:r>
              <a:rPr sz="1100" b="1">
                <a:solidFill>
                  <a:srgbClr val="C9A35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Perfect (Cont.)   </a:t>
            </a:r>
            <a:r>
              <a:rPr sz="1100" b="1">
                <a:solidFill>
                  <a:srgbClr val="6D4AA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Future Cont. / Perfect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TAQQOSLASH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Hozirgacha: uchta shakl — bitta jadvalda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0D9488"/>
                </a:solidFill>
                <a:latin typeface="Arial"/>
              </a:rPr>
              <a:t>SHAKL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1645920"/>
            <a:ext cx="1737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0D9488"/>
                </a:solidFill>
                <a:latin typeface="Arial"/>
              </a:rPr>
              <a:t>TUZILISHI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80560" y="1645920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0D9488"/>
                </a:solidFill>
                <a:latin typeface="Arial"/>
              </a:rPr>
              <a:t>QACHON?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0" y="164592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0D9488"/>
                </a:solidFill>
                <a:latin typeface="Arial"/>
              </a:rPr>
              <a:t>SIGNAL SO‘ZLAR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0" y="1645920"/>
            <a:ext cx="2560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0D9488"/>
                </a:solidFill>
                <a:latin typeface="Arial"/>
              </a:rPr>
              <a:t>MISOL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011680"/>
            <a:ext cx="10972800" cy="11460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640080" y="2011680"/>
            <a:ext cx="91440" cy="114604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066544"/>
            <a:ext cx="1828800" cy="109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Past Simple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34640" y="2066544"/>
            <a:ext cx="1554480" cy="109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1E2A38"/>
                </a:solidFill>
                <a:latin typeface="Arial"/>
              </a:rPr>
              <a:t>V2 / did + 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2066544"/>
            <a:ext cx="2194560" cy="109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1E2A38"/>
                </a:solidFill>
                <a:latin typeface="Arial"/>
              </a:rPr>
              <a:t>Vaqt yopiq, tafsilot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9440" y="2066544"/>
            <a:ext cx="2103120" cy="109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yesterday, ago, last, When?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35440" y="2066544"/>
            <a:ext cx="2377440" cy="109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I saw it last week.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230880"/>
            <a:ext cx="10972800" cy="11460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640080" y="3230880"/>
            <a:ext cx="91440" cy="114604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3285744"/>
            <a:ext cx="1828800" cy="109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Present Perfect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34640" y="3285744"/>
            <a:ext cx="1554480" cy="109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1E2A38"/>
                </a:solidFill>
                <a:latin typeface="Arial"/>
              </a:rPr>
              <a:t>have / has + V3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0" y="3285744"/>
            <a:ext cx="2194560" cy="109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1E2A38"/>
                </a:solidFill>
                <a:latin typeface="Arial"/>
              </a:rPr>
              <a:t>Natija hozir, tajriba, necha marta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49440" y="3285744"/>
            <a:ext cx="2103120" cy="109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just, yet, ever, so far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0" y="3285744"/>
            <a:ext cx="2377440" cy="109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I’ve seen it twice.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4450080"/>
            <a:ext cx="10972800" cy="11460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ectangle 24"/>
          <p:cNvSpPr/>
          <p:nvPr/>
        </p:nvSpPr>
        <p:spPr>
          <a:xfrm>
            <a:off x="640080" y="4450080"/>
            <a:ext cx="91440" cy="1146048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4504944"/>
            <a:ext cx="1828800" cy="109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2F5D8C"/>
                </a:solidFill>
                <a:latin typeface="Arial"/>
              </a:rPr>
              <a:t>PP Continuous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34640" y="4504944"/>
            <a:ext cx="1554480" cy="109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1E2A38"/>
                </a:solidFill>
                <a:latin typeface="Arial"/>
              </a:rPr>
              <a:t>have / has been + V-ing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0" y="4504944"/>
            <a:ext cx="2194560" cy="109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1E2A38"/>
                </a:solidFill>
                <a:latin typeface="Arial"/>
              </a:rPr>
              <a:t>Qancha vaqtdan beri, iz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49440" y="4504944"/>
            <a:ext cx="2103120" cy="109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How long, for, since, lately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35440" y="4504944"/>
            <a:ext cx="2377440" cy="1091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2F5D8C"/>
                </a:solidFill>
                <a:latin typeface="Arial"/>
              </a:rPr>
              <a:t>I’ve been waiting for an hour.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57607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Uchinchi qatorga holat fe‘llari kirmaydi: I’ve known (✗ I’ve been knowing) him for years.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 · GAPIRISH · 20 DAQIQA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 o‘yini — «Yolg‘onchini top»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Har o‘quvchi o‘zi haqida 3 ta gap yozadi — bittasi YOLG‘ON. Guruh savol beradi, keyin ovoz beradi. Yolg‘onni topgan jamoa 1 ball; aldab qo‘ygan o‘quvchi 2 ball.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331720"/>
            <a:ext cx="10972800" cy="17830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2395728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NAMUNA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724912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5A6572"/>
                </a:solidFill>
                <a:latin typeface="Arial"/>
              </a:rPr>
              <a:t>A: </a:t>
            </a:r>
            <a:r>
              <a:rPr sz="1500" b="0">
                <a:solidFill>
                  <a:srgbClr val="1E2A38"/>
                </a:solidFill>
                <a:latin typeface="Arial"/>
              </a:rPr>
              <a:t>I</a:t>
            </a:r>
            <a:r>
              <a:rPr sz="1500" b="1">
                <a:solidFill>
                  <a:srgbClr val="0D9488"/>
                </a:solidFill>
                <a:latin typeface="Arial"/>
              </a:rPr>
              <a:t>’ve been</a:t>
            </a:r>
            <a:r>
              <a:rPr sz="1500" b="0">
                <a:solidFill>
                  <a:srgbClr val="1E2A38"/>
                </a:solidFill>
                <a:latin typeface="Arial"/>
              </a:rPr>
              <a:t> to Khiva three times. I</a:t>
            </a:r>
            <a:r>
              <a:rPr sz="1500" b="1">
                <a:solidFill>
                  <a:srgbClr val="2F5D8C"/>
                </a:solidFill>
                <a:latin typeface="Arial"/>
              </a:rPr>
              <a:t>’ve been learning</a:t>
            </a:r>
            <a:r>
              <a:rPr sz="1500" b="0">
                <a:solidFill>
                  <a:srgbClr val="1E2A38"/>
                </a:solidFill>
                <a:latin typeface="Arial"/>
              </a:rPr>
              <a:t> Korean since May.</a:t>
            </a:r>
          </a:p>
          <a:p>
            <a:pPr algn="l">
              <a:spcAft>
                <a:spcPts val="400"/>
              </a:spcAft>
            </a:pPr>
            <a:r>
              <a:rPr sz="1500" b="1">
                <a:solidFill>
                  <a:srgbClr val="5A6572"/>
                </a:solidFill>
                <a:latin typeface="Arial"/>
              </a:rPr>
              <a:t>B: </a:t>
            </a:r>
            <a:r>
              <a:rPr sz="1500" b="0">
                <a:solidFill>
                  <a:srgbClr val="1E2A38"/>
                </a:solidFill>
                <a:latin typeface="Arial"/>
              </a:rPr>
              <a:t>When </a:t>
            </a:r>
            <a:r>
              <a:rPr sz="1500" b="1">
                <a:solidFill>
                  <a:srgbClr val="F97316"/>
                </a:solidFill>
                <a:latin typeface="Arial"/>
              </a:rPr>
              <a:t>did</a:t>
            </a:r>
            <a:r>
              <a:rPr sz="1500" b="0">
                <a:solidFill>
                  <a:srgbClr val="1E2A38"/>
                </a:solidFill>
                <a:latin typeface="Arial"/>
              </a:rPr>
              <a:t> you last </a:t>
            </a:r>
            <a:r>
              <a:rPr sz="1500" b="1">
                <a:solidFill>
                  <a:srgbClr val="F97316"/>
                </a:solidFill>
                <a:latin typeface="Arial"/>
              </a:rPr>
              <a:t>go</a:t>
            </a:r>
            <a:r>
              <a:rPr sz="1500" b="0">
                <a:solidFill>
                  <a:srgbClr val="1E2A38"/>
                </a:solidFill>
                <a:latin typeface="Arial"/>
              </a:rPr>
              <a:t> to Khiva? Who </a:t>
            </a:r>
            <a:r>
              <a:rPr sz="1500" b="1">
                <a:solidFill>
                  <a:srgbClr val="F97316"/>
                </a:solidFill>
                <a:latin typeface="Arial"/>
              </a:rPr>
              <a:t>did</a:t>
            </a:r>
            <a:r>
              <a:rPr sz="1500" b="0">
                <a:solidFill>
                  <a:srgbClr val="1E2A38"/>
                </a:solidFill>
                <a:latin typeface="Arial"/>
              </a:rPr>
              <a:t> you </a:t>
            </a:r>
            <a:r>
              <a:rPr sz="1500" b="1">
                <a:solidFill>
                  <a:srgbClr val="F97316"/>
                </a:solidFill>
                <a:latin typeface="Arial"/>
              </a:rPr>
              <a:t>go</a:t>
            </a:r>
            <a:r>
              <a:rPr sz="1500" b="0">
                <a:solidFill>
                  <a:srgbClr val="1E2A38"/>
                </a:solidFill>
                <a:latin typeface="Arial"/>
              </a:rPr>
              <a:t> with?</a:t>
            </a:r>
          </a:p>
          <a:p>
            <a:pPr algn="l">
              <a:spcAft>
                <a:spcPts val="400"/>
              </a:spcAft>
            </a:pPr>
            <a:r>
              <a:rPr sz="1500" b="1">
                <a:solidFill>
                  <a:srgbClr val="5A6572"/>
                </a:solidFill>
                <a:latin typeface="Arial"/>
              </a:rPr>
              <a:t>C: </a:t>
            </a:r>
            <a:r>
              <a:rPr sz="1500" b="0">
                <a:solidFill>
                  <a:srgbClr val="1E2A38"/>
                </a:solidFill>
                <a:latin typeface="Arial"/>
              </a:rPr>
              <a:t>How many words </a:t>
            </a:r>
            <a:r>
              <a:rPr sz="1500" b="1">
                <a:solidFill>
                  <a:srgbClr val="0D9488"/>
                </a:solidFill>
                <a:latin typeface="Arial"/>
              </a:rPr>
              <a:t>have</a:t>
            </a:r>
            <a:r>
              <a:rPr sz="1500" b="0">
                <a:solidFill>
                  <a:srgbClr val="1E2A38"/>
                </a:solidFill>
                <a:latin typeface="Arial"/>
              </a:rPr>
              <a:t> you </a:t>
            </a:r>
            <a:r>
              <a:rPr sz="1500" b="1">
                <a:solidFill>
                  <a:srgbClr val="0D9488"/>
                </a:solidFill>
                <a:latin typeface="Arial"/>
              </a:rPr>
              <a:t>learnt</a:t>
            </a:r>
            <a:r>
              <a:rPr sz="1500" b="0">
                <a:solidFill>
                  <a:srgbClr val="1E2A38"/>
                </a:solidFill>
                <a:latin typeface="Arial"/>
              </a:rPr>
              <a:t> so far?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4343400"/>
            <a:ext cx="82296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B1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4343400"/>
            <a:ext cx="9692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ever / never + savol: When did you…? Where did you…? (PP → PS)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4818888"/>
            <a:ext cx="822960" cy="329184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B2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0" y="4818888"/>
            <a:ext cx="9692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+ How long have you been…? va «How many … so far?» (simple / continuous)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5294376"/>
            <a:ext cx="822960" cy="329184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C1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5294376"/>
            <a:ext cx="9692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+ Past Perfect: «Had you ever … before you …?» va By the time … savoli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80644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O‘qituvchi: savoldagi zamon xatosini darhol emas, raund oxirida doskada tuzating.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26364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Simple   </a:t>
            </a:r>
            <a:r>
              <a:rPr sz="1100" b="1">
                <a:solidFill>
                  <a:srgbClr val="0D948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  </a:t>
            </a:r>
            <a:r>
              <a:rPr sz="1100" b="1">
                <a:solidFill>
                  <a:srgbClr val="2F5D8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Continuous   </a:t>
            </a:r>
            <a:r>
              <a:rPr sz="1100" b="1">
                <a:solidFill>
                  <a:srgbClr val="C9A35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Perfect (Cont.)   </a:t>
            </a:r>
            <a:r>
              <a:rPr sz="1100" b="1">
                <a:solidFill>
                  <a:srgbClr val="6D4AA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Future Cont. / Perfect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DIQQAT · 1-MASHG‘ULOT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O‘zbek tilidan ko‘chadigan 5 xato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00784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I live in this city since 2018.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048256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I’ve lived / I’ve been living in this city since 2018.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1719072"/>
            <a:ext cx="4206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«2018-yildan beri yashayman» — o‘zbekchada hozirgi zamon, inglizchada perfect.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487168"/>
            <a:ext cx="1097280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68680" y="2542032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I am knowing her for five years.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9504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I’ve known her for five years.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0" y="2560320"/>
            <a:ext cx="4206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know — holat fe‘li: continuous yo‘q; «… dan beri» → perfect.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328416"/>
            <a:ext cx="1097280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3383280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I have seen this film yesterday.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730752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I saw this film yesterday.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0" y="3401568"/>
            <a:ext cx="4206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yesterday — yopiq vaqt. Yopiq so‘z + PP mumkin emas.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169664"/>
            <a:ext cx="1097280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68680" y="4224528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How long do you study English?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4572000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How long have you been studying English?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0" y="4242816"/>
            <a:ext cx="4206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How long? hozirgacha → have been doing (o‘zbekcha «o‘qiyapsan»).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010912"/>
            <a:ext cx="1097280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68680" y="5065776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This is the first time I see snow.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5413248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This is the first time I’ve seen snow.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0" y="5084064"/>
            <a:ext cx="4206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It’s the first time … → doim Present Perfect.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897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Asosiy sabab: o‘zbekcha «… dan beri yashayman / o‘qiyapman» — hozirgi zamon; inglizchada perfect.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PAST PERFECT · PAST SIMPLE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Past Perfect — o‘tmishdagi nuqtadan orqaga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2313432"/>
            <a:ext cx="10607040" cy="36576"/>
          </a:xfrm>
          <a:prstGeom prst="rect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5400000">
            <a:off x="11393424" y="2240280"/>
            <a:ext cx="182880" cy="182880"/>
          </a:xfrm>
          <a:prstGeom prst="triangle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ight Arrow 6"/>
          <p:cNvSpPr/>
          <p:nvPr/>
        </p:nvSpPr>
        <p:spPr>
          <a:xfrm>
            <a:off x="1463040" y="2212848"/>
            <a:ext cx="2377440" cy="237744"/>
          </a:xfrm>
          <a:prstGeom prst="rightArrow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867911" y="2221992"/>
            <a:ext cx="219456" cy="219456"/>
          </a:xfrm>
          <a:prstGeom prst="ellipse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377440" y="16459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>
                <a:solidFill>
                  <a:srgbClr val="966A18"/>
                </a:solidFill>
                <a:latin typeface="Arial"/>
              </a:rPr>
              <a:t>1) Sara had gone home</a:t>
            </a:r>
          </a:p>
        </p:txBody>
      </p:sp>
      <p:sp>
        <p:nvSpPr>
          <p:cNvPr id="10" name="Oval 9"/>
          <p:cNvSpPr/>
          <p:nvPr/>
        </p:nvSpPr>
        <p:spPr>
          <a:xfrm>
            <a:off x="6473952" y="2221992"/>
            <a:ext cx="219456" cy="21945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120640" y="1645920"/>
            <a:ext cx="2926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>
                <a:solidFill>
                  <a:srgbClr val="F97316"/>
                </a:solidFill>
                <a:latin typeface="Arial"/>
              </a:rPr>
              <a:t>2) I arrived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14432" y="2185416"/>
            <a:ext cx="36576" cy="292608"/>
          </a:xfrm>
          <a:prstGeom prst="rect">
            <a:avLst/>
          </a:prstGeom>
          <a:solidFill>
            <a:srgbClr val="1E2A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784080" y="2514600"/>
            <a:ext cx="1097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HOZIR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2514600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◀ orqaga qarash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063240"/>
            <a:ext cx="10972800" cy="2697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154680"/>
            <a:ext cx="6583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When I arrived at the party, Sara </a:t>
            </a:r>
            <a:r>
              <a:rPr sz="1500" b="1">
                <a:solidFill>
                  <a:srgbClr val="966A18"/>
                </a:solidFill>
                <a:latin typeface="Arial"/>
              </a:rPr>
              <a:t>had gone</a:t>
            </a:r>
            <a:r>
              <a:rPr sz="1500" b="0">
                <a:solidFill>
                  <a:srgbClr val="1E2A38"/>
                </a:solidFill>
                <a:latin typeface="Arial"/>
              </a:rPr>
              <a:t> home.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79" y="3182112"/>
            <a:ext cx="4023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Avval u ketgan, keyin men keldim — uchrasha olmadik.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3803904"/>
            <a:ext cx="6583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When I arrived at the party, Sara </a:t>
            </a:r>
            <a:r>
              <a:rPr sz="1500" b="1">
                <a:solidFill>
                  <a:srgbClr val="F97316"/>
                </a:solidFill>
                <a:latin typeface="Arial"/>
              </a:rPr>
              <a:t>went</a:t>
            </a:r>
            <a:r>
              <a:rPr sz="1500" b="0">
                <a:solidFill>
                  <a:srgbClr val="1E2A38"/>
                </a:solidFill>
                <a:latin typeface="Arial"/>
              </a:rPr>
              <a:t> home.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79" y="3831336"/>
            <a:ext cx="4023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Men keldim → keyin u ketdi (balki men tufayli!).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4453128"/>
            <a:ext cx="6583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</a:t>
            </a:r>
            <a:r>
              <a:rPr sz="1500" b="1">
                <a:solidFill>
                  <a:srgbClr val="966A18"/>
                </a:solidFill>
                <a:latin typeface="Arial"/>
              </a:rPr>
              <a:t>’d never seen</a:t>
            </a:r>
            <a:r>
              <a:rPr sz="1500" b="0">
                <a:solidFill>
                  <a:srgbClr val="1E2A38"/>
                </a:solidFill>
                <a:latin typeface="Arial"/>
              </a:rPr>
              <a:t> the sea before I </a:t>
            </a:r>
            <a:r>
              <a:rPr sz="1500" b="1">
                <a:solidFill>
                  <a:srgbClr val="F97316"/>
                </a:solidFill>
                <a:latin typeface="Arial"/>
              </a:rPr>
              <a:t>went</a:t>
            </a:r>
            <a:r>
              <a:rPr sz="1500" b="0">
                <a:solidFill>
                  <a:srgbClr val="1E2A38"/>
                </a:solidFill>
                <a:latin typeface="Arial"/>
              </a:rPr>
              <a:t> to Turkey.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98079" y="4480560"/>
            <a:ext cx="4023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Tajriba — o‘tmishdagi nuqtagacha (ever / never / before).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5102352"/>
            <a:ext cx="6583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It was the best meal I</a:t>
            </a:r>
            <a:r>
              <a:rPr sz="1500" b="1">
                <a:solidFill>
                  <a:srgbClr val="966A18"/>
                </a:solidFill>
                <a:latin typeface="Arial"/>
              </a:rPr>
              <a:t>’d ever eaten</a:t>
            </a:r>
            <a:r>
              <a:rPr sz="15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98079" y="5129784"/>
            <a:ext cx="4023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Present: the best I’ve ever… → past: the best I’d ever…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583387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Tartib before / after bilan aniq bo‘lsa, Past Simple ham yetadi: After I finished, I left.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26364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Simple   </a:t>
            </a:r>
            <a:r>
              <a:rPr sz="1100" b="1">
                <a:solidFill>
                  <a:srgbClr val="0D948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  </a:t>
            </a:r>
            <a:r>
              <a:rPr sz="1100" b="1">
                <a:solidFill>
                  <a:srgbClr val="2F5D8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Continuous   </a:t>
            </a:r>
            <a:r>
              <a:rPr sz="1100" b="1">
                <a:solidFill>
                  <a:srgbClr val="C9A35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Perfect (Cont.)   </a:t>
            </a:r>
            <a:r>
              <a:rPr sz="1100" b="1">
                <a:solidFill>
                  <a:srgbClr val="6D4AA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Future Cont. / Perfect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PAST PERFECT SIMPLE · CONTINUOUS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had done yoki had been doing?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91640"/>
            <a:ext cx="5349240" cy="457200"/>
          </a:xfrm>
          <a:prstGeom prst="rect">
            <a:avLst/>
          </a:prstGeom>
          <a:solidFill>
            <a:srgbClr val="F6EE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5029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966A18"/>
                </a:solidFill>
                <a:latin typeface="Arial"/>
              </a:rPr>
              <a:t>NATIJA / MIQDOR — had + V3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194560"/>
            <a:ext cx="5349240" cy="3383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22960" y="2331720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By noon, she </a:t>
            </a:r>
            <a:r>
              <a:rPr sz="1500" b="1">
                <a:solidFill>
                  <a:srgbClr val="966A18"/>
                </a:solidFill>
                <a:latin typeface="Arial"/>
              </a:rPr>
              <a:t>had run</a:t>
            </a:r>
            <a:r>
              <a:rPr sz="1500" b="0">
                <a:solidFill>
                  <a:srgbClr val="1E2A38"/>
                </a:solidFill>
                <a:latin typeface="Arial"/>
              </a:rPr>
              <a:t> 15 km.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770632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Qancha? — tugagan natija.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410712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She</a:t>
            </a:r>
            <a:r>
              <a:rPr sz="1500" b="1">
                <a:solidFill>
                  <a:srgbClr val="966A18"/>
                </a:solidFill>
                <a:latin typeface="Arial"/>
              </a:rPr>
              <a:t>’d known</a:t>
            </a:r>
            <a:r>
              <a:rPr sz="1500" b="0">
                <a:solidFill>
                  <a:srgbClr val="1E2A38"/>
                </a:solidFill>
                <a:latin typeface="Arial"/>
              </a:rPr>
              <a:t> Ali for years by then.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849624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know — holat fe‘li (✗ had been knowing).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489704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He </a:t>
            </a:r>
            <a:r>
              <a:rPr sz="1500" b="1">
                <a:solidFill>
                  <a:srgbClr val="966A18"/>
                </a:solidFill>
                <a:latin typeface="Arial"/>
              </a:rPr>
              <a:t>had lost</a:t>
            </a:r>
            <a:r>
              <a:rPr sz="1500" b="0">
                <a:solidFill>
                  <a:srgbClr val="1E2A38"/>
                </a:solidFill>
                <a:latin typeface="Arial"/>
              </a:rPr>
              <a:t> his key, so he couldn’t get in.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928616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O‘tmishdagi natija → o‘sha paytdagi holat.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63640" y="1691640"/>
            <a:ext cx="5349240" cy="457200"/>
          </a:xfrm>
          <a:prstGeom prst="rect">
            <a:avLst/>
          </a:prstGeom>
          <a:solidFill>
            <a:srgbClr val="F6EE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46520" y="1737360"/>
            <a:ext cx="5029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966A18"/>
                </a:solidFill>
                <a:latin typeface="Arial"/>
              </a:rPr>
              <a:t>JARAYON / DAVOMIYLIK — had been + V-ing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2194560"/>
            <a:ext cx="5349240" cy="3383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446520" y="2331720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She was out of breath. She </a:t>
            </a:r>
            <a:r>
              <a:rPr sz="1500" b="1">
                <a:solidFill>
                  <a:srgbClr val="966A18"/>
                </a:solidFill>
                <a:latin typeface="Arial"/>
              </a:rPr>
              <a:t>had been running</a:t>
            </a:r>
            <a:r>
              <a:rPr sz="15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6520" y="2770632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Iz ko‘rinib turibdi — jarayon muhim.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6520" y="3410712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We</a:t>
            </a:r>
            <a:r>
              <a:rPr sz="1500" b="1">
                <a:solidFill>
                  <a:srgbClr val="966A18"/>
                </a:solidFill>
                <a:latin typeface="Arial"/>
              </a:rPr>
              <a:t>’d been waiting</a:t>
            </a:r>
            <a:r>
              <a:rPr sz="1500" b="0">
                <a:solidFill>
                  <a:srgbClr val="1E2A38"/>
                </a:solidFill>
                <a:latin typeface="Arial"/>
              </a:rPr>
              <a:t> for 40 minutes.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3849624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How long? — avtobus kelgan paytgacha.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46520" y="4489704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His eyes were red — he </a:t>
            </a:r>
            <a:r>
              <a:rPr sz="1500" b="1">
                <a:solidFill>
                  <a:srgbClr val="966A18"/>
                </a:solidFill>
                <a:latin typeface="Arial"/>
              </a:rPr>
              <a:t>had been crying</a:t>
            </a:r>
            <a:r>
              <a:rPr sz="15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4928616"/>
            <a:ext cx="4983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Present: has been doing → past: had been doing.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7150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Qoida o‘sha: natija va miqdor — simple, «qancha vaqt» va iz — continuous. Faqat nuqta o‘tmishda.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FUTURE CONTINUOUS · FUTURE PERFECT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Kelajakdagi nuqta: will be doing / will have done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2359152"/>
            <a:ext cx="10607040" cy="36576"/>
          </a:xfrm>
          <a:prstGeom prst="rect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5400000">
            <a:off x="11393424" y="2286000"/>
            <a:ext cx="182880" cy="182880"/>
          </a:xfrm>
          <a:prstGeom prst="triangle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993392" y="2231136"/>
            <a:ext cx="36576" cy="292608"/>
          </a:xfrm>
          <a:prstGeom prst="rect">
            <a:avLst/>
          </a:prstGeom>
          <a:solidFill>
            <a:srgbClr val="1E2A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63040" y="2560320"/>
            <a:ext cx="1097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HOZIR</a:t>
            </a:r>
          </a:p>
        </p:txBody>
      </p:sp>
      <p:sp>
        <p:nvSpPr>
          <p:cNvPr id="9" name="Wave 8"/>
          <p:cNvSpPr/>
          <p:nvPr/>
        </p:nvSpPr>
        <p:spPr>
          <a:xfrm>
            <a:off x="3840480" y="2258568"/>
            <a:ext cx="2194560" cy="237744"/>
          </a:xfrm>
          <a:prstGeom prst="wave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919472" y="2231136"/>
            <a:ext cx="36576" cy="292608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23360" y="187452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6D4AA8"/>
                </a:solidFill>
                <a:latin typeface="Arial"/>
              </a:rPr>
              <a:t>ertaga 10:00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6949440" y="2258568"/>
            <a:ext cx="2743200" cy="237744"/>
          </a:xfrm>
          <a:prstGeom prst="rightArrow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765792" y="2231136"/>
            <a:ext cx="36576" cy="292608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052560" y="1874520"/>
            <a:ext cx="1463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6D4AA8"/>
                </a:solidFill>
                <a:latin typeface="Arial"/>
              </a:rPr>
              <a:t>by 2030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017520"/>
            <a:ext cx="5349240" cy="2697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640080" y="3017520"/>
            <a:ext cx="5349240" cy="457200"/>
          </a:xfrm>
          <a:prstGeom prst="rect">
            <a:avLst/>
          </a:prstGeom>
          <a:solidFill>
            <a:srgbClr val="EEE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3072384"/>
            <a:ext cx="5029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6D4AA8"/>
                </a:solidFill>
                <a:latin typeface="Arial"/>
              </a:rPr>
              <a:t>will be + V-ing — o‘sha paytda JARAYON ichida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3584448"/>
            <a:ext cx="498348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This time tomorrow I</a:t>
            </a:r>
            <a:r>
              <a:rPr sz="1400" b="1">
                <a:solidFill>
                  <a:srgbClr val="6D4AA8"/>
                </a:solidFill>
                <a:latin typeface="Arial"/>
              </a:rPr>
              <a:t>’ll be sitting</a:t>
            </a:r>
            <a:r>
              <a:rPr sz="1400" b="0">
                <a:solidFill>
                  <a:srgbClr val="1E2A38"/>
                </a:solidFill>
                <a:latin typeface="Arial"/>
              </a:rPr>
              <a:t> my exam.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Don’t call at 8 — we</a:t>
            </a:r>
            <a:r>
              <a:rPr sz="1400" b="1">
                <a:solidFill>
                  <a:srgbClr val="6D4AA8"/>
                </a:solidFill>
                <a:latin typeface="Arial"/>
              </a:rPr>
              <a:t>’ll be having</a:t>
            </a:r>
            <a:r>
              <a:rPr sz="1400" b="0">
                <a:solidFill>
                  <a:srgbClr val="1E2A38"/>
                </a:solidFill>
                <a:latin typeface="Arial"/>
              </a:rPr>
              <a:t> dinner.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6D4AA8"/>
                </a:solidFill>
                <a:latin typeface="Arial"/>
              </a:rPr>
              <a:t>Will</a:t>
            </a:r>
            <a:r>
              <a:rPr sz="1400" b="0">
                <a:solidFill>
                  <a:srgbClr val="1E2A38"/>
                </a:solidFill>
                <a:latin typeface="Arial"/>
              </a:rPr>
              <a:t> you </a:t>
            </a:r>
            <a:r>
              <a:rPr sz="1400" b="1">
                <a:solidFill>
                  <a:srgbClr val="6D4AA8"/>
                </a:solidFill>
                <a:latin typeface="Arial"/>
              </a:rPr>
              <a:t>be using</a:t>
            </a:r>
            <a:r>
              <a:rPr sz="1400" b="0">
                <a:solidFill>
                  <a:srgbClr val="1E2A38"/>
                </a:solidFill>
                <a:latin typeface="Arial"/>
              </a:rPr>
              <a:t> the car tonight?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Oxirgisi — rejani muloyim so‘rash.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63640" y="3017520"/>
            <a:ext cx="5349240" cy="2697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6263640" y="3017520"/>
            <a:ext cx="5349240" cy="457200"/>
          </a:xfrm>
          <a:prstGeom prst="rect">
            <a:avLst/>
          </a:prstGeom>
          <a:solidFill>
            <a:srgbClr val="EEE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6520" y="3072384"/>
            <a:ext cx="5029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6D4AA8"/>
                </a:solidFill>
                <a:latin typeface="Arial"/>
              </a:rPr>
              <a:t>will have + V3 — o‘sha paytgacha TUGAGAN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3584448"/>
            <a:ext cx="498348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By 2030, I</a:t>
            </a:r>
            <a:r>
              <a:rPr sz="1400" b="1">
                <a:solidFill>
                  <a:srgbClr val="6D4AA8"/>
                </a:solidFill>
                <a:latin typeface="Arial"/>
              </a:rPr>
              <a:t>’ll have graduated</a:t>
            </a:r>
            <a:r>
              <a:rPr sz="14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By the time you get home, I</a:t>
            </a:r>
            <a:r>
              <a:rPr sz="1400" b="1">
                <a:solidFill>
                  <a:srgbClr val="6D4AA8"/>
                </a:solidFill>
                <a:latin typeface="Arial"/>
              </a:rPr>
              <a:t>’ll have cooked</a:t>
            </a:r>
            <a:r>
              <a:rPr sz="1400" b="0">
                <a:solidFill>
                  <a:srgbClr val="1E2A38"/>
                </a:solidFill>
                <a:latin typeface="Arial"/>
              </a:rPr>
              <a:t> dinner.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C1: </a:t>
            </a:r>
            <a:r>
              <a:rPr sz="1400" b="0">
                <a:solidFill>
                  <a:srgbClr val="1E2A38"/>
                </a:solidFill>
                <a:latin typeface="Arial"/>
              </a:rPr>
              <a:t>By June, I</a:t>
            </a:r>
            <a:r>
              <a:rPr sz="1400" b="1">
                <a:solidFill>
                  <a:srgbClr val="6D4AA8"/>
                </a:solidFill>
                <a:latin typeface="Arial"/>
              </a:rPr>
              <a:t>’ll have been learning</a:t>
            </a:r>
            <a:r>
              <a:rPr sz="1400" b="0">
                <a:solidFill>
                  <a:srgbClr val="1E2A38"/>
                </a:solidFill>
                <a:latin typeface="Arial"/>
              </a:rPr>
              <a:t> English for ten years.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80644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Tuzoq: by the time / when / before dan keyin will yo‘q — By the time you get (✗ will get) home…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26364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Simple   </a:t>
            </a:r>
            <a:r>
              <a:rPr sz="1100" b="1">
                <a:solidFill>
                  <a:srgbClr val="0D948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  </a:t>
            </a:r>
            <a:r>
              <a:rPr sz="1100" b="1">
                <a:solidFill>
                  <a:srgbClr val="2F5D8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Continuous   </a:t>
            </a:r>
            <a:r>
              <a:rPr sz="1100" b="1">
                <a:solidFill>
                  <a:srgbClr val="C9A35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Perfect (Cont.)   </a:t>
            </a:r>
            <a:r>
              <a:rPr sz="1100" b="1">
                <a:solidFill>
                  <a:srgbClr val="6D4AA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Future Cont. / Perfect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ESLAB QOLISH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Signal so‘zlar — qaysi zamonga «ishora»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3566160" cy="1691640"/>
          </a:xfrm>
          <a:prstGeom prst="roundRect">
            <a:avLst/>
          </a:prstGeom>
          <a:solidFill>
            <a:srgbClr val="FDEBDD"/>
          </a:solidFill>
          <a:ln w="15875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01368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F97316"/>
                </a:solidFill>
                <a:latin typeface="Arial"/>
              </a:rPr>
              <a:t>Past Simple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240280"/>
            <a:ext cx="3200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yesterday · ago · last week · in 2019 · When…? · then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61688" y="1691640"/>
            <a:ext cx="3566160" cy="1691640"/>
          </a:xfrm>
          <a:prstGeom prst="roundRect">
            <a:avLst/>
          </a:prstGeom>
          <a:solidFill>
            <a:srgbClr val="DFF3F0"/>
          </a:solidFill>
          <a:ln w="15875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44568" y="1801368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Present Perfect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44568" y="2240280"/>
            <a:ext cx="3200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just · already · yet · ever · never · so far · this week · recently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83296" y="1691640"/>
            <a:ext cx="3566160" cy="1691640"/>
          </a:xfrm>
          <a:prstGeom prst="roundRect">
            <a:avLst/>
          </a:prstGeom>
          <a:solidFill>
            <a:srgbClr val="E3EBF4"/>
          </a:solidFill>
          <a:ln w="15875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66176" y="1801368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2F5D8C"/>
                </a:solidFill>
                <a:latin typeface="Arial"/>
              </a:rPr>
              <a:t>PP Continuous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66176" y="2240280"/>
            <a:ext cx="3200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How long…? · for · since · all day · lately · recently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520440"/>
            <a:ext cx="3566160" cy="1691640"/>
          </a:xfrm>
          <a:prstGeom prst="roundRect">
            <a:avLst/>
          </a:prstGeom>
          <a:solidFill>
            <a:srgbClr val="F6EEDF"/>
          </a:solidFill>
          <a:ln w="15875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630168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C9A35C"/>
                </a:solidFill>
                <a:latin typeface="Arial"/>
              </a:rPr>
              <a:t>Past Perfect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069080"/>
            <a:ext cx="3200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by then · before · already · by the time + past · It was the first time…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61688" y="3520440"/>
            <a:ext cx="3566160" cy="1691640"/>
          </a:xfrm>
          <a:prstGeom prst="roundRect">
            <a:avLst/>
          </a:prstGeom>
          <a:solidFill>
            <a:srgbClr val="EEE8F6"/>
          </a:solidFill>
          <a:ln w="15875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44568" y="3630168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6D4AA8"/>
                </a:solidFill>
                <a:latin typeface="Arial"/>
              </a:rPr>
              <a:t>Future Cont.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4568" y="4069080"/>
            <a:ext cx="3200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this time tomorrow · at 8 tonight · Will you be…? (muloyim)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83296" y="3520440"/>
            <a:ext cx="3566160" cy="1691640"/>
          </a:xfrm>
          <a:prstGeom prst="roundRect">
            <a:avLst/>
          </a:prstGeom>
          <a:solidFill>
            <a:srgbClr val="EEE8F6"/>
          </a:solidFill>
          <a:ln w="15875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66176" y="3630168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6D4AA8"/>
                </a:solidFill>
                <a:latin typeface="Arial"/>
              </a:rPr>
              <a:t>Future Perfect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6176" y="4069080"/>
            <a:ext cx="3200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by 2030 · by the end of … · by the time + present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4406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Signal so‘z — yordamchi, qonun emas: «I’ve recently moved» va «I recently moved» ikkalasi ham to‘g‘ri. Avval ikki savolni bering: vaqt ochiqmi? natija yoki jarayon?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DIQQAT · 2-MASHG‘ULOT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B2/C1 darajadagi 5 xato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00784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When I arrived, the train already left.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048256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When I arrived, the train had already left.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1719072"/>
            <a:ext cx="4206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Mening kelishimdan OLDIN → had + V3. O‘zbekcha «ketib bo‘lgan edi».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487168"/>
            <a:ext cx="1097280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68680" y="2542032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I didn’t see him since Monday.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9504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I haven’t seen him since Monday.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0" y="2560320"/>
            <a:ext cx="4206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since + hozirgacha → Present Perfect (inkorda ham).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328416"/>
            <a:ext cx="1097280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3383280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She has been writing three books.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730752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She has written three books.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0" y="3401568"/>
            <a:ext cx="4206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Miqdor (three books) → simple. Continuous — faqat jarayon.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169664"/>
            <a:ext cx="1097280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68680" y="4224528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By next June I will finish school.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4572000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By next June I will have finished school.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0" y="4242816"/>
            <a:ext cx="4206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by + kelajak nuqtasi → will have + V3.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010912"/>
            <a:ext cx="1097280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68680" y="5065776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I’ve been to Samarkand last summer.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5413248"/>
            <a:ext cx="6309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I went to Samarkand last summer.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0" y="5084064"/>
            <a:ext cx="4206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Tajriba — PP, lekin aniq vaqt (last summer) qo‘shilsa → Past Simple.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897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Ko‘p xato zamon «formulasi»da emas, ikki savolni so‘ramaslikda: vaqt ochiqmi? natija yoki jarayon?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CEFR · IELTS SPEAKING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Imtihonda: zamonlar ballni qanday ko‘taradi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12070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IELTS Part 1 · CEFR 1.1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23360" y="1737360"/>
            <a:ext cx="7406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Have you ever…? How long have you…?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1031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</a:t>
            </a:r>
            <a:r>
              <a:rPr sz="1500" b="1">
                <a:solidFill>
                  <a:srgbClr val="2F5D8C"/>
                </a:solidFill>
                <a:latin typeface="Arial"/>
              </a:rPr>
              <a:t>’ve been playing</a:t>
            </a:r>
            <a:r>
              <a:rPr sz="1500" b="0">
                <a:solidFill>
                  <a:srgbClr val="1E2A38"/>
                </a:solidFill>
                <a:latin typeface="Arial"/>
              </a:rPr>
              <a:t> chess since I was eight — I </a:t>
            </a:r>
            <a:r>
              <a:rPr sz="1500" b="1">
                <a:solidFill>
                  <a:srgbClr val="F97316"/>
                </a:solidFill>
                <a:latin typeface="Arial"/>
              </a:rPr>
              <a:t>started</a:t>
            </a:r>
            <a:r>
              <a:rPr sz="1500" b="0">
                <a:solidFill>
                  <a:srgbClr val="1E2A38"/>
                </a:solidFill>
                <a:latin typeface="Arial"/>
              </a:rPr>
              <a:t> at a club near my house.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926080"/>
            <a:ext cx="10972800" cy="12070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68680" y="30175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2F5D8C"/>
                </a:solidFill>
                <a:latin typeface="Arial"/>
              </a:rPr>
              <a:t>IELTS Part 2 · CEFR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23360" y="3017520"/>
            <a:ext cx="7406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Describe a skill you have learnt…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38328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Before that, I</a:t>
            </a:r>
            <a:r>
              <a:rPr sz="1500" b="1">
                <a:solidFill>
                  <a:srgbClr val="966A18"/>
                </a:solidFill>
                <a:latin typeface="Arial"/>
              </a:rPr>
              <a:t>’d never touched</a:t>
            </a:r>
            <a:r>
              <a:rPr sz="1500" b="0">
                <a:solidFill>
                  <a:srgbClr val="1E2A38"/>
                </a:solidFill>
                <a:latin typeface="Arial"/>
              </a:rPr>
              <a:t> a guitar. Since then, I</a:t>
            </a:r>
            <a:r>
              <a:rPr sz="1500" b="1">
                <a:solidFill>
                  <a:srgbClr val="0D9488"/>
                </a:solidFill>
                <a:latin typeface="Arial"/>
              </a:rPr>
              <a:t>’ve learnt</a:t>
            </a:r>
            <a:r>
              <a:rPr sz="1500" b="0">
                <a:solidFill>
                  <a:srgbClr val="1E2A38"/>
                </a:solidFill>
                <a:latin typeface="Arial"/>
              </a:rPr>
              <a:t> ten songs.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206240"/>
            <a:ext cx="10972800" cy="12070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429768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6D4AA8"/>
                </a:solidFill>
                <a:latin typeface="Arial"/>
              </a:rPr>
              <a:t>IELTS Part 3 · CEFR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4297680"/>
            <a:ext cx="7406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How has … changed? What will…?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66344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Online shopping </a:t>
            </a:r>
            <a:r>
              <a:rPr sz="1500" b="1">
                <a:solidFill>
                  <a:srgbClr val="0D9488"/>
                </a:solidFill>
                <a:latin typeface="Arial"/>
              </a:rPr>
              <a:t>has grown</a:t>
            </a:r>
            <a:r>
              <a:rPr sz="1500" b="0">
                <a:solidFill>
                  <a:srgbClr val="1E2A38"/>
                </a:solidFill>
                <a:latin typeface="Arial"/>
              </a:rPr>
              <a:t> fast, and by 2035 most shops </a:t>
            </a:r>
            <a:r>
              <a:rPr sz="1500" b="1">
                <a:solidFill>
                  <a:srgbClr val="6D4AA8"/>
                </a:solidFill>
                <a:latin typeface="Arial"/>
              </a:rPr>
              <a:t>will have moved</a:t>
            </a:r>
            <a:r>
              <a:rPr sz="1500" b="0">
                <a:solidFill>
                  <a:srgbClr val="1E2A38"/>
                </a:solidFill>
                <a:latin typeface="Arial"/>
              </a:rPr>
              <a:t> online.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48640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Grammatika mezoni: bir xil zamon — «oddiy»; 3–4 xil zamonni TABIIY aralashtirish — yuqori ball. Savoldagi zamonni eshiting: How long have you…? → javob ham perfect.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26364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Simple   </a:t>
            </a:r>
            <a:r>
              <a:rPr sz="1100" b="1">
                <a:solidFill>
                  <a:srgbClr val="0D948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  </a:t>
            </a:r>
            <a:r>
              <a:rPr sz="1100" b="1">
                <a:solidFill>
                  <a:srgbClr val="2F5D8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Continuous   </a:t>
            </a:r>
            <a:r>
              <a:rPr sz="1100" b="1">
                <a:solidFill>
                  <a:srgbClr val="C9A35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Perfect (Cont.)   </a:t>
            </a:r>
            <a:r>
              <a:rPr sz="1100" b="1">
                <a:solidFill>
                  <a:srgbClr val="6D4AA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Future Cont. / Perfect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 · GAPIRISH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 — uch daraja, bir mavzu: «Hayotim hozirgacha»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Juftlikda, har savolga 45–60 soniya. Kamida uch xil zamon ishlating.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057400"/>
            <a:ext cx="356616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822960" y="2194560"/>
            <a:ext cx="1005840" cy="34747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B1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51760"/>
            <a:ext cx="320040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1. What have you done this week that you’re proud of?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511296"/>
            <a:ext cx="320040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2. Have you ever been to a big city? When did you go?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370832"/>
            <a:ext cx="320040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3. How long have you been studying at this school?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230368"/>
            <a:ext cx="320040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4. What have you been doing in your free time lately?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2057400"/>
            <a:ext cx="356616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4526280" y="2194560"/>
            <a:ext cx="1005840" cy="347472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B2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6280" y="2651760"/>
            <a:ext cx="320040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1. Describe a skill you’ve been learning recently.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3511296"/>
            <a:ext cx="320040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2. How has your town changed over the last ten years?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6280" y="4370832"/>
            <a:ext cx="320040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3. Tell me about a time you were late. What had happened?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5230368"/>
            <a:ext cx="320040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4. What will you be doing this time next year?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46720" y="2057400"/>
            <a:ext cx="356616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8229600" y="2194560"/>
            <a:ext cx="1005840" cy="347472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C1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0" y="2651760"/>
            <a:ext cx="320040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1. By the time you’re 25, what do you hope you’ll have achieved?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3511296"/>
            <a:ext cx="320040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2. Talk about something you had wanted to do for years and finally did.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4370832"/>
            <a:ext cx="320040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3. How has technology changed the way teenagers communicate?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5230368"/>
            <a:ext cx="320040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4. Is it better to have tried and failed than never to have tried?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 · GAPIRISH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 — namunaviy javoblar (rang bilan)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822960" y="1764792"/>
            <a:ext cx="82296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B1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1764792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5A6572"/>
                </a:solidFill>
                <a:latin typeface="Arial"/>
              </a:rPr>
              <a:t>How long have you been studying at this school?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148840"/>
            <a:ext cx="105156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</a:t>
            </a:r>
            <a:r>
              <a:rPr sz="1500" b="1">
                <a:solidFill>
                  <a:srgbClr val="2F5D8C"/>
                </a:solidFill>
                <a:latin typeface="Arial"/>
              </a:rPr>
              <a:t>’ve been studying</a:t>
            </a:r>
            <a:r>
              <a:rPr sz="1500" b="0">
                <a:solidFill>
                  <a:srgbClr val="1E2A38"/>
                </a:solidFill>
                <a:latin typeface="Arial"/>
              </a:rPr>
              <a:t> here for two years. I </a:t>
            </a:r>
            <a:r>
              <a:rPr sz="1500" b="1">
                <a:solidFill>
                  <a:srgbClr val="F97316"/>
                </a:solidFill>
                <a:latin typeface="Arial"/>
              </a:rPr>
              <a:t>came</a:t>
            </a:r>
            <a:r>
              <a:rPr sz="1500" b="0">
                <a:solidFill>
                  <a:srgbClr val="1E2A38"/>
                </a:solidFill>
                <a:latin typeface="Arial"/>
              </a:rPr>
              <a:t> in 2024, and I</a:t>
            </a:r>
            <a:r>
              <a:rPr sz="1500" b="1">
                <a:solidFill>
                  <a:srgbClr val="0D9488"/>
                </a:solidFill>
                <a:latin typeface="Arial"/>
              </a:rPr>
              <a:t>’ve made</a:t>
            </a:r>
            <a:r>
              <a:rPr sz="1500" b="0">
                <a:solidFill>
                  <a:srgbClr val="1E2A38"/>
                </a:solidFill>
                <a:latin typeface="Arial"/>
              </a:rPr>
              <a:t> a lot of friends since then.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136392"/>
            <a:ext cx="10972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822960" y="3255264"/>
            <a:ext cx="822960" cy="329184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B2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3255264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5A6572"/>
                </a:solidFill>
                <a:latin typeface="Arial"/>
              </a:rPr>
              <a:t>Describe a skill you’ve been learning recently.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639312"/>
            <a:ext cx="105156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</a:t>
            </a:r>
            <a:r>
              <a:rPr sz="1500" b="1">
                <a:solidFill>
                  <a:srgbClr val="2F5D8C"/>
                </a:solidFill>
                <a:latin typeface="Arial"/>
              </a:rPr>
              <a:t>’ve been learning</a:t>
            </a:r>
            <a:r>
              <a:rPr sz="1500" b="0">
                <a:solidFill>
                  <a:srgbClr val="1E2A38"/>
                </a:solidFill>
                <a:latin typeface="Arial"/>
              </a:rPr>
              <a:t> the dutar for six months. Before that, I</a:t>
            </a:r>
            <a:r>
              <a:rPr sz="1500" b="1">
                <a:solidFill>
                  <a:srgbClr val="966A18"/>
                </a:solidFill>
                <a:latin typeface="Arial"/>
              </a:rPr>
              <a:t>’d never played</a:t>
            </a:r>
            <a:r>
              <a:rPr sz="1500" b="0">
                <a:solidFill>
                  <a:srgbClr val="1E2A38"/>
                </a:solidFill>
                <a:latin typeface="Arial"/>
              </a:rPr>
              <a:t> an instrument. So far I</a:t>
            </a:r>
            <a:r>
              <a:rPr sz="1500" b="1">
                <a:solidFill>
                  <a:srgbClr val="0D9488"/>
                </a:solidFill>
                <a:latin typeface="Arial"/>
              </a:rPr>
              <a:t>’ve learnt</a:t>
            </a:r>
            <a:r>
              <a:rPr sz="1500" b="0">
                <a:solidFill>
                  <a:srgbClr val="1E2A38"/>
                </a:solidFill>
                <a:latin typeface="Arial"/>
              </a:rPr>
              <a:t> five songs, and next month I</a:t>
            </a:r>
            <a:r>
              <a:rPr sz="1500" b="1">
                <a:solidFill>
                  <a:srgbClr val="6D4AA8"/>
                </a:solidFill>
                <a:latin typeface="Arial"/>
              </a:rPr>
              <a:t>’ll be playing</a:t>
            </a:r>
            <a:r>
              <a:rPr sz="1500" b="0">
                <a:solidFill>
                  <a:srgbClr val="1E2A38"/>
                </a:solidFill>
                <a:latin typeface="Arial"/>
              </a:rPr>
              <a:t> at a school concert.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626864"/>
            <a:ext cx="10972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822960" y="4745736"/>
            <a:ext cx="822960" cy="329184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C1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28800" y="4745736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5A6572"/>
                </a:solidFill>
                <a:latin typeface="Arial"/>
              </a:rPr>
              <a:t>By the time you’re 25, what do you hope you’ll have achieved?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5129784"/>
            <a:ext cx="105156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Until last year I</a:t>
            </a:r>
            <a:r>
              <a:rPr sz="1500" b="1">
                <a:solidFill>
                  <a:srgbClr val="966A18"/>
                </a:solidFill>
                <a:latin typeface="Arial"/>
              </a:rPr>
              <a:t>’d never thought</a:t>
            </a:r>
            <a:r>
              <a:rPr sz="1500" b="0">
                <a:solidFill>
                  <a:srgbClr val="1E2A38"/>
                </a:solidFill>
                <a:latin typeface="Arial"/>
              </a:rPr>
              <a:t> about studying abroad, but since then I</a:t>
            </a:r>
            <a:r>
              <a:rPr sz="1500" b="1">
                <a:solidFill>
                  <a:srgbClr val="2F5D8C"/>
                </a:solidFill>
                <a:latin typeface="Arial"/>
              </a:rPr>
              <a:t>’ve been preparing</a:t>
            </a:r>
            <a:r>
              <a:rPr sz="1500" b="0">
                <a:solidFill>
                  <a:srgbClr val="1E2A38"/>
                </a:solidFill>
                <a:latin typeface="Arial"/>
              </a:rPr>
              <a:t> for IELTS. By 25, I hope I</a:t>
            </a:r>
            <a:r>
              <a:rPr sz="1500" b="1">
                <a:solidFill>
                  <a:srgbClr val="6D4AA8"/>
                </a:solidFill>
                <a:latin typeface="Arial"/>
              </a:rPr>
              <a:t>’ll have finished</a:t>
            </a:r>
            <a:r>
              <a:rPr sz="1500" b="0">
                <a:solidFill>
                  <a:srgbClr val="1E2A38"/>
                </a:solidFill>
                <a:latin typeface="Arial"/>
              </a:rPr>
              <a:t> a master’s degree.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199632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Simple   </a:t>
            </a:r>
            <a:r>
              <a:rPr sz="1100" b="1">
                <a:solidFill>
                  <a:srgbClr val="0D948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  </a:t>
            </a:r>
            <a:r>
              <a:rPr sz="1100" b="1">
                <a:solidFill>
                  <a:srgbClr val="2F5D8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Continuous   </a:t>
            </a:r>
            <a:r>
              <a:rPr sz="1100" b="1">
                <a:solidFill>
                  <a:srgbClr val="C9A35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Perfect (Cont.)   </a:t>
            </a:r>
            <a:r>
              <a:rPr sz="1100" b="1">
                <a:solidFill>
                  <a:srgbClr val="6D4AA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Future Cont. / Perfect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 · YOZISH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Writing: trendlarni tasvirlash (IELTS Task 1)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12064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22960" y="1719072"/>
            <a:ext cx="4846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5A6572"/>
                </a:solidFill>
                <a:latin typeface="Arial"/>
              </a:rPr>
              <a:t>Maktab kutubxonasidan olingan kitoblar, yiliga (o‘ylab topilgan ma‘lumot)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5440680"/>
            <a:ext cx="4572000" cy="27432"/>
          </a:xfrm>
          <a:prstGeom prst="rect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051560" y="4590288"/>
            <a:ext cx="502920" cy="850392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4297680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1">
                <a:solidFill>
                  <a:srgbClr val="1E2A38"/>
                </a:solidFill>
                <a:latin typeface="Arial"/>
              </a:rPr>
              <a:t>600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5486400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1">
                <a:solidFill>
                  <a:srgbClr val="5A6572"/>
                </a:solidFill>
                <a:latin typeface="Arial"/>
              </a:rPr>
              <a:t>2018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92224" y="4873752"/>
            <a:ext cx="502920" cy="5669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655064" y="4581144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1">
                <a:solidFill>
                  <a:srgbClr val="1E2A38"/>
                </a:solidFill>
                <a:latin typeface="Arial"/>
              </a:rPr>
              <a:t>400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55064" y="5486400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1">
                <a:solidFill>
                  <a:srgbClr val="5A6572"/>
                </a:solidFill>
                <a:latin typeface="Arial"/>
              </a:rPr>
              <a:t>2020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32888" y="4306824"/>
            <a:ext cx="502920" cy="1133856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395728" y="4014216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1">
                <a:solidFill>
                  <a:srgbClr val="1E2A38"/>
                </a:solidFill>
                <a:latin typeface="Arial"/>
              </a:rPr>
              <a:t>800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95728" y="5486400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1">
                <a:solidFill>
                  <a:srgbClr val="5A6572"/>
                </a:solidFill>
                <a:latin typeface="Arial"/>
              </a:rPr>
              <a:t>2022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73552" y="3739896"/>
            <a:ext cx="502920" cy="170078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136392" y="3447288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1">
                <a:solidFill>
                  <a:srgbClr val="1E2A38"/>
                </a:solidFill>
                <a:latin typeface="Arial"/>
              </a:rPr>
              <a:t>1,200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36392" y="5486400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1">
                <a:solidFill>
                  <a:srgbClr val="5A6572"/>
                </a:solidFill>
                <a:latin typeface="Arial"/>
              </a:rPr>
              <a:t>2024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014216" y="3314700"/>
            <a:ext cx="502920" cy="212598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877056" y="3022092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1">
                <a:solidFill>
                  <a:srgbClr val="1E2A38"/>
                </a:solidFill>
                <a:latin typeface="Arial"/>
              </a:rPr>
              <a:t>1,500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77056" y="5486400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1">
                <a:solidFill>
                  <a:srgbClr val="5A6572"/>
                </a:solidFill>
                <a:latin typeface="Arial"/>
              </a:rPr>
              <a:t>2026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4880" y="2606040"/>
            <a:ext cx="502920" cy="2834640"/>
          </a:xfrm>
          <a:prstGeom prst="rect">
            <a:avLst/>
          </a:prstGeom>
          <a:solidFill>
            <a:srgbClr val="EEE8F6"/>
          </a:solidFill>
          <a:ln w="15875">
            <a:solidFill>
              <a:srgbClr val="6D4AA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617720" y="2313432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1">
                <a:solidFill>
                  <a:srgbClr val="1E2A38"/>
                </a:solidFill>
                <a:latin typeface="Arial"/>
              </a:rPr>
              <a:t>2,000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17720" y="5486400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1">
                <a:solidFill>
                  <a:srgbClr val="5A6572"/>
                </a:solidFill>
                <a:latin typeface="Arial"/>
              </a:rPr>
              <a:t>2030?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943600" y="1645920"/>
            <a:ext cx="566928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6126480" y="1719072"/>
            <a:ext cx="5303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NAMUNA (C1, IELTS uslubi)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26480" y="2057400"/>
            <a:ext cx="534924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Borrowing </a:t>
            </a:r>
            <a:r>
              <a:rPr sz="1500" b="1">
                <a:solidFill>
                  <a:srgbClr val="F97316"/>
                </a:solidFill>
                <a:latin typeface="Arial"/>
              </a:rPr>
              <a:t>fell</a:t>
            </a:r>
            <a:r>
              <a:rPr sz="1500" b="0">
                <a:solidFill>
                  <a:srgbClr val="1E2A38"/>
                </a:solidFill>
                <a:latin typeface="Arial"/>
              </a:rPr>
              <a:t> from 600 books in 2018 to 400 in 2020. Since then, however, it </a:t>
            </a:r>
            <a:r>
              <a:rPr sz="1500" b="1">
                <a:solidFill>
                  <a:srgbClr val="2F5D8C"/>
                </a:solidFill>
                <a:latin typeface="Arial"/>
              </a:rPr>
              <a:t>has been rising</a:t>
            </a:r>
            <a:r>
              <a:rPr sz="1500" b="0">
                <a:solidFill>
                  <a:srgbClr val="1E2A38"/>
                </a:solidFill>
                <a:latin typeface="Arial"/>
              </a:rPr>
              <a:t> steadily. By 2024 the figure </a:t>
            </a:r>
            <a:r>
              <a:rPr sz="1500" b="1">
                <a:solidFill>
                  <a:srgbClr val="966A18"/>
                </a:solidFill>
                <a:latin typeface="Arial"/>
              </a:rPr>
              <a:t>had doubled</a:t>
            </a:r>
            <a:r>
              <a:rPr sz="1500" b="0">
                <a:solidFill>
                  <a:srgbClr val="1E2A38"/>
                </a:solidFill>
                <a:latin typeface="Arial"/>
              </a:rPr>
              <a:t> compared with 2018, and this year it </a:t>
            </a:r>
            <a:r>
              <a:rPr sz="1500" b="1">
                <a:solidFill>
                  <a:srgbClr val="0D9488"/>
                </a:solidFill>
                <a:latin typeface="Arial"/>
              </a:rPr>
              <a:t>has reached</a:t>
            </a:r>
            <a:r>
              <a:rPr sz="1500" b="0">
                <a:solidFill>
                  <a:srgbClr val="1E2A38"/>
                </a:solidFill>
                <a:latin typeface="Arial"/>
              </a:rPr>
              <a:t> about 1,500. If the trend continues, it </a:t>
            </a:r>
            <a:r>
              <a:rPr sz="1500" b="1">
                <a:solidFill>
                  <a:srgbClr val="6D4AA8"/>
                </a:solidFill>
                <a:latin typeface="Arial"/>
              </a:rPr>
              <a:t>will have reached</a:t>
            </a:r>
            <a:r>
              <a:rPr sz="1500" b="0">
                <a:solidFill>
                  <a:srgbClr val="1E2A38"/>
                </a:solidFill>
                <a:latin typeface="Arial"/>
              </a:rPr>
              <a:t> 2,000 by 2030.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6035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Grafik o‘tmishda tugasa — Past Simple; hozirgacha kelsa — Present Perfect; prognoz — will / will have.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6336792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Simple   </a:t>
            </a:r>
            <a:r>
              <a:rPr sz="1100" b="1">
                <a:solidFill>
                  <a:srgbClr val="0D948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  </a:t>
            </a:r>
            <a:r>
              <a:rPr sz="1100" b="1">
                <a:solidFill>
                  <a:srgbClr val="2F5D8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Continuous   </a:t>
            </a:r>
            <a:r>
              <a:rPr sz="1100" b="1">
                <a:solidFill>
                  <a:srgbClr val="C9A35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Perfect (Cont.)   </a:t>
            </a:r>
            <a:r>
              <a:rPr sz="1100" b="1">
                <a:solidFill>
                  <a:srgbClr val="6D4AA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Future Cont. / Perfect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 · YOZISH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Writing — uch daraja, uch topshiriq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1097280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822960" y="1828800"/>
            <a:ext cx="82296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B1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1847088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5A6572"/>
                </a:solidFill>
                <a:latin typeface="Arial"/>
              </a:rPr>
              <a:t>60–80 so‘z · xat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219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Do‘stingizga xat: «What have you been doing lately?» Kamida 3 ta Present Perfect, 2 ta Present Perfect Continuous va 2 ta Past Simple ishlating.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63240"/>
            <a:ext cx="1097280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822960" y="3200400"/>
            <a:ext cx="822960" cy="329184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B2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3218688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5A6572"/>
                </a:solidFill>
                <a:latin typeface="Arial"/>
              </a:rPr>
              <a:t>100–120 so‘z · CEFR uslubi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5935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«How has your town changed over the last ten years?» Talab: PP, PP Continuous, bitta Past Perfect (by the time…) va bitta future perfect (in five years’ time…).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434840"/>
            <a:ext cx="1097280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822960" y="4572000"/>
            <a:ext cx="822960" cy="329184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C1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28800" y="4590288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5A6572"/>
                </a:solidFill>
                <a:latin typeface="Arial"/>
              </a:rPr>
              <a:t>150 so‘z · IELTS Task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9651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25-slayddagi grafikni tasvirlang: since, by, had doubled, has been rising, will have reached. O‘z so‘zlaringiz bilan; namunani ko‘chirmang.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Juftlikda tekshirish: har zamonni o‘z rangi bilan chizing (27-slayd ranglari) — rang yetishmasa, zamon ham yetishmaydi.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 · YOZISH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Writing — namunaviy javob (B2), rang bilan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«How has your town changed over the last ten years?» — 100 so‘z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965960"/>
            <a:ext cx="1097280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10312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Over the last ten years, my town </a:t>
            </a:r>
            <a:r>
              <a:rPr sz="1500" b="1">
                <a:solidFill>
                  <a:srgbClr val="0D9488"/>
                </a:solidFill>
                <a:latin typeface="Arial"/>
              </a:rPr>
              <a:t>has changed</a:t>
            </a:r>
            <a:r>
              <a:rPr sz="1500" b="0">
                <a:solidFill>
                  <a:srgbClr val="1E2A38"/>
                </a:solidFill>
                <a:latin typeface="Arial"/>
              </a:rPr>
              <a:t> a great deal. The council </a:t>
            </a:r>
            <a:r>
              <a:rPr sz="1500" b="1">
                <a:solidFill>
                  <a:srgbClr val="0D9488"/>
                </a:solidFill>
                <a:latin typeface="Arial"/>
              </a:rPr>
              <a:t>has built</a:t>
            </a:r>
            <a:r>
              <a:rPr sz="1500" b="0">
                <a:solidFill>
                  <a:srgbClr val="1E2A38"/>
                </a:solidFill>
                <a:latin typeface="Arial"/>
              </a:rPr>
              <a:t> a new park, and the old bus station </a:t>
            </a:r>
            <a:r>
              <a:rPr sz="1500" b="1">
                <a:solidFill>
                  <a:srgbClr val="0D9488"/>
                </a:solidFill>
                <a:latin typeface="Arial"/>
              </a:rPr>
              <a:t>has been replaced</a:t>
            </a:r>
            <a:r>
              <a:rPr sz="1500" b="0">
                <a:solidFill>
                  <a:srgbClr val="1E2A38"/>
                </a:solidFill>
                <a:latin typeface="Arial"/>
              </a:rPr>
              <a:t> by a modern one.</a:t>
            </a:r>
          </a:p>
          <a:p>
            <a:pPr algn="l">
              <a:spcAft>
                <a:spcPts val="7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By the time I </a:t>
            </a:r>
            <a:r>
              <a:rPr sz="1500" b="1">
                <a:solidFill>
                  <a:srgbClr val="F97316"/>
                </a:solidFill>
                <a:latin typeface="Arial"/>
              </a:rPr>
              <a:t>started</a:t>
            </a:r>
            <a:r>
              <a:rPr sz="1500" b="0">
                <a:solidFill>
                  <a:srgbClr val="1E2A38"/>
                </a:solidFill>
                <a:latin typeface="Arial"/>
              </a:rPr>
              <a:t> school, they </a:t>
            </a:r>
            <a:r>
              <a:rPr sz="1500" b="1">
                <a:solidFill>
                  <a:srgbClr val="966A18"/>
                </a:solidFill>
                <a:latin typeface="Arial"/>
              </a:rPr>
              <a:t>had already closed</a:t>
            </a:r>
            <a:r>
              <a:rPr sz="1500" b="0">
                <a:solidFill>
                  <a:srgbClr val="1E2A38"/>
                </a:solidFill>
                <a:latin typeface="Arial"/>
              </a:rPr>
              <a:t> our only cinema, but last year a new one </a:t>
            </a:r>
            <a:r>
              <a:rPr sz="1500" b="1">
                <a:solidFill>
                  <a:srgbClr val="F97316"/>
                </a:solidFill>
                <a:latin typeface="Arial"/>
              </a:rPr>
              <a:t>opened</a:t>
            </a:r>
            <a:r>
              <a:rPr sz="1500" b="0">
                <a:solidFill>
                  <a:srgbClr val="1E2A38"/>
                </a:solidFill>
                <a:latin typeface="Arial"/>
              </a:rPr>
              <a:t> in the centre.</a:t>
            </a:r>
          </a:p>
          <a:p>
            <a:pPr algn="l">
              <a:spcAft>
                <a:spcPts val="7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Recently, more people </a:t>
            </a:r>
            <a:r>
              <a:rPr sz="1500" b="1">
                <a:solidFill>
                  <a:srgbClr val="2F5D8C"/>
                </a:solidFill>
                <a:latin typeface="Arial"/>
              </a:rPr>
              <a:t>have been cycling</a:t>
            </a:r>
            <a:r>
              <a:rPr sz="1500" b="0">
                <a:solidFill>
                  <a:srgbClr val="1E2A38"/>
                </a:solidFill>
                <a:latin typeface="Arial"/>
              </a:rPr>
              <a:t> to work, so the air </a:t>
            </a:r>
            <a:r>
              <a:rPr sz="1500" b="1">
                <a:solidFill>
                  <a:srgbClr val="0D9488"/>
                </a:solidFill>
                <a:latin typeface="Arial"/>
              </a:rPr>
              <a:t>has become</a:t>
            </a:r>
            <a:r>
              <a:rPr sz="1500" b="0">
                <a:solidFill>
                  <a:srgbClr val="1E2A38"/>
                </a:solidFill>
                <a:latin typeface="Arial"/>
              </a:rPr>
              <a:t> cleaner. Prices </a:t>
            </a:r>
            <a:r>
              <a:rPr sz="1500" b="1">
                <a:solidFill>
                  <a:srgbClr val="2F5D8C"/>
                </a:solidFill>
                <a:latin typeface="Arial"/>
              </a:rPr>
              <a:t>have been rising</a:t>
            </a:r>
            <a:r>
              <a:rPr sz="1500" b="0">
                <a:solidFill>
                  <a:srgbClr val="1E2A38"/>
                </a:solidFill>
                <a:latin typeface="Arial"/>
              </a:rPr>
              <a:t> too, which worries my parents.</a:t>
            </a:r>
          </a:p>
          <a:p>
            <a:pPr algn="l">
              <a:spcAft>
                <a:spcPts val="7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In five years’ time, I think the town </a:t>
            </a:r>
            <a:r>
              <a:rPr sz="1500" b="1">
                <a:solidFill>
                  <a:srgbClr val="6D4AA8"/>
                </a:solidFill>
                <a:latin typeface="Arial"/>
              </a:rPr>
              <a:t>will have grown</a:t>
            </a:r>
            <a:r>
              <a:rPr sz="1500" b="0">
                <a:solidFill>
                  <a:srgbClr val="1E2A38"/>
                </a:solidFill>
                <a:latin typeface="Arial"/>
              </a:rPr>
              <a:t> even more — I just hope it </a:t>
            </a:r>
            <a:r>
              <a:rPr sz="1500" b="1">
                <a:solidFill>
                  <a:srgbClr val="6D4AA8"/>
                </a:solidFill>
                <a:latin typeface="Arial"/>
              </a:rPr>
              <a:t>will have kept</a:t>
            </a:r>
            <a:r>
              <a:rPr sz="1500" b="0">
                <a:solidFill>
                  <a:srgbClr val="1E2A38"/>
                </a:solidFill>
                <a:latin typeface="Arial"/>
              </a:rPr>
              <a:t> its old gardens.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5029200"/>
            <a:ext cx="265176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77240" y="5074920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Present Perfect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367528"/>
            <a:ext cx="2377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1E2A38"/>
                </a:solidFill>
                <a:latin typeface="Arial"/>
              </a:rPr>
              <a:t>o‘zgarish natijasi — hozir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10712" y="5029200"/>
            <a:ext cx="265176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47872" y="5074920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2F5D8C"/>
                </a:solidFill>
                <a:latin typeface="Arial"/>
              </a:rPr>
              <a:t>PP Continuous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47872" y="5367528"/>
            <a:ext cx="2377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1E2A38"/>
                </a:solidFill>
                <a:latin typeface="Arial"/>
              </a:rPr>
              <a:t>davom etayotgan trend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1344" y="5029200"/>
            <a:ext cx="265176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318504" y="5074920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C9A35C"/>
                </a:solidFill>
                <a:latin typeface="Arial"/>
              </a:rPr>
              <a:t>Past Perfect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18504" y="5367528"/>
            <a:ext cx="2377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1E2A38"/>
                </a:solidFill>
                <a:latin typeface="Arial"/>
              </a:rPr>
              <a:t>by the time + past → had done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51976" y="5029200"/>
            <a:ext cx="265176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089136" y="5074920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6D4AA8"/>
                </a:solidFill>
                <a:latin typeface="Arial"/>
              </a:rPr>
              <a:t>Future Perfect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89136" y="5367528"/>
            <a:ext cx="2377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1E2A38"/>
                </a:solidFill>
                <a:latin typeface="Arial"/>
              </a:rPr>
              <a:t>in five years’ time → will have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03504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Simple   </a:t>
            </a:r>
            <a:r>
              <a:rPr sz="1100" b="1">
                <a:solidFill>
                  <a:srgbClr val="0D948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  </a:t>
            </a:r>
            <a:r>
              <a:rPr sz="1100" b="1">
                <a:solidFill>
                  <a:srgbClr val="2F5D8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Continuous   </a:t>
            </a:r>
            <a:r>
              <a:rPr sz="1100" b="1">
                <a:solidFill>
                  <a:srgbClr val="C9A35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Perfect (Cont.)   </a:t>
            </a:r>
            <a:r>
              <a:rPr sz="1100" b="1">
                <a:solidFill>
                  <a:srgbClr val="6D4AA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Future Cont. / Perfect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MINI TEST 1 · B1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Mini test 1 — PP, PS va PP Continuous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Qavsdagi fe‘lni to‘g‘ri shaklga qo‘ying. Ikki savolni eslang: vaqt ochiqmi? natija yoki jarayon?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1214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 ___ (know) Aziz since we were seven.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0358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___ you ___ (watch) the match last night?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9502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Look, she’s out of breath — she ___ (run).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48646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 ___ (lose) my keys. I can’t get in!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5160" y="21214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How many pages ___ you ___ (read) so far?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5160" y="30358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This is the first time I ___ (fly).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95160" y="39502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We ___ (move) to Tashkent in 2019.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95160" y="48646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It ___ (rain) since six o’clock, and it still hasn’t stopped.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MINI TEST 2 · B2–C1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Mini test 2 — past perfect va future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Shaklni qo‘ying VA nega shundayligini ayting (qaysi nuqtadan orqaga qarayapmiz?).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1214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When we got to the cinema, the film ___ (already/start).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0358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Her eyes were red — she ___ (cry).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9502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By the time you get this letter, I ___ (leave) the country.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48646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Don’t call at 8 — I ___ (have) dinner.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5160" y="21214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Sales ___ (rise) steadily since 2015.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5160" y="30358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It was the best concert I ___ (ever/see).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95160" y="39502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 ___ (wait) for 40 minutes when he finally arrived.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95160" y="48646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By June, she ___ (teach) here for ten years.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O‘QITUVCHI UCHUN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Javoblar kaliti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5394960" cy="443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Mini test 1 · B1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3172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1. </a:t>
            </a:r>
            <a:r>
              <a:rPr sz="1400" b="1">
                <a:solidFill>
                  <a:srgbClr val="0D9488"/>
                </a:solidFill>
                <a:latin typeface="Arial"/>
              </a:rPr>
              <a:t>have known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78892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2. </a:t>
            </a:r>
            <a:r>
              <a:rPr sz="1400" b="1">
                <a:solidFill>
                  <a:srgbClr val="F97316"/>
                </a:solidFill>
                <a:latin typeface="Arial"/>
              </a:rPr>
              <a:t>Did … watch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24612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3. </a:t>
            </a:r>
            <a:r>
              <a:rPr sz="1400" b="1">
                <a:solidFill>
                  <a:srgbClr val="2F5D8C"/>
                </a:solidFill>
                <a:latin typeface="Arial"/>
              </a:rPr>
              <a:t>has been running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70332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4. </a:t>
            </a:r>
            <a:r>
              <a:rPr sz="1400" b="1">
                <a:solidFill>
                  <a:srgbClr val="0D9488"/>
                </a:solidFill>
                <a:latin typeface="Arial"/>
              </a:rPr>
              <a:t>have lost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16052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5. </a:t>
            </a:r>
            <a:r>
              <a:rPr sz="1400" b="1">
                <a:solidFill>
                  <a:srgbClr val="0D9488"/>
                </a:solidFill>
                <a:latin typeface="Arial"/>
              </a:rPr>
              <a:t>have … read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61772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6. </a:t>
            </a:r>
            <a:r>
              <a:rPr sz="1400" b="1">
                <a:solidFill>
                  <a:srgbClr val="0D9488"/>
                </a:solidFill>
                <a:latin typeface="Arial"/>
              </a:rPr>
              <a:t>have flown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07492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7. </a:t>
            </a:r>
            <a:r>
              <a:rPr sz="1400" b="1">
                <a:solidFill>
                  <a:srgbClr val="F97316"/>
                </a:solidFill>
                <a:latin typeface="Arial"/>
              </a:rPr>
              <a:t>moved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53212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8. </a:t>
            </a:r>
            <a:r>
              <a:rPr sz="1400" b="1">
                <a:solidFill>
                  <a:srgbClr val="2F5D8C"/>
                </a:solidFill>
                <a:latin typeface="Arial"/>
              </a:rPr>
              <a:t>has been 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0" y="1691640"/>
            <a:ext cx="5394960" cy="443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675120" y="182880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2F5D8C"/>
                </a:solidFill>
                <a:latin typeface="Arial"/>
              </a:rPr>
              <a:t>Mini test 2 · B2 – C1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0" y="233172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1. </a:t>
            </a:r>
            <a:r>
              <a:rPr sz="1400" b="1">
                <a:solidFill>
                  <a:srgbClr val="966A18"/>
                </a:solidFill>
                <a:latin typeface="Arial"/>
              </a:rPr>
              <a:t>had already started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0" y="278892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2. </a:t>
            </a:r>
            <a:r>
              <a:rPr sz="1400" b="1">
                <a:solidFill>
                  <a:srgbClr val="966A18"/>
                </a:solidFill>
                <a:latin typeface="Arial"/>
              </a:rPr>
              <a:t>had been crying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0" y="324612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3. </a:t>
            </a:r>
            <a:r>
              <a:rPr sz="1400" b="1">
                <a:solidFill>
                  <a:srgbClr val="6D4AA8"/>
                </a:solidFill>
                <a:latin typeface="Arial"/>
              </a:rPr>
              <a:t>will have left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5120" y="370332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4. </a:t>
            </a:r>
            <a:r>
              <a:rPr sz="1400" b="1">
                <a:solidFill>
                  <a:srgbClr val="6D4AA8"/>
                </a:solidFill>
                <a:latin typeface="Arial"/>
              </a:rPr>
              <a:t>will be having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5120" y="416052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5. </a:t>
            </a:r>
            <a:r>
              <a:rPr sz="1400" b="1">
                <a:solidFill>
                  <a:srgbClr val="0D9488"/>
                </a:solidFill>
                <a:latin typeface="Arial"/>
              </a:rPr>
              <a:t>have risen</a:t>
            </a:r>
            <a:r>
              <a:rPr sz="1400" b="0">
                <a:solidFill>
                  <a:srgbClr val="1E2A38"/>
                </a:solidFill>
                <a:latin typeface="Arial"/>
              </a:rPr>
              <a:t> / </a:t>
            </a:r>
            <a:r>
              <a:rPr sz="1400" b="1">
                <a:solidFill>
                  <a:srgbClr val="2F5D8C"/>
                </a:solidFill>
                <a:latin typeface="Arial"/>
              </a:rPr>
              <a:t>have been rising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20" y="461772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6. </a:t>
            </a:r>
            <a:r>
              <a:rPr sz="1400" b="1">
                <a:solidFill>
                  <a:srgbClr val="966A18"/>
                </a:solidFill>
                <a:latin typeface="Arial"/>
              </a:rPr>
              <a:t>had ever seen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75120" y="507492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7. </a:t>
            </a:r>
            <a:r>
              <a:rPr sz="1400" b="1">
                <a:solidFill>
                  <a:srgbClr val="966A18"/>
                </a:solidFill>
                <a:latin typeface="Arial"/>
              </a:rPr>
              <a:t>had been waiting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75120" y="553212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8. </a:t>
            </a:r>
            <a:r>
              <a:rPr sz="1400" b="1">
                <a:solidFill>
                  <a:srgbClr val="6D4AA8"/>
                </a:solidFill>
                <a:latin typeface="Arial"/>
              </a:rPr>
              <a:t>will have been teaching</a:t>
            </a:r>
            <a:r>
              <a:rPr sz="1400" b="0">
                <a:solidFill>
                  <a:srgbClr val="1E2A38"/>
                </a:solidFill>
                <a:latin typeface="Arial"/>
              </a:rPr>
              <a:t> / </a:t>
            </a:r>
            <a:r>
              <a:rPr sz="1400" b="1">
                <a:solidFill>
                  <a:srgbClr val="6D4AA8"/>
                </a:solidFill>
                <a:latin typeface="Arial"/>
              </a:rPr>
              <a:t>will have taught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26364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>
                <a:solidFill>
                  <a:srgbClr val="F97316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Simple   </a:t>
            </a:r>
            <a:r>
              <a:rPr sz="1100" b="1">
                <a:solidFill>
                  <a:srgbClr val="0D948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  </a:t>
            </a:r>
            <a:r>
              <a:rPr sz="1100" b="1">
                <a:solidFill>
                  <a:srgbClr val="2F5D8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Present Perfect Continuous   </a:t>
            </a:r>
            <a:r>
              <a:rPr sz="1100" b="1">
                <a:solidFill>
                  <a:srgbClr val="C9A35C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Past Perfect (Cont.)   </a:t>
            </a:r>
            <a:r>
              <a:rPr sz="1100" b="1">
                <a:solidFill>
                  <a:srgbClr val="6D4AA8"/>
                </a:solidFill>
                <a:latin typeface="Arial"/>
              </a:rPr>
              <a:t>■ </a:t>
            </a:r>
            <a:r>
              <a:rPr sz="1100" b="0">
                <a:solidFill>
                  <a:srgbClr val="1E2A38"/>
                </a:solidFill>
                <a:latin typeface="Arial"/>
              </a:rPr>
              <a:t>Future Cont. / Perfect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YAKUN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Uyga vazifa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737360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3040" y="1755648"/>
            <a:ext cx="9966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Ish varaqasi: hamma mashqlar (1–6); 7–8-mashq o‘z darajangizda.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505456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2523744"/>
            <a:ext cx="9966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Speaking: 23-slayddagi o‘z darajangiz savollaridan ikkitasiga 1 daqiqalik ovozli javob (Telegram).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273552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3291840"/>
            <a:ext cx="9966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Writing: 26-slayddagi topshiriq (B1: 60–80 · B2: 100–120 · C1: 150 so‘z) — zamonlarni rang bilan chizing.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4041648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4059936"/>
            <a:ext cx="9966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«Zamon kundaligi»: 3 kun davomida har kuni 3 gap — PP, PP Continuous va Past Simple bilan.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809744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4828032"/>
            <a:ext cx="9966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Qo‘shimcha: Grammar Trap B2/C1 kartalaridan perfect / continuous mavzusidagi 3 tasi.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7150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Esda tuting: vaqt ochiqmi yoki yopiq? natija yoki jarayon? Perfect — doim orqaga qarash.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