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INGLIZ TILI · GRAMMATIKA · 2-TO‘GARAK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Arial"/>
              </a:rPr>
              <a:t>Shartli gaplar: agar… bo‘lsa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B9AFA0"/>
                </a:solidFill>
                <a:latin typeface="Arial"/>
              </a:rPr>
              <a:t>Type 0 · Type 1 · Type 2 · Type 3 · Mixed · inversiya va boshqa shakllar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463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B1 – B2/C1 daraja · ko‘p darajali amaliyot bilan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9AFA0"/>
                </a:solidFill>
                <a:latin typeface="Arial"/>
              </a:rPr>
              <a:t>Davirbek Xasanov · Halima Xudoyberdiyeva nomidagi Ijod maktabi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Mashg‘ulot rejasi — 120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77240" y="171907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173736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Kirish: ikki savol, bitta qoida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4960" y="1737360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4–5-slaydlar. Ikki savolni doskaga yozing — butun mashg‘ulot davomida tursin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5798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223113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10–40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2249424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Type 0 → 1 → 2 →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4960" y="2249424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6–11-slaydlar. Har turdan keyin 2 daqiqalik og‘zaki zanjir (20-slayd qoidasi)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7004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77240" y="274320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40–50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76148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Mini test 1 + tekshirish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94960" y="2761488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24-slayd yakka, keyin 26-slayd kaliti rang bilan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182112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77240" y="3255264"/>
            <a:ext cx="114300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50–60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3273552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Tanaffus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4960" y="3273552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/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694176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77240" y="3767328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60–80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7400" y="3785616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Mixed «ikki soat» + 5 xato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94960" y="3785616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12–14-slaydlar. Har o‘quvchi o‘z hayotidan bitta mixed gap aytadi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20624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777240" y="427939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80–95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429768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B2/C1 shakllar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4960" y="4297680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15–17-slaydlar. A2–B1 guruh shu vaqtda 18-slayd savollarini juftlikda ishlaydi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471830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77240" y="479145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95–115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57400" y="4809744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Gap quruvchi (o‘yin)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94960" y="4809744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Bosqichni guruh darajasiga qarab; 60 soniya; 10 ta gap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23036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777240" y="530352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115–120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57400" y="532180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Uyga vazifa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94960" y="5321808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27-slayd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5833872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Guruh aralash bo‘lsa: B2/C1 slaydlarida A2–B1 o‘quvchilar 18-slayd savollari bilan band bo‘ladi — hech kim kutib o‘tirmaydi.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150 daqiqa bo‘lsa — qo‘shimcha blok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77240" y="1719072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120–140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1737360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Writing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94960" y="1737360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21–23-slaydlar: yozish + juftlikda rang bilan tekshirish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57984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2231136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140–150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2249424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Speaking zanjiri — final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4960" y="2249424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20-slayd: 3 daqiqalik raundlar, eng uzun zanjir yutadi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70048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77240" y="2743200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76148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Ikkinchi tanaffus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94960" y="2761488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2,5 soatda 100-daqiqada 10 daqiqa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182112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777240" y="3255264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7400" y="3273552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O‘yinni ikki bosqichda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94960" y="3273552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95-daqiqada 1–2-bosqich, 140-daqiqada 3-bosqich (inversiya) — takrorlash o‘rniga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694176"/>
            <a:ext cx="109728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77240" y="3767328"/>
            <a:ext cx="114300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7400" y="3785616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Mini test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94960" y="3785616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25-slayd — faqat B2/C1 uchun, workshop paytida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42976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Tartib qat‘iy emas: charchash sezilsa o‘yinni oldinga suring — u energiyani qaytaradi.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ASOSIY G‘OYA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Formulalarni yodlamang — ikkita savol bering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10972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D9488"/>
                </a:solidFill>
                <a:latin typeface="Arial"/>
              </a:rPr>
              <a:t>1-savol: HAQIQIYMI yoki XAYOLMI?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774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Bo‘lishi mumkin bo‘lgan narsami (haqiqiy) yoki hozir/o‘tmishda unday emas, shunchaki tasavvurmi (xayol)?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37560"/>
            <a:ext cx="10972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14400" y="34747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2F5D8C"/>
                </a:solidFill>
                <a:latin typeface="Arial"/>
              </a:rPr>
              <a:t>2-savol: QACHON?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9776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Har doim · kelajak · hozir · o‘tmish. Shart qismi va natija qismining vaqti har xil bo‘lishi ham mumkin — bu «mixed».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5029200"/>
            <a:ext cx="10972800" cy="10515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14400" y="5138928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BITTA QOIDA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4864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E2A38"/>
                </a:solidFill>
                <a:latin typeface="Arial"/>
              </a:rPr>
              <a:t>Xayolga o‘tsang — fe‘l BIR QADAM ORQAGA chekinadi: have → had, didn’t → hadn’t.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«Bir qadam orqaga» — bitta qoida hamma turni beradi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22960" y="1993392"/>
            <a:ext cx="1188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HAQIQIY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8840" y="2011680"/>
            <a:ext cx="1737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kelajak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938528"/>
            <a:ext cx="749807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>
                <a:solidFill>
                  <a:srgbClr val="1E2A38"/>
                </a:solidFill>
                <a:latin typeface="Arial"/>
              </a:rPr>
              <a:t>If I </a:t>
            </a:r>
            <a:r>
              <a:rPr sz="2000" b="1">
                <a:solidFill>
                  <a:srgbClr val="0D9488"/>
                </a:solidFill>
                <a:latin typeface="Arial"/>
              </a:rPr>
              <a:t>have</a:t>
            </a:r>
            <a:r>
              <a:rPr sz="2000" b="0">
                <a:solidFill>
                  <a:srgbClr val="1E2A38"/>
                </a:solidFill>
                <a:latin typeface="Arial"/>
              </a:rPr>
              <a:t> time, I </a:t>
            </a:r>
            <a:r>
              <a:rPr sz="2000" b="1">
                <a:solidFill>
                  <a:srgbClr val="F97316"/>
                </a:solidFill>
                <a:latin typeface="Arial"/>
              </a:rPr>
              <a:t>will help</a:t>
            </a:r>
            <a:r>
              <a:rPr sz="2000" b="0">
                <a:solidFill>
                  <a:srgbClr val="1E2A38"/>
                </a:solidFill>
                <a:latin typeface="Arial"/>
              </a:rPr>
              <a:t> you.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69748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2960" y="2953512"/>
            <a:ext cx="1188720" cy="347472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XAYOL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2971800"/>
            <a:ext cx="1737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hozir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898648"/>
            <a:ext cx="749807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>
                <a:solidFill>
                  <a:srgbClr val="1E2A38"/>
                </a:solidFill>
                <a:latin typeface="Arial"/>
              </a:rPr>
              <a:t>If I </a:t>
            </a:r>
            <a:r>
              <a:rPr sz="2000" b="1">
                <a:solidFill>
                  <a:srgbClr val="0D9488"/>
                </a:solidFill>
                <a:latin typeface="Arial"/>
              </a:rPr>
              <a:t>had</a:t>
            </a:r>
            <a:r>
              <a:rPr sz="2000" b="0">
                <a:solidFill>
                  <a:srgbClr val="1E2A38"/>
                </a:solidFill>
                <a:latin typeface="Arial"/>
              </a:rPr>
              <a:t> time, I </a:t>
            </a:r>
            <a:r>
              <a:rPr sz="2000" b="1">
                <a:solidFill>
                  <a:srgbClr val="F97316"/>
                </a:solidFill>
                <a:latin typeface="Arial"/>
              </a:rPr>
              <a:t>would help</a:t>
            </a:r>
            <a:r>
              <a:rPr sz="2000" b="0">
                <a:solidFill>
                  <a:srgbClr val="1E2A38"/>
                </a:solidFill>
                <a:latin typeface="Arial"/>
              </a:rPr>
              <a:t> you.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65760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22960" y="3913632"/>
            <a:ext cx="118872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HAQIQIY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48840" y="3931920"/>
            <a:ext cx="1737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o‘tmish (bo‘ldi)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858768"/>
            <a:ext cx="749807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>
                <a:solidFill>
                  <a:srgbClr val="1E2A38"/>
                </a:solidFill>
                <a:latin typeface="Arial"/>
              </a:rPr>
              <a:t>I </a:t>
            </a:r>
            <a:r>
              <a:rPr sz="2000" b="1">
                <a:solidFill>
                  <a:srgbClr val="0D9488"/>
                </a:solidFill>
                <a:latin typeface="Arial"/>
              </a:rPr>
              <a:t>didn’t have</a:t>
            </a:r>
            <a:r>
              <a:rPr sz="2000" b="0">
                <a:solidFill>
                  <a:srgbClr val="1E2A38"/>
                </a:solidFill>
                <a:latin typeface="Arial"/>
              </a:rPr>
              <a:t> time, so I </a:t>
            </a:r>
            <a:r>
              <a:rPr sz="2000" b="1">
                <a:solidFill>
                  <a:srgbClr val="F97316"/>
                </a:solidFill>
                <a:latin typeface="Arial"/>
              </a:rPr>
              <a:t>didn’t help</a:t>
            </a:r>
            <a:r>
              <a:rPr sz="20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61772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22960" y="4873752"/>
            <a:ext cx="1188720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XAYOL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48840" y="4892040"/>
            <a:ext cx="1737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o‘tmish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818888"/>
            <a:ext cx="749807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>
                <a:solidFill>
                  <a:srgbClr val="1E2A38"/>
                </a:solidFill>
                <a:latin typeface="Arial"/>
              </a:rPr>
              <a:t>If I </a:t>
            </a:r>
            <a:r>
              <a:rPr sz="2000" b="1">
                <a:solidFill>
                  <a:srgbClr val="0D9488"/>
                </a:solidFill>
                <a:latin typeface="Arial"/>
              </a:rPr>
              <a:t>had had</a:t>
            </a:r>
            <a:r>
              <a:rPr sz="2000" b="0">
                <a:solidFill>
                  <a:srgbClr val="1E2A38"/>
                </a:solidFill>
                <a:latin typeface="Arial"/>
              </a:rPr>
              <a:t> time, I </a:t>
            </a:r>
            <a:r>
              <a:rPr sz="2000" b="1">
                <a:solidFill>
                  <a:srgbClr val="F97316"/>
                </a:solidFill>
                <a:latin typeface="Arial"/>
              </a:rPr>
              <a:t>would have helped</a:t>
            </a:r>
            <a:r>
              <a:rPr sz="20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6235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Ko‘ryapsizmi: xayol qatorlarida fe‘l bir qadam orqada — ma‘nosi esa hozir yoki o‘tmish.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035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TYPE 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Type 0 — har doim shunday bo‘ladi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7040880" cy="39776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you </a:t>
            </a:r>
            <a:r>
              <a:rPr sz="1800" b="1">
                <a:solidFill>
                  <a:srgbClr val="0D9488"/>
                </a:solidFill>
                <a:latin typeface="Arial"/>
              </a:rPr>
              <a:t>heat</a:t>
            </a:r>
            <a:r>
              <a:rPr sz="1800" b="0">
                <a:solidFill>
                  <a:srgbClr val="1E2A38"/>
                </a:solidFill>
                <a:latin typeface="Arial"/>
              </a:rPr>
              <a:t> ice, it </a:t>
            </a:r>
            <a:r>
              <a:rPr sz="1800" b="1">
                <a:solidFill>
                  <a:srgbClr val="F97316"/>
                </a:solidFill>
                <a:latin typeface="Arial"/>
              </a:rPr>
              <a:t>melts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0428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Muzni isitsang, eriydi. Tabiat qonuni.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8036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I </a:t>
            </a:r>
            <a:r>
              <a:rPr sz="1800" b="1">
                <a:solidFill>
                  <a:srgbClr val="0D9488"/>
                </a:solidFill>
                <a:latin typeface="Arial"/>
              </a:rPr>
              <a:t>don’t sleep</a:t>
            </a:r>
            <a:r>
              <a:rPr sz="1800" b="0">
                <a:solidFill>
                  <a:srgbClr val="1E2A38"/>
                </a:solidFill>
                <a:latin typeface="Arial"/>
              </a:rPr>
              <a:t> enough, I </a:t>
            </a:r>
            <a:r>
              <a:rPr sz="1800" b="1">
                <a:solidFill>
                  <a:srgbClr val="F97316"/>
                </a:solidFill>
                <a:latin typeface="Arial"/>
              </a:rPr>
              <a:t>feel</a:t>
            </a:r>
            <a:r>
              <a:rPr sz="1800" b="0">
                <a:solidFill>
                  <a:srgbClr val="1E2A38"/>
                </a:solidFill>
                <a:latin typeface="Arial"/>
              </a:rPr>
              <a:t> terrible.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6440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Yetarli uxlamasam, o‘zimni yomon his qilaman — har doim.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84048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Water </a:t>
            </a:r>
            <a:r>
              <a:rPr sz="1800" b="1">
                <a:solidFill>
                  <a:srgbClr val="F97316"/>
                </a:solidFill>
                <a:latin typeface="Arial"/>
              </a:rPr>
              <a:t>boils</a:t>
            </a:r>
            <a:r>
              <a:rPr sz="1800" b="0">
                <a:solidFill>
                  <a:srgbClr val="1E2A38"/>
                </a:solidFill>
                <a:latin typeface="Arial"/>
              </a:rPr>
              <a:t> if you </a:t>
            </a:r>
            <a:r>
              <a:rPr sz="1800" b="1">
                <a:solidFill>
                  <a:srgbClr val="0D9488"/>
                </a:solidFill>
                <a:latin typeface="Arial"/>
              </a:rPr>
              <a:t>heat</a:t>
            </a:r>
            <a:r>
              <a:rPr sz="1800" b="0">
                <a:solidFill>
                  <a:srgbClr val="1E2A38"/>
                </a:solidFill>
                <a:latin typeface="Arial"/>
              </a:rPr>
              <a:t> it to 100°C.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22452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if-qismi oxirida bo‘lsa vergul kerak emas.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1737360"/>
            <a:ext cx="3566160" cy="15087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183879" y="1874519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IKKI SAVOL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2240280"/>
            <a:ext cx="3200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Haqiqiymi? </a:t>
            </a:r>
            <a:r>
              <a:rPr sz="1500" b="1">
                <a:solidFill>
                  <a:srgbClr val="5A6572"/>
                </a:solidFill>
                <a:latin typeface="Arial"/>
              </a:rPr>
              <a:t>haqiqiy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Qachon? </a:t>
            </a:r>
            <a:r>
              <a:rPr sz="1500" b="1">
                <a:solidFill>
                  <a:srgbClr val="5A6572"/>
                </a:solidFill>
                <a:latin typeface="Arial"/>
              </a:rPr>
              <a:t>har doim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79" y="3429000"/>
            <a:ext cx="356616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183879" y="3566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5A6572"/>
                </a:solidFill>
                <a:latin typeface="Arial"/>
              </a:rPr>
              <a:t>TUZILISHI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3879" y="3931920"/>
            <a:ext cx="32004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+ </a:t>
            </a:r>
            <a:r>
              <a:rPr sz="1400" b="1">
                <a:solidFill>
                  <a:srgbClr val="0D9488"/>
                </a:solidFill>
                <a:latin typeface="Arial"/>
              </a:rPr>
              <a:t>present simple</a:t>
            </a:r>
          </a:p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→ </a:t>
            </a:r>
            <a:r>
              <a:rPr sz="1400" b="1">
                <a:solidFill>
                  <a:srgbClr val="F97316"/>
                </a:solidFill>
                <a:latin typeface="Arial"/>
              </a:rPr>
              <a:t>present simple</a:t>
            </a:r>
          </a:p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= when (har safar)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806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Bu «shart» emas, «qonuniyat»: sabab → doim bir xil natija.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TYPE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Type 1 — haqiqiy kelajak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7040880" cy="39776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I </a:t>
            </a:r>
            <a:r>
              <a:rPr sz="1800" b="1">
                <a:solidFill>
                  <a:srgbClr val="0D9488"/>
                </a:solidFill>
                <a:latin typeface="Arial"/>
              </a:rPr>
              <a:t>pass</a:t>
            </a:r>
            <a:r>
              <a:rPr sz="1800" b="0">
                <a:solidFill>
                  <a:srgbClr val="1E2A38"/>
                </a:solidFill>
                <a:latin typeface="Arial"/>
              </a:rPr>
              <a:t> the exam, my dad </a:t>
            </a:r>
            <a:r>
              <a:rPr sz="1800" b="1">
                <a:solidFill>
                  <a:srgbClr val="F97316"/>
                </a:solidFill>
                <a:latin typeface="Arial"/>
              </a:rPr>
              <a:t>will buy</a:t>
            </a:r>
            <a:r>
              <a:rPr sz="1800" b="0">
                <a:solidFill>
                  <a:srgbClr val="1E2A38"/>
                </a:solidFill>
                <a:latin typeface="Arial"/>
              </a:rPr>
              <a:t> me a phone.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0428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Imtihondan o‘tsam, dadam telefon olib beradi. Bo‘lishi mumkin.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8036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you </a:t>
            </a:r>
            <a:r>
              <a:rPr sz="1800" b="1">
                <a:solidFill>
                  <a:srgbClr val="0D9488"/>
                </a:solidFill>
                <a:latin typeface="Arial"/>
              </a:rPr>
              <a:t>need</a:t>
            </a:r>
            <a:r>
              <a:rPr sz="1800" b="0">
                <a:solidFill>
                  <a:srgbClr val="1E2A38"/>
                </a:solidFill>
                <a:latin typeface="Arial"/>
              </a:rPr>
              <a:t> help, </a:t>
            </a:r>
            <a:r>
              <a:rPr sz="1800" b="1">
                <a:solidFill>
                  <a:srgbClr val="F97316"/>
                </a:solidFill>
                <a:latin typeface="Arial"/>
              </a:rPr>
              <a:t>call</a:t>
            </a:r>
            <a:r>
              <a:rPr sz="1800" b="0">
                <a:solidFill>
                  <a:srgbClr val="1E2A38"/>
                </a:solidFill>
                <a:latin typeface="Arial"/>
              </a:rPr>
              <a:t> 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6440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Natija qismida buyruq ham bo‘ladi.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84048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you</a:t>
            </a:r>
            <a:r>
              <a:rPr sz="1800" b="1">
                <a:solidFill>
                  <a:srgbClr val="0D9488"/>
                </a:solidFill>
                <a:latin typeface="Arial"/>
              </a:rPr>
              <a:t>‘ve finished</a:t>
            </a:r>
            <a:r>
              <a:rPr sz="1800" b="0">
                <a:solidFill>
                  <a:srgbClr val="1E2A38"/>
                </a:solidFill>
                <a:latin typeface="Arial"/>
              </a:rPr>
              <a:t>, we </a:t>
            </a:r>
            <a:r>
              <a:rPr sz="1800" b="1">
                <a:solidFill>
                  <a:srgbClr val="F97316"/>
                </a:solidFill>
                <a:latin typeface="Arial"/>
              </a:rPr>
              <a:t>can go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22452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if + present perfect ham mumkin (Hewings 83C).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1737360"/>
            <a:ext cx="3566160" cy="15087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183879" y="1874519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IKKI SAVOL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2240280"/>
            <a:ext cx="3200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Haqiqiymi? </a:t>
            </a:r>
            <a:r>
              <a:rPr sz="1500" b="1">
                <a:solidFill>
                  <a:srgbClr val="0D9488"/>
                </a:solidFill>
                <a:latin typeface="Arial"/>
              </a:rPr>
              <a:t>haqiqiy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Qachon? </a:t>
            </a:r>
            <a:r>
              <a:rPr sz="1500" b="1">
                <a:solidFill>
                  <a:srgbClr val="0D9488"/>
                </a:solidFill>
                <a:latin typeface="Arial"/>
              </a:rPr>
              <a:t>kelajak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79" y="3429000"/>
            <a:ext cx="356616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183879" y="3566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TUZILISHI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3879" y="3931920"/>
            <a:ext cx="32004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+ </a:t>
            </a:r>
            <a:r>
              <a:rPr sz="1400" b="1">
                <a:solidFill>
                  <a:srgbClr val="0D9488"/>
                </a:solidFill>
                <a:latin typeface="Arial"/>
              </a:rPr>
              <a:t>present</a:t>
            </a:r>
          </a:p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→ </a:t>
            </a:r>
            <a:r>
              <a:rPr sz="1400" b="1">
                <a:solidFill>
                  <a:srgbClr val="F97316"/>
                </a:solidFill>
                <a:latin typeface="Arial"/>
              </a:rPr>
              <a:t>will / can / buyruq</a:t>
            </a:r>
          </a:p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if dan keyin WILL yo‘q!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806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Kalit: gapiruvchi buni haqiqatan bo‘lishi mumkin deb biladi.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TYPE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Type 2 — xayol: hozir yoki kelajak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7040880" cy="39776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I </a:t>
            </a:r>
            <a:r>
              <a:rPr sz="1800" b="1">
                <a:solidFill>
                  <a:srgbClr val="0D9488"/>
                </a:solidFill>
                <a:latin typeface="Arial"/>
              </a:rPr>
              <a:t>had</a:t>
            </a:r>
            <a:r>
              <a:rPr sz="1800" b="0">
                <a:solidFill>
                  <a:srgbClr val="1E2A38"/>
                </a:solidFill>
                <a:latin typeface="Arial"/>
              </a:rPr>
              <a:t> a car, I </a:t>
            </a:r>
            <a:r>
              <a:rPr sz="1800" b="1">
                <a:solidFill>
                  <a:srgbClr val="F97316"/>
                </a:solidFill>
                <a:latin typeface="Arial"/>
              </a:rPr>
              <a:t>would drive</a:t>
            </a:r>
            <a:r>
              <a:rPr sz="1800" b="0">
                <a:solidFill>
                  <a:srgbClr val="1E2A38"/>
                </a:solidFill>
                <a:latin typeface="Arial"/>
              </a:rPr>
              <a:t> to school.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0428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Mashinam yo‘q — bu xayol. Fe‘l o‘tgan zamonda, ma‘no hozir.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8036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I </a:t>
            </a:r>
            <a:r>
              <a:rPr sz="1800" b="1">
                <a:solidFill>
                  <a:srgbClr val="0D9488"/>
                </a:solidFill>
                <a:latin typeface="Arial"/>
              </a:rPr>
              <a:t>were</a:t>
            </a:r>
            <a:r>
              <a:rPr sz="1800" b="0">
                <a:solidFill>
                  <a:srgbClr val="1E2A38"/>
                </a:solidFill>
                <a:latin typeface="Arial"/>
              </a:rPr>
              <a:t> you, I </a:t>
            </a:r>
            <a:r>
              <a:rPr sz="1800" b="1">
                <a:solidFill>
                  <a:srgbClr val="F97316"/>
                </a:solidFill>
                <a:latin typeface="Arial"/>
              </a:rPr>
              <a:t>would talk</a:t>
            </a:r>
            <a:r>
              <a:rPr sz="1800" b="0">
                <a:solidFill>
                  <a:srgbClr val="1E2A38"/>
                </a:solidFill>
                <a:latin typeface="Arial"/>
              </a:rPr>
              <a:t> to the teacher.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6440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Maslahat berishning klassik shakli.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84048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What </a:t>
            </a:r>
            <a:r>
              <a:rPr sz="1800" b="1">
                <a:solidFill>
                  <a:srgbClr val="F97316"/>
                </a:solidFill>
                <a:latin typeface="Arial"/>
              </a:rPr>
              <a:t>would</a:t>
            </a:r>
            <a:r>
              <a:rPr sz="1800" b="0">
                <a:solidFill>
                  <a:srgbClr val="1E2A38"/>
                </a:solidFill>
                <a:latin typeface="Arial"/>
              </a:rPr>
              <a:t> you </a:t>
            </a:r>
            <a:r>
              <a:rPr sz="1800" b="1">
                <a:solidFill>
                  <a:srgbClr val="F97316"/>
                </a:solidFill>
                <a:latin typeface="Arial"/>
              </a:rPr>
              <a:t>do</a:t>
            </a:r>
            <a:r>
              <a:rPr sz="1800" b="0">
                <a:solidFill>
                  <a:srgbClr val="1E2A38"/>
                </a:solidFill>
                <a:latin typeface="Arial"/>
              </a:rPr>
              <a:t> if you </a:t>
            </a:r>
            <a:r>
              <a:rPr sz="1800" b="1">
                <a:solidFill>
                  <a:srgbClr val="0D9488"/>
                </a:solidFill>
                <a:latin typeface="Arial"/>
              </a:rPr>
              <a:t>won</a:t>
            </a:r>
            <a:r>
              <a:rPr sz="1800" b="0">
                <a:solidFill>
                  <a:srgbClr val="1E2A38"/>
                </a:solidFill>
                <a:latin typeface="Arial"/>
              </a:rPr>
              <a:t> the lottery?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22452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Kutilmagan narsa — savolda ham xayol.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1737360"/>
            <a:ext cx="3566160" cy="15087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183879" y="1874519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IKKI SAVOL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2240280"/>
            <a:ext cx="3200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Haqiqiymi? </a:t>
            </a:r>
            <a:r>
              <a:rPr sz="1500" b="1">
                <a:solidFill>
                  <a:srgbClr val="2F5D8C"/>
                </a:solidFill>
                <a:latin typeface="Arial"/>
              </a:rPr>
              <a:t>xayol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Qachon? </a:t>
            </a:r>
            <a:r>
              <a:rPr sz="1500" b="1">
                <a:solidFill>
                  <a:srgbClr val="2F5D8C"/>
                </a:solidFill>
                <a:latin typeface="Arial"/>
              </a:rPr>
              <a:t>hozir / kelajak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79" y="3429000"/>
            <a:ext cx="356616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183879" y="3566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TUZILISHI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3879" y="3931920"/>
            <a:ext cx="32004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+ </a:t>
            </a:r>
            <a:r>
              <a:rPr sz="1400" b="1">
                <a:solidFill>
                  <a:srgbClr val="0D9488"/>
                </a:solidFill>
                <a:latin typeface="Arial"/>
              </a:rPr>
              <a:t>past simple</a:t>
            </a:r>
          </a:p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→ </a:t>
            </a:r>
            <a:r>
              <a:rPr sz="1400" b="1">
                <a:solidFill>
                  <a:srgbClr val="F97316"/>
                </a:solidFill>
                <a:latin typeface="Arial"/>
              </a:rPr>
              <a:t>would / could / might + V</a:t>
            </a:r>
          </a:p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were — hamma shaxs uchun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806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Bir qadam orqaga: have → had, am → were. Ma‘no esa o‘tmish EMAS.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TYPE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Type 3 — xayol: o‘tmish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7040880" cy="397763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I </a:t>
            </a:r>
            <a:r>
              <a:rPr sz="1800" b="1">
                <a:solidFill>
                  <a:srgbClr val="0D9488"/>
                </a:solidFill>
                <a:latin typeface="Arial"/>
              </a:rPr>
              <a:t>had studied</a:t>
            </a:r>
            <a:r>
              <a:rPr sz="1800" b="0">
                <a:solidFill>
                  <a:srgbClr val="1E2A38"/>
                </a:solidFill>
                <a:latin typeface="Arial"/>
              </a:rPr>
              <a:t>, I </a:t>
            </a:r>
            <a:r>
              <a:rPr sz="1800" b="1">
                <a:solidFill>
                  <a:srgbClr val="F97316"/>
                </a:solidFill>
                <a:latin typeface="Arial"/>
              </a:rPr>
              <a:t>would have passed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0428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O‘qimadim, o‘tmadim — endi o‘zgartirib bo‘lmaydi.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8036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you</a:t>
            </a:r>
            <a:r>
              <a:rPr sz="1800" b="1">
                <a:solidFill>
                  <a:srgbClr val="0D9488"/>
                </a:solidFill>
                <a:latin typeface="Arial"/>
              </a:rPr>
              <a:t>‘d told</a:t>
            </a:r>
            <a:r>
              <a:rPr sz="1800" b="0">
                <a:solidFill>
                  <a:srgbClr val="1E2A38"/>
                </a:solidFill>
                <a:latin typeface="Arial"/>
              </a:rPr>
              <a:t> me, I</a:t>
            </a:r>
            <a:r>
              <a:rPr sz="1800" b="1">
                <a:solidFill>
                  <a:srgbClr val="F97316"/>
                </a:solidFill>
                <a:latin typeface="Arial"/>
              </a:rPr>
              <a:t>‘d have helped</a:t>
            </a:r>
            <a:r>
              <a:rPr sz="1800" b="0">
                <a:solidFill>
                  <a:srgbClr val="1E2A38"/>
                </a:solidFill>
                <a:latin typeface="Arial"/>
              </a:rPr>
              <a:t> you.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6440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‘d told = had told; ‘d have = would have.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840480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She </a:t>
            </a:r>
            <a:r>
              <a:rPr sz="1800" b="1">
                <a:solidFill>
                  <a:srgbClr val="F97316"/>
                </a:solidFill>
                <a:latin typeface="Arial"/>
              </a:rPr>
              <a:t>could have won</a:t>
            </a:r>
            <a:r>
              <a:rPr sz="1800" b="0">
                <a:solidFill>
                  <a:srgbClr val="1E2A38"/>
                </a:solidFill>
                <a:latin typeface="Arial"/>
              </a:rPr>
              <a:t> if she</a:t>
            </a:r>
            <a:r>
              <a:rPr sz="1800" b="1">
                <a:solidFill>
                  <a:srgbClr val="0D9488"/>
                </a:solidFill>
                <a:latin typeface="Arial"/>
              </a:rPr>
              <a:t>‘d run</a:t>
            </a:r>
            <a:r>
              <a:rPr sz="1800" b="0">
                <a:solidFill>
                  <a:srgbClr val="1E2A38"/>
                </a:solidFill>
                <a:latin typeface="Arial"/>
              </a:rPr>
              <a:t> faster.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224528"/>
            <a:ext cx="6492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could have = «yuta olardi», might have = «balki».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1737360"/>
            <a:ext cx="3566160" cy="15087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183879" y="1874519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IKKI SAVOL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2240280"/>
            <a:ext cx="3200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Haqiqiymi? </a:t>
            </a:r>
            <a:r>
              <a:rPr sz="1500" b="1">
                <a:solidFill>
                  <a:srgbClr val="F97316"/>
                </a:solidFill>
                <a:latin typeface="Arial"/>
              </a:rPr>
              <a:t>xayol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Qachon? </a:t>
            </a:r>
            <a:r>
              <a:rPr sz="1500" b="1">
                <a:solidFill>
                  <a:srgbClr val="F97316"/>
                </a:solidFill>
                <a:latin typeface="Arial"/>
              </a:rPr>
              <a:t>o‘tmish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79" y="3429000"/>
            <a:ext cx="356616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183879" y="35661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TUZILISHI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3879" y="3931920"/>
            <a:ext cx="32004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+ </a:t>
            </a:r>
            <a:r>
              <a:rPr sz="1400" b="1">
                <a:solidFill>
                  <a:srgbClr val="0D9488"/>
                </a:solidFill>
                <a:latin typeface="Arial"/>
              </a:rPr>
              <a:t>past perfect</a:t>
            </a:r>
          </a:p>
          <a:p>
            <a:pPr algn="l">
              <a:spcAft>
                <a:spcPts val="5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→ </a:t>
            </a:r>
            <a:r>
              <a:rPr sz="1400" b="1">
                <a:solidFill>
                  <a:srgbClr val="F97316"/>
                </a:solidFill>
                <a:latin typeface="Arial"/>
              </a:rPr>
              <a:t>would have + V3</a:t>
            </a:r>
          </a:p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I’d = I had YOKI I would!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806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Afsus va tanqid shu turda: «Agar … bo‘lganida, … bo‘lardi».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To‘rt tur — bitta jadvalda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91640"/>
            <a:ext cx="1554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16916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HAQIQIYMI? QACHON?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169164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SHART QISMI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0" y="1691640"/>
            <a:ext cx="3474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NATIJA QISMI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0312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40080" y="2103120"/>
            <a:ext cx="91440" cy="658368"/>
          </a:xfrm>
          <a:prstGeom prst="rect">
            <a:avLst/>
          </a:prstGeom>
          <a:solidFill>
            <a:srgbClr val="5A65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267712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Type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226771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haqiqiy · har doim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66360" y="226771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if + present simple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2267712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present simple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283464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40080" y="2834640"/>
            <a:ext cx="91440" cy="65836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2999232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Type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23160" y="299923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haqiqiy · kelajak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66360" y="299923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if + present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6760" y="2999232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will / can / imperative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56616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640080" y="3566160"/>
            <a:ext cx="91440" cy="65836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730752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2F5D8C"/>
                </a:solidFill>
                <a:latin typeface="Arial"/>
              </a:rPr>
              <a:t>Type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23160" y="373075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xayol · hozir/kelajak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66360" y="373075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if + past simple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6760" y="3730752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would / could / might + V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429768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640080" y="4297680"/>
            <a:ext cx="91440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8680" y="4462272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Type 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23160" y="446227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xayol · o‘tmish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66360" y="446227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if + past perfect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66760" y="4462272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would / could / might + have + V3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" y="502920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640080" y="5029200"/>
            <a:ext cx="91440" cy="658368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8680" y="5193792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C9A35C"/>
                </a:solidFill>
                <a:latin typeface="Arial"/>
              </a:rPr>
              <a:t>Mixed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23160" y="519379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xayol · IKKI vaqt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166360" y="519379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if + past perfect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66760" y="5193792"/>
            <a:ext cx="3291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would + V  (natija HOZIR)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C9A35C"/>
                </a:solidFill>
                <a:latin typeface="Arial"/>
              </a:rPr>
              <a:t>Mixed jadvalda «beshinchi formula» emas — 3-tur sharti + 2-tur natijasi (yoki aksincha).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FARQ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Bir vaziyat — ikki xil odam gapiradi (Type 1 va Type 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Farq vaqtda emas — GAPIRUVCHINING ISHONCHIDA. Ikkalasi ham kelajak haqida.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28600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237744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Saylovdagi nomzod: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70048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If I </a:t>
            </a:r>
            <a:r>
              <a:rPr sz="1700" b="1">
                <a:solidFill>
                  <a:srgbClr val="0D9488"/>
                </a:solidFill>
                <a:latin typeface="Arial"/>
              </a:rPr>
              <a:t>become</a:t>
            </a:r>
            <a:r>
              <a:rPr sz="1700" b="0">
                <a:solidFill>
                  <a:srgbClr val="1E2A38"/>
                </a:solidFill>
                <a:latin typeface="Arial"/>
              </a:rPr>
              <a:t> president, I </a:t>
            </a:r>
            <a:r>
              <a:rPr sz="1700" b="1">
                <a:solidFill>
                  <a:srgbClr val="F97316"/>
                </a:solidFill>
                <a:latin typeface="Arial"/>
              </a:rPr>
              <a:t>will</a:t>
            </a:r>
            <a:r>
              <a:rPr sz="1700" b="0">
                <a:solidFill>
                  <a:srgbClr val="1E2A38"/>
                </a:solidFill>
                <a:latin typeface="Arial"/>
              </a:rPr>
              <a:t> build new schools.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0" y="2560320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haqiqiy — u yutishi mumkin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182112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3273552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7-sinf o‘quvchisi: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56616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If I </a:t>
            </a:r>
            <a:r>
              <a:rPr sz="1700" b="1">
                <a:solidFill>
                  <a:srgbClr val="0D9488"/>
                </a:solidFill>
                <a:latin typeface="Arial"/>
              </a:rPr>
              <a:t>became</a:t>
            </a:r>
            <a:r>
              <a:rPr sz="1700" b="0">
                <a:solidFill>
                  <a:srgbClr val="1E2A38"/>
                </a:solidFill>
                <a:latin typeface="Arial"/>
              </a:rPr>
              <a:t> president, I </a:t>
            </a:r>
            <a:r>
              <a:rPr sz="1700" b="1">
                <a:solidFill>
                  <a:srgbClr val="F97316"/>
                </a:solidFill>
                <a:latin typeface="Arial"/>
              </a:rPr>
              <a:t>would</a:t>
            </a:r>
            <a:r>
              <a:rPr sz="1700" b="0">
                <a:solidFill>
                  <a:srgbClr val="1E2A38"/>
                </a:solidFill>
                <a:latin typeface="Arial"/>
              </a:rPr>
              <a:t> cancel exams.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345643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xayol — u nomzod emas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078224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68680" y="4169664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Eng tez yuguruvchi: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462272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If I </a:t>
            </a:r>
            <a:r>
              <a:rPr sz="1700" b="1">
                <a:solidFill>
                  <a:srgbClr val="0D9488"/>
                </a:solidFill>
                <a:latin typeface="Arial"/>
              </a:rPr>
              <a:t>win</a:t>
            </a:r>
            <a:r>
              <a:rPr sz="1700" b="0">
                <a:solidFill>
                  <a:srgbClr val="1E2A38"/>
                </a:solidFill>
                <a:latin typeface="Arial"/>
              </a:rPr>
              <a:t> this race, I</a:t>
            </a:r>
            <a:r>
              <a:rPr sz="1700" b="1">
                <a:solidFill>
                  <a:srgbClr val="F97316"/>
                </a:solidFill>
                <a:latin typeface="Arial"/>
              </a:rPr>
              <a:t>‘ll</a:t>
            </a:r>
            <a:r>
              <a:rPr sz="1700" b="0">
                <a:solidFill>
                  <a:srgbClr val="1E2A38"/>
                </a:solidFill>
                <a:latin typeface="Arial"/>
              </a:rPr>
              <a:t> celebrate.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4352544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haqiqiy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974336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68680" y="5065776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Eng sekin yuguruvchi: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358384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If I </a:t>
            </a:r>
            <a:r>
              <a:rPr sz="1700" b="1">
                <a:solidFill>
                  <a:srgbClr val="0D9488"/>
                </a:solidFill>
                <a:latin typeface="Arial"/>
              </a:rPr>
              <a:t>won</a:t>
            </a:r>
            <a:r>
              <a:rPr sz="1700" b="0">
                <a:solidFill>
                  <a:srgbClr val="1E2A38"/>
                </a:solidFill>
                <a:latin typeface="Arial"/>
              </a:rPr>
              <a:t> this race, I</a:t>
            </a:r>
            <a:r>
              <a:rPr sz="1700" b="1">
                <a:solidFill>
                  <a:srgbClr val="F97316"/>
                </a:solidFill>
                <a:latin typeface="Arial"/>
              </a:rPr>
              <a:t>‘d</a:t>
            </a:r>
            <a:r>
              <a:rPr sz="1700" b="0">
                <a:solidFill>
                  <a:srgbClr val="1E2A38"/>
                </a:solidFill>
                <a:latin typeface="Arial"/>
              </a:rPr>
              <a:t> faint!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5248656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xayol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Swan: «Will it be all right if I bring a friend?» — to‘g‘ridan-to‘g‘ri; «…if I brought…» — muloyimroq.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MIXED ·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Mixed — o‘tmishdagi shart, hozirgi natija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265176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SHART soati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94560"/>
            <a:ext cx="2286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0D9488"/>
                </a:solidFill>
                <a:latin typeface="Arial"/>
              </a:rPr>
              <a:t>O‘TMISH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737360"/>
            <a:ext cx="26517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7600" y="18288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NATIJA soati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2286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F97316"/>
                </a:solidFill>
                <a:latin typeface="Arial"/>
              </a:rPr>
              <a:t>HOZIR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103120"/>
            <a:ext cx="5212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Shart soati o‘tmishda (had + V3), natija soati hozirda (would + V). Eng ko‘p uchraydigan mixed.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291840"/>
            <a:ext cx="10972800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14400" y="34290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I </a:t>
            </a:r>
            <a:r>
              <a:rPr sz="1800" b="1">
                <a:solidFill>
                  <a:srgbClr val="0D9488"/>
                </a:solidFill>
                <a:latin typeface="Arial"/>
              </a:rPr>
              <a:t>had studied</a:t>
            </a:r>
            <a:r>
              <a:rPr sz="1800" b="0">
                <a:solidFill>
                  <a:srgbClr val="1E2A38"/>
                </a:solidFill>
                <a:latin typeface="Arial"/>
              </a:rPr>
              <a:t> medicine, I </a:t>
            </a:r>
            <a:r>
              <a:rPr sz="1800" b="1">
                <a:solidFill>
                  <a:srgbClr val="F97316"/>
                </a:solidFill>
                <a:latin typeface="Arial"/>
              </a:rPr>
              <a:t>would be</a:t>
            </a:r>
            <a:r>
              <a:rPr sz="1800" b="0">
                <a:solidFill>
                  <a:srgbClr val="1E2A38"/>
                </a:solidFill>
                <a:latin typeface="Arial"/>
              </a:rPr>
              <a:t> a doctor </a:t>
            </a:r>
            <a:r>
              <a:rPr sz="1800" b="1">
                <a:solidFill>
                  <a:srgbClr val="C9A35C"/>
                </a:solidFill>
                <a:latin typeface="Arial"/>
              </a:rPr>
              <a:t>now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813048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O‘tmishda o‘qimadim → hozir shifokor emasman.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2976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we </a:t>
            </a:r>
            <a:r>
              <a:rPr sz="1800" b="1">
                <a:solidFill>
                  <a:srgbClr val="0D9488"/>
                </a:solidFill>
                <a:latin typeface="Arial"/>
              </a:rPr>
              <a:t>hadn’t missed</a:t>
            </a:r>
            <a:r>
              <a:rPr sz="1800" b="0">
                <a:solidFill>
                  <a:srgbClr val="1E2A38"/>
                </a:solidFill>
                <a:latin typeface="Arial"/>
              </a:rPr>
              <a:t> the bus, we </a:t>
            </a:r>
            <a:r>
              <a:rPr sz="1800" b="1">
                <a:solidFill>
                  <a:srgbClr val="F97316"/>
                </a:solidFill>
                <a:latin typeface="Arial"/>
              </a:rPr>
              <a:t>would be</a:t>
            </a:r>
            <a:r>
              <a:rPr sz="1800" b="0">
                <a:solidFill>
                  <a:srgbClr val="1E2A38"/>
                </a:solidFill>
                <a:latin typeface="Arial"/>
              </a:rPr>
              <a:t> at school </a:t>
            </a:r>
            <a:r>
              <a:rPr sz="1800" b="1">
                <a:solidFill>
                  <a:srgbClr val="C9A35C"/>
                </a:solidFill>
                <a:latin typeface="Arial"/>
              </a:rPr>
              <a:t>now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681728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Shart 3-turdan, natija 2-turdan.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1663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you </a:t>
            </a:r>
            <a:r>
              <a:rPr sz="1800" b="1">
                <a:solidFill>
                  <a:srgbClr val="0D9488"/>
                </a:solidFill>
                <a:latin typeface="Arial"/>
              </a:rPr>
              <a:t>had listened</a:t>
            </a:r>
            <a:r>
              <a:rPr sz="1800" b="0">
                <a:solidFill>
                  <a:srgbClr val="1E2A38"/>
                </a:solidFill>
                <a:latin typeface="Arial"/>
              </a:rPr>
              <a:t>, you </a:t>
            </a:r>
            <a:r>
              <a:rPr sz="1800" b="1">
                <a:solidFill>
                  <a:srgbClr val="F97316"/>
                </a:solidFill>
                <a:latin typeface="Arial"/>
              </a:rPr>
              <a:t>wouldn’t be</a:t>
            </a:r>
            <a:r>
              <a:rPr sz="1800" b="0">
                <a:solidFill>
                  <a:srgbClr val="1E2A38"/>
                </a:solidFill>
                <a:latin typeface="Arial"/>
              </a:rPr>
              <a:t> in trouble </a:t>
            </a:r>
            <a:r>
              <a:rPr sz="1800" b="1">
                <a:solidFill>
                  <a:srgbClr val="C9A35C"/>
                </a:solidFill>
                <a:latin typeface="Arial"/>
              </a:rPr>
              <a:t>today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550408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«now / today / still» — hozirgi natijaning belgisi.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C9A35C"/>
                </a:solidFill>
                <a:latin typeface="Arial"/>
              </a:rPr>
              <a:t>Har yarimni O‘Z soati bo‘yicha yasang — mixed shunchaki ikki tanish qismning birikmasi.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2179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MIXED ·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Mixed — hozirgi holat, o‘tmishdagi natija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2651760" cy="13716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SHART soati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94560"/>
            <a:ext cx="2286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0D9488"/>
                </a:solidFill>
                <a:latin typeface="Arial"/>
              </a:rPr>
              <a:t>HOZIR (doimiy)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737360"/>
            <a:ext cx="265176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7600" y="18288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NATIJA soati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194560"/>
            <a:ext cx="2286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F97316"/>
                </a:solidFill>
                <a:latin typeface="Arial"/>
              </a:rPr>
              <a:t>O‘TMISH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103120"/>
            <a:ext cx="5212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Shart soati hozirda (past simple), natija soati o‘tmishda (would have + V3). Kamroq uchraydi, lekin C1 da kerak.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291840"/>
            <a:ext cx="10972800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14400" y="34290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I </a:t>
            </a:r>
            <a:r>
              <a:rPr sz="1800" b="1">
                <a:solidFill>
                  <a:srgbClr val="0D9488"/>
                </a:solidFill>
                <a:latin typeface="Arial"/>
              </a:rPr>
              <a:t>weren’t</a:t>
            </a:r>
            <a:r>
              <a:rPr sz="1800" b="0">
                <a:solidFill>
                  <a:srgbClr val="1E2A38"/>
                </a:solidFill>
                <a:latin typeface="Arial"/>
              </a:rPr>
              <a:t> so shy, I </a:t>
            </a:r>
            <a:r>
              <a:rPr sz="1800" b="1">
                <a:solidFill>
                  <a:srgbClr val="F97316"/>
                </a:solidFill>
                <a:latin typeface="Arial"/>
              </a:rPr>
              <a:t>would have talked</a:t>
            </a:r>
            <a:r>
              <a:rPr sz="1800" b="0">
                <a:solidFill>
                  <a:srgbClr val="1E2A38"/>
                </a:solidFill>
                <a:latin typeface="Arial"/>
              </a:rPr>
              <a:t> to her </a:t>
            </a:r>
            <a:r>
              <a:rPr sz="1800" b="1">
                <a:solidFill>
                  <a:srgbClr val="C9A35C"/>
                </a:solidFill>
                <a:latin typeface="Arial"/>
              </a:rPr>
              <a:t>yesterday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813048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Uyatchanligim doimiy holat → kecha oqibati bo‘ldi.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2976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he </a:t>
            </a:r>
            <a:r>
              <a:rPr sz="1800" b="1">
                <a:solidFill>
                  <a:srgbClr val="0D9488"/>
                </a:solidFill>
                <a:latin typeface="Arial"/>
              </a:rPr>
              <a:t>were</a:t>
            </a:r>
            <a:r>
              <a:rPr sz="1800" b="0">
                <a:solidFill>
                  <a:srgbClr val="1E2A38"/>
                </a:solidFill>
                <a:latin typeface="Arial"/>
              </a:rPr>
              <a:t> a careful driver, he </a:t>
            </a:r>
            <a:r>
              <a:rPr sz="1800" b="1">
                <a:solidFill>
                  <a:srgbClr val="F97316"/>
                </a:solidFill>
                <a:latin typeface="Arial"/>
              </a:rPr>
              <a:t>wouldn’t have crashed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681728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Xarakter (hozir ham shunday) → o‘tmishdagi voqea.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1663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If I </a:t>
            </a:r>
            <a:r>
              <a:rPr sz="1800" b="1">
                <a:solidFill>
                  <a:srgbClr val="0D9488"/>
                </a:solidFill>
                <a:latin typeface="Arial"/>
              </a:rPr>
              <a:t>spoke</a:t>
            </a:r>
            <a:r>
              <a:rPr sz="1800" b="0">
                <a:solidFill>
                  <a:srgbClr val="1E2A38"/>
                </a:solidFill>
                <a:latin typeface="Arial"/>
              </a:rPr>
              <a:t> Chinese, I </a:t>
            </a:r>
            <a:r>
              <a:rPr sz="1800" b="1">
                <a:solidFill>
                  <a:srgbClr val="F97316"/>
                </a:solidFill>
                <a:latin typeface="Arial"/>
              </a:rPr>
              <a:t>would have got</a:t>
            </a:r>
            <a:r>
              <a:rPr sz="1800" b="0">
                <a:solidFill>
                  <a:srgbClr val="1E2A38"/>
                </a:solidFill>
                <a:latin typeface="Arial"/>
              </a:rPr>
              <a:t> that job.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550408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Hozir bilmayman → o‘tmishda ishni ololmadim.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C9A35C"/>
                </a:solidFill>
                <a:latin typeface="Arial"/>
              </a:rPr>
              <a:t>Har yarimni O‘Z soati bo‘yicha yasang — mixed shunchaki ikki tanish qismning birikmasi.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2179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DIQQAT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Ko‘p uchraydigan 5 xato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If I will see him, I will tell him.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84832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If I see him, I will tell him.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0" y="1874520"/>
            <a:ext cx="37490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if dan keyin will YO‘Q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542032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633472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If I would know, I would tell you.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980944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If I knew, I would tell you.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0" y="2770632"/>
            <a:ext cx="37490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if dan keyin would ham yo‘q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438144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529584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If I am rich, I would travel.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877056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If I were rich, I would travel.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3666744"/>
            <a:ext cx="37490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xayol → bir qadam orqaga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334256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425696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If she studied, she would have passed.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773168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If she had studied, she would have passed.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4562856"/>
            <a:ext cx="37490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o‘tmish xayoli = had + V3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230368"/>
            <a:ext cx="109728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5321808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Unless you don’t hurry, you’ll be late.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669280"/>
            <a:ext cx="6583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Unless you hurry, you’ll be late.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5458968"/>
            <a:ext cx="37490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unless ichida inkor bo‘lmaydi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B2 · C1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if o‘rnini bosuvchi so‘zlar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830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unless = if … not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03120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won’t pass </a:t>
            </a:r>
            <a:r>
              <a:rPr sz="1600" b="1">
                <a:solidFill>
                  <a:srgbClr val="0D9488"/>
                </a:solidFill>
                <a:latin typeface="Arial"/>
              </a:rPr>
              <a:t>unless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0D9488"/>
                </a:solidFill>
                <a:latin typeface="Arial"/>
              </a:rPr>
              <a:t>study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79" y="1920240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«…masa». Ichida yana inkor bo‘lmaydi.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724911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816351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provided / as long 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136391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can go, </a:t>
            </a:r>
            <a:r>
              <a:rPr sz="1600" b="1">
                <a:solidFill>
                  <a:srgbClr val="0D9488"/>
                </a:solidFill>
                <a:latin typeface="Arial"/>
              </a:rPr>
              <a:t>provided</a:t>
            </a:r>
            <a:r>
              <a:rPr sz="1600" b="0">
                <a:solidFill>
                  <a:srgbClr val="1E2A38"/>
                </a:solidFill>
                <a:latin typeface="Arial"/>
              </a:rPr>
              <a:t> you</a:t>
            </a:r>
            <a:r>
              <a:rPr sz="1600" b="1">
                <a:solidFill>
                  <a:srgbClr val="0D9488"/>
                </a:solidFill>
                <a:latin typeface="Arial"/>
              </a:rPr>
              <a:t>‘re back</a:t>
            </a:r>
            <a:r>
              <a:rPr sz="1600" b="0">
                <a:solidFill>
                  <a:srgbClr val="1E2A38"/>
                </a:solidFill>
                <a:latin typeface="Arial"/>
              </a:rPr>
              <a:t> by ten.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2953511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«… shart bilan» — rasmiyroq if.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758182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849622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in case ≠ if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69662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Take a coat </a:t>
            </a:r>
            <a:r>
              <a:rPr sz="1600" b="1">
                <a:solidFill>
                  <a:srgbClr val="0D9488"/>
                </a:solidFill>
                <a:latin typeface="Arial"/>
              </a:rPr>
              <a:t>in case</a:t>
            </a:r>
            <a:r>
              <a:rPr sz="1600" b="0">
                <a:solidFill>
                  <a:srgbClr val="1E2A38"/>
                </a:solidFill>
                <a:latin typeface="Arial"/>
              </a:rPr>
              <a:t> it </a:t>
            </a:r>
            <a:r>
              <a:rPr sz="1600" b="1">
                <a:solidFill>
                  <a:srgbClr val="0D9488"/>
                </a:solidFill>
                <a:latin typeface="Arial"/>
              </a:rPr>
              <a:t>gets</a:t>
            </a:r>
            <a:r>
              <a:rPr sz="1600" b="0">
                <a:solidFill>
                  <a:srgbClr val="1E2A38"/>
                </a:solidFill>
                <a:latin typeface="Arial"/>
              </a:rPr>
              <a:t> cold.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79" y="3986782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Ehtiyot chorasi: sovuq bo‘lishi MUMKIN deb. if emas!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791453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882893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suppose / what if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202933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Suppose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0D9488"/>
                </a:solidFill>
                <a:latin typeface="Arial"/>
              </a:rPr>
              <a:t>lost</a:t>
            </a:r>
            <a:r>
              <a:rPr sz="1600" b="0">
                <a:solidFill>
                  <a:srgbClr val="1E2A38"/>
                </a:solidFill>
                <a:latin typeface="Arial"/>
              </a:rPr>
              <a:t> your phone — what </a:t>
            </a:r>
            <a:r>
              <a:rPr sz="1600" b="1">
                <a:solidFill>
                  <a:srgbClr val="F97316"/>
                </a:solidFill>
                <a:latin typeface="Arial"/>
              </a:rPr>
              <a:t>would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F97316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79" y="5020053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Taklif va tasavvur uchun.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Swan 247: «I’ll be surprised if the car doesn’t break down» — bu yerda unless BO‘LMAYDI.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B2 · C1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if siz shart: inversiya va were to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830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Had + subject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03120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Had I known</a:t>
            </a:r>
            <a:r>
              <a:rPr sz="1600" b="0">
                <a:solidFill>
                  <a:srgbClr val="1E2A38"/>
                </a:solidFill>
                <a:latin typeface="Arial"/>
              </a:rPr>
              <a:t>, I </a:t>
            </a:r>
            <a:r>
              <a:rPr sz="1600" b="1">
                <a:solidFill>
                  <a:srgbClr val="F97316"/>
                </a:solidFill>
                <a:latin typeface="Arial"/>
              </a:rPr>
              <a:t>would have called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79" y="1920240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= If I had known. Rasmiy uslub, insholarda yaxshi ko‘rinadi.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724911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816351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Were + subject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136391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Were I</a:t>
            </a:r>
            <a:r>
              <a:rPr sz="1600" b="0">
                <a:solidFill>
                  <a:srgbClr val="1E2A38"/>
                </a:solidFill>
                <a:latin typeface="Arial"/>
              </a:rPr>
              <a:t> you, I </a:t>
            </a:r>
            <a:r>
              <a:rPr sz="1600" b="1">
                <a:solidFill>
                  <a:srgbClr val="F97316"/>
                </a:solidFill>
                <a:latin typeface="Arial"/>
              </a:rPr>
              <a:t>wouldn’t sign</a:t>
            </a:r>
            <a:r>
              <a:rPr sz="1600" b="0">
                <a:solidFill>
                  <a:srgbClr val="1E2A38"/>
                </a:solidFill>
                <a:latin typeface="Arial"/>
              </a:rPr>
              <a:t> 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2953511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= If I were you.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758182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849622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Should + subject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69662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Should you need</a:t>
            </a:r>
            <a:r>
              <a:rPr sz="1600" b="0">
                <a:solidFill>
                  <a:srgbClr val="1E2A38"/>
                </a:solidFill>
                <a:latin typeface="Arial"/>
              </a:rPr>
              <a:t> anything, </a:t>
            </a:r>
            <a:r>
              <a:rPr sz="1600" b="1">
                <a:solidFill>
                  <a:srgbClr val="F97316"/>
                </a:solidFill>
                <a:latin typeface="Arial"/>
              </a:rPr>
              <a:t>call</a:t>
            </a:r>
            <a:r>
              <a:rPr sz="1600" b="0">
                <a:solidFill>
                  <a:srgbClr val="1E2A38"/>
                </a:solidFill>
                <a:latin typeface="Arial"/>
              </a:rPr>
              <a:t> reception.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79" y="3986782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= If you should need — ehtimoli kam, muloyim.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791453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882893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2F5D8C"/>
                </a:solidFill>
                <a:latin typeface="Arial"/>
              </a:rPr>
              <a:t>were 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202933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If the boss </a:t>
            </a:r>
            <a:r>
              <a:rPr sz="1600" b="1">
                <a:solidFill>
                  <a:srgbClr val="0D9488"/>
                </a:solidFill>
                <a:latin typeface="Arial"/>
              </a:rPr>
              <a:t>were to walk in</a:t>
            </a:r>
            <a:r>
              <a:rPr sz="1600" b="0">
                <a:solidFill>
                  <a:srgbClr val="1E2A38"/>
                </a:solidFill>
                <a:latin typeface="Arial"/>
              </a:rPr>
              <a:t> now, we</a:t>
            </a:r>
            <a:r>
              <a:rPr sz="1600" b="1">
                <a:solidFill>
                  <a:srgbClr val="F97316"/>
                </a:solidFill>
                <a:latin typeface="Arial"/>
              </a:rPr>
              <a:t>‘d be</a:t>
            </a:r>
            <a:r>
              <a:rPr sz="1600" b="0">
                <a:solidFill>
                  <a:srgbClr val="1E2A38"/>
                </a:solidFill>
                <a:latin typeface="Arial"/>
              </a:rPr>
              <a:t> in trouble.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79" y="5020053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Yanada xayoliy; be/know kabi holat fe‘llari bilan ishlatilmaydi.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Inkorda qisqartma yo‘q: Had we NOT missed the plane… (Hadn’t we… — xato).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B2 · C1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«…bo‘lmaganida» va if … will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830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C9A35C"/>
                </a:solidFill>
                <a:latin typeface="Arial"/>
              </a:rPr>
              <a:t>if it weren’t for + 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03120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If it weren’t for</a:t>
            </a:r>
            <a:r>
              <a:rPr sz="1600" b="0">
                <a:solidFill>
                  <a:srgbClr val="1E2A38"/>
                </a:solidFill>
                <a:latin typeface="Arial"/>
              </a:rPr>
              <a:t> my teacher, I </a:t>
            </a:r>
            <a:r>
              <a:rPr sz="1600" b="1">
                <a:solidFill>
                  <a:srgbClr val="F97316"/>
                </a:solidFill>
                <a:latin typeface="Arial"/>
              </a:rPr>
              <a:t>wouldn’t be</a:t>
            </a:r>
            <a:r>
              <a:rPr sz="1600" b="0">
                <a:solidFill>
                  <a:srgbClr val="1E2A38"/>
                </a:solidFill>
                <a:latin typeface="Arial"/>
              </a:rPr>
              <a:t> here.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79" y="1920240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Bitta odam/narsa hammasini o‘zgartiradi.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724911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816351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C9A35C"/>
                </a:solidFill>
                <a:latin typeface="Arial"/>
              </a:rPr>
              <a:t>if it hadn’t been for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136391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If it hadn’t been for</a:t>
            </a:r>
            <a:r>
              <a:rPr sz="1600" b="0">
                <a:solidFill>
                  <a:srgbClr val="1E2A38"/>
                </a:solidFill>
                <a:latin typeface="Arial"/>
              </a:rPr>
              <a:t> the rain, we </a:t>
            </a:r>
            <a:r>
              <a:rPr sz="1600" b="1">
                <a:solidFill>
                  <a:srgbClr val="F97316"/>
                </a:solidFill>
                <a:latin typeface="Arial"/>
              </a:rPr>
              <a:t>would have won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2953511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O‘tmish uchun. Rasmiy: But for the rain…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758182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849622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if … will (natija)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69662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I’ll give you £100 </a:t>
            </a:r>
            <a:r>
              <a:rPr sz="1600" b="1">
                <a:solidFill>
                  <a:srgbClr val="0D9488"/>
                </a:solidFill>
                <a:latin typeface="Arial"/>
              </a:rPr>
              <a:t>if it will help</a:t>
            </a:r>
            <a:r>
              <a:rPr sz="1600" b="0">
                <a:solidFill>
                  <a:srgbClr val="1E2A38"/>
                </a:solidFill>
                <a:latin typeface="Arial"/>
              </a:rPr>
              <a:t> you.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79" y="3986782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Yordam — pulning NATIJASI, sharti emas (Swan 243).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791453"/>
            <a:ext cx="109728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882893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if … will (iltimos)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202933"/>
            <a:ext cx="6949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If you will wait</a:t>
            </a:r>
            <a:r>
              <a:rPr sz="1600" b="0">
                <a:solidFill>
                  <a:srgbClr val="1E2A38"/>
                </a:solidFill>
                <a:latin typeface="Arial"/>
              </a:rPr>
              <a:t> a moment, I</a:t>
            </a:r>
            <a:r>
              <a:rPr sz="1600" b="1">
                <a:solidFill>
                  <a:srgbClr val="F97316"/>
                </a:solidFill>
                <a:latin typeface="Arial"/>
              </a:rPr>
              <a:t>‘ll check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79" y="5020053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will = «rozi bo‘lsangiz». Would — yanada muloyim.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8978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Qoida oddiy: if dan keyin will yo‘q — bu UCH istisno esa ongli ravishda ishlatiladi.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GAPIRISH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 — uch daraja, bir mavzu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Juftlikda. Savolni o‘z darajangizda oling; javobda shart va natija qismini alohida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57400"/>
            <a:ext cx="3566160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822960" y="2194560"/>
            <a:ext cx="100584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A2 – B1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51760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1. What will you do if it rains tomorrow?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493008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2. If you had a million dollars, what would you buy?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334256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3. What happens if you don’t sleep enough?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175504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4. If you could meet anyone, who would it be?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2057400"/>
            <a:ext cx="3566160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4526280" y="2194560"/>
            <a:ext cx="1005840" cy="347472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B2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2651760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1. If you could change one thing about our school, what would it be?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3493008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2. What would have happened if you hadn’t come to this school?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4334256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3. If you were the headteacher, what would you do differently?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5175504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4. What would you do if you found a lost phone?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2057400"/>
            <a:ext cx="3566160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8229600" y="2194560"/>
            <a:ext cx="1005840" cy="347472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C1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2651760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1. Had you been born in another country, how might your life be different now?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493008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2. Suppose the internet stopped working for a month — what would society do?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4334256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3. Were you to advise the government on education, what would you say?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5175504"/>
            <a:ext cx="3200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4. Is there a decision you’d have made differently, had you known what you know now?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GAPIRISH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 — namunaviy javoblar (rang bilan)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97280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22960" y="1828800"/>
            <a:ext cx="100584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A2 – B1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847088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Type 1 + Type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10515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If it </a:t>
            </a:r>
            <a:r>
              <a:rPr sz="1500" b="1">
                <a:solidFill>
                  <a:srgbClr val="0D9488"/>
                </a:solidFill>
                <a:latin typeface="Arial"/>
              </a:rPr>
              <a:t>rains</a:t>
            </a:r>
            <a:r>
              <a:rPr sz="1500" b="0">
                <a:solidFill>
                  <a:srgbClr val="1E2A38"/>
                </a:solidFill>
                <a:latin typeface="Arial"/>
              </a:rPr>
              <a:t> tomorrow, I </a:t>
            </a:r>
            <a:r>
              <a:rPr sz="1500" b="1">
                <a:solidFill>
                  <a:srgbClr val="F97316"/>
                </a:solidFill>
                <a:latin typeface="Arial"/>
              </a:rPr>
              <a:t>will stay</a:t>
            </a:r>
            <a:r>
              <a:rPr sz="1500" b="0">
                <a:solidFill>
                  <a:srgbClr val="1E2A38"/>
                </a:solidFill>
                <a:latin typeface="Arial"/>
              </a:rPr>
              <a:t> at home and watch a film.</a:t>
            </a:r>
          </a:p>
          <a:p>
            <a:pPr algn="l">
              <a:spcAft>
                <a:spcPts val="3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If I </a:t>
            </a:r>
            <a:r>
              <a:rPr sz="1500" b="1">
                <a:solidFill>
                  <a:srgbClr val="0D9488"/>
                </a:solidFill>
                <a:latin typeface="Arial"/>
              </a:rPr>
              <a:t>had</a:t>
            </a:r>
            <a:r>
              <a:rPr sz="1500" b="0">
                <a:solidFill>
                  <a:srgbClr val="1E2A38"/>
                </a:solidFill>
                <a:latin typeface="Arial"/>
              </a:rPr>
              <a:t> a million dollars, I </a:t>
            </a:r>
            <a:r>
              <a:rPr sz="1500" b="1">
                <a:solidFill>
                  <a:srgbClr val="F97316"/>
                </a:solidFill>
                <a:latin typeface="Arial"/>
              </a:rPr>
              <a:t>would buy</a:t>
            </a:r>
            <a:r>
              <a:rPr sz="1500" b="0">
                <a:solidFill>
                  <a:srgbClr val="1E2A38"/>
                </a:solidFill>
                <a:latin typeface="Arial"/>
              </a:rPr>
              <a:t> a house for my parents.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63240"/>
            <a:ext cx="1097280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2960" y="3200400"/>
            <a:ext cx="1005840" cy="32918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3218688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Type 2 + Type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566160"/>
            <a:ext cx="10515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If I </a:t>
            </a:r>
            <a:r>
              <a:rPr sz="1500" b="1">
                <a:solidFill>
                  <a:srgbClr val="0D9488"/>
                </a:solidFill>
                <a:latin typeface="Arial"/>
              </a:rPr>
              <a:t>were</a:t>
            </a:r>
            <a:r>
              <a:rPr sz="1500" b="0">
                <a:solidFill>
                  <a:srgbClr val="1E2A38"/>
                </a:solidFill>
                <a:latin typeface="Arial"/>
              </a:rPr>
              <a:t> the headteacher, I </a:t>
            </a:r>
            <a:r>
              <a:rPr sz="1500" b="1">
                <a:solidFill>
                  <a:srgbClr val="F97316"/>
                </a:solidFill>
                <a:latin typeface="Arial"/>
              </a:rPr>
              <a:t>would start</a:t>
            </a:r>
            <a:r>
              <a:rPr sz="1500" b="0">
                <a:solidFill>
                  <a:srgbClr val="1E2A38"/>
                </a:solidFill>
                <a:latin typeface="Arial"/>
              </a:rPr>
              <a:t> lessons at nine, not eight.</a:t>
            </a:r>
          </a:p>
          <a:p>
            <a:pPr algn="l">
              <a:spcAft>
                <a:spcPts val="3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If I </a:t>
            </a:r>
            <a:r>
              <a:rPr sz="1500" b="1">
                <a:solidFill>
                  <a:srgbClr val="0D9488"/>
                </a:solidFill>
                <a:latin typeface="Arial"/>
              </a:rPr>
              <a:t>hadn’t come</a:t>
            </a:r>
            <a:r>
              <a:rPr sz="1500" b="0">
                <a:solidFill>
                  <a:srgbClr val="1E2A38"/>
                </a:solidFill>
                <a:latin typeface="Arial"/>
              </a:rPr>
              <a:t> to this school, I </a:t>
            </a:r>
            <a:r>
              <a:rPr sz="1500" b="1">
                <a:solidFill>
                  <a:srgbClr val="F97316"/>
                </a:solidFill>
                <a:latin typeface="Arial"/>
              </a:rPr>
              <a:t>wouldn’t have met</a:t>
            </a:r>
            <a:r>
              <a:rPr sz="1500" b="0">
                <a:solidFill>
                  <a:srgbClr val="1E2A38"/>
                </a:solidFill>
                <a:latin typeface="Arial"/>
              </a:rPr>
              <a:t> my best friend.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434840"/>
            <a:ext cx="1097280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22960" y="4572000"/>
            <a:ext cx="100584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C1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4590288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mixed + inversiya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937760"/>
            <a:ext cx="10515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Had I been born</a:t>
            </a:r>
            <a:r>
              <a:rPr sz="1500" b="0">
                <a:solidFill>
                  <a:srgbClr val="1E2A38"/>
                </a:solidFill>
                <a:latin typeface="Arial"/>
              </a:rPr>
              <a:t> in Japan, I </a:t>
            </a:r>
            <a:r>
              <a:rPr sz="1500" b="1">
                <a:solidFill>
                  <a:srgbClr val="F97316"/>
                </a:solidFill>
                <a:latin typeface="Arial"/>
              </a:rPr>
              <a:t>would probably speak</a:t>
            </a:r>
            <a:r>
              <a:rPr sz="1500" b="0">
                <a:solidFill>
                  <a:srgbClr val="1E2A38"/>
                </a:solidFill>
                <a:latin typeface="Arial"/>
              </a:rPr>
              <a:t> three languages now.</a:t>
            </a:r>
          </a:p>
          <a:p>
            <a:pPr algn="l">
              <a:spcAft>
                <a:spcPts val="3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Were</a:t>
            </a:r>
            <a:r>
              <a:rPr sz="1500" b="0">
                <a:solidFill>
                  <a:srgbClr val="1E2A38"/>
                </a:solidFill>
                <a:latin typeface="Arial"/>
              </a:rPr>
              <a:t> the internet </a:t>
            </a:r>
            <a:r>
              <a:rPr sz="1500" b="1">
                <a:solidFill>
                  <a:srgbClr val="0D9488"/>
                </a:solidFill>
                <a:latin typeface="Arial"/>
              </a:rPr>
              <a:t>to stop</a:t>
            </a:r>
            <a:r>
              <a:rPr sz="1500" b="0">
                <a:solidFill>
                  <a:srgbClr val="1E2A38"/>
                </a:solidFill>
                <a:latin typeface="Arial"/>
              </a:rPr>
              <a:t>, people </a:t>
            </a:r>
            <a:r>
              <a:rPr sz="1500" b="1">
                <a:solidFill>
                  <a:srgbClr val="F97316"/>
                </a:solidFill>
                <a:latin typeface="Arial"/>
              </a:rPr>
              <a:t>would rediscover</a:t>
            </a:r>
            <a:r>
              <a:rPr sz="1500" b="0">
                <a:solidFill>
                  <a:srgbClr val="1E2A38"/>
                </a:solidFill>
                <a:latin typeface="Arial"/>
              </a:rPr>
              <a:t> libraries — and each other.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8978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GAPIRISH · 15–20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 — zanjir o‘yini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Bir jamoa shart qismini aytadi, ikkinchisi natijani aytadi VA uni keyingi shartga aylantiradi. Zanjir uzilsa — raund tugaydi. 3 daqiqalik raundlar; eng uzun zanjir yutadi.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331720"/>
            <a:ext cx="10972800" cy="15544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68680" y="24231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NAMUNA (A2–B1, Type 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43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5A6572"/>
                </a:solidFill>
                <a:latin typeface="Arial"/>
              </a:rPr>
              <a:t>A: </a:t>
            </a:r>
            <a:r>
              <a:rPr sz="1500" b="0">
                <a:solidFill>
                  <a:srgbClr val="1E2A38"/>
                </a:solidFill>
                <a:latin typeface="Arial"/>
              </a:rPr>
              <a:t>If I </a:t>
            </a:r>
            <a:r>
              <a:rPr sz="1500" b="1">
                <a:solidFill>
                  <a:srgbClr val="0D9488"/>
                </a:solidFill>
                <a:latin typeface="Arial"/>
              </a:rPr>
              <a:t>wake up</a:t>
            </a:r>
            <a:r>
              <a:rPr sz="1500" b="0">
                <a:solidFill>
                  <a:srgbClr val="1E2A38"/>
                </a:solidFill>
                <a:latin typeface="Arial"/>
              </a:rPr>
              <a:t> late, … </a:t>
            </a:r>
          </a:p>
          <a:p>
            <a:pPr algn="l">
              <a:spcAft>
                <a:spcPts val="300"/>
              </a:spcAft>
            </a:pPr>
            <a:r>
              <a:rPr sz="1500" b="1">
                <a:solidFill>
                  <a:srgbClr val="5A6572"/>
                </a:solidFill>
                <a:latin typeface="Arial"/>
              </a:rPr>
              <a:t>B: </a:t>
            </a:r>
            <a:r>
              <a:rPr sz="1500" b="0">
                <a:solidFill>
                  <a:srgbClr val="1E2A38"/>
                </a:solidFill>
                <a:latin typeface="Arial"/>
              </a:rPr>
              <a:t>… I </a:t>
            </a:r>
            <a:r>
              <a:rPr sz="1500" b="1">
                <a:solidFill>
                  <a:srgbClr val="F97316"/>
                </a:solidFill>
                <a:latin typeface="Arial"/>
              </a:rPr>
              <a:t>will miss</a:t>
            </a:r>
            <a:r>
              <a:rPr sz="1500" b="0">
                <a:solidFill>
                  <a:srgbClr val="1E2A38"/>
                </a:solidFill>
                <a:latin typeface="Arial"/>
              </a:rPr>
              <a:t> the bus.  If I </a:t>
            </a:r>
            <a:r>
              <a:rPr sz="1500" b="1">
                <a:solidFill>
                  <a:srgbClr val="0D9488"/>
                </a:solidFill>
                <a:latin typeface="Arial"/>
              </a:rPr>
              <a:t>miss</a:t>
            </a:r>
            <a:r>
              <a:rPr sz="1500" b="0">
                <a:solidFill>
                  <a:srgbClr val="1E2A38"/>
                </a:solidFill>
                <a:latin typeface="Arial"/>
              </a:rPr>
              <a:t> the bus, …</a:t>
            </a:r>
          </a:p>
          <a:p>
            <a:pPr algn="l">
              <a:spcAft>
                <a:spcPts val="300"/>
              </a:spcAft>
            </a:pPr>
            <a:r>
              <a:rPr sz="1500" b="1">
                <a:solidFill>
                  <a:srgbClr val="5A6572"/>
                </a:solidFill>
                <a:latin typeface="Arial"/>
              </a:rPr>
              <a:t>A: </a:t>
            </a:r>
            <a:r>
              <a:rPr sz="1500" b="0">
                <a:solidFill>
                  <a:srgbClr val="1E2A38"/>
                </a:solidFill>
                <a:latin typeface="Arial"/>
              </a:rPr>
              <a:t>… I </a:t>
            </a:r>
            <a:r>
              <a:rPr sz="1500" b="1">
                <a:solidFill>
                  <a:srgbClr val="F97316"/>
                </a:solidFill>
                <a:latin typeface="Arial"/>
              </a:rPr>
              <a:t>will be</a:t>
            </a:r>
            <a:r>
              <a:rPr sz="1500" b="0">
                <a:solidFill>
                  <a:srgbClr val="1E2A38"/>
                </a:solidFill>
                <a:latin typeface="Arial"/>
              </a:rPr>
              <a:t> late for school.  If I</a:t>
            </a:r>
            <a:r>
              <a:rPr sz="1500" b="1">
                <a:solidFill>
                  <a:srgbClr val="0D9488"/>
                </a:solidFill>
                <a:latin typeface="Arial"/>
              </a:rPr>
              <a:t>’m</a:t>
            </a:r>
            <a:r>
              <a:rPr sz="1500" b="0">
                <a:solidFill>
                  <a:srgbClr val="1E2A38"/>
                </a:solidFill>
                <a:latin typeface="Arial"/>
              </a:rPr>
              <a:t> late,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114800"/>
            <a:ext cx="100584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A2 – B1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4114800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Type 1 zanjiri — kundalik voqealar (ertalab, maktab, dam olish)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645152"/>
            <a:ext cx="1005840" cy="32918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4645152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Type 2 zanjiri — «If I were the president…» / Type 3 — «If I had…»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5175504"/>
            <a:ext cx="100584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C1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5175504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Har gap boshqa shakl: mixed → inversiya → unless → were to. Takror — zanjir uziladi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7607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O‘qituvchi: xato bo‘lsa to‘xtatmang — raund oxirida 2 ta xatoni doskaga yozib, sinf tuzatsin.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YOZISH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— uch daraja, bitta mavzu: «Agar…»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97280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22960" y="1828800"/>
            <a:ext cx="1005840" cy="329184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A2 – B1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847088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6 ta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10515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Dam olish kuni haqida 3 ta REAL reja (Type 1) va 3 ta ORZU (Type 2) yozing. Har gapda if bo‘lsin; vergul qoidasiga rioya qiling.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63240"/>
            <a:ext cx="1097280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2960" y="3200400"/>
            <a:ext cx="1005840" cy="329184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3218688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80–100 so‘z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566160"/>
            <a:ext cx="10515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«If I were the headteacher of our school…» — kamida bittadan Type 2, Type 3 va MIXED ishlating. Oxirida bitta jumla unless yoki provided bilan.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434840"/>
            <a:ext cx="1097280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22960" y="4572000"/>
            <a:ext cx="1005840" cy="329184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C1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4590288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120–150 so‘z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937760"/>
            <a:ext cx="10515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Hozirgi hayotingizni belgilagan bitta o‘tmishdagi qaror haqida fikr yozing. Talab: mixed conditional, bitta inversiya (Had I…), bitta «if it weren’t for / but for». Rasmiy uslub.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8521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Baholash: har to‘g‘ri tuzilma — 1 ball; xato tuzilma — 0, lekin urinish uchun izoh yoziladi.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YOZISH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— namunaviy javob (B2), rang bilan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«If I were the headteacher of our school…» — 92 so‘z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65960"/>
            <a:ext cx="109728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10312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If I </a:t>
            </a:r>
            <a:r>
              <a:rPr sz="1500" b="1">
                <a:solidFill>
                  <a:srgbClr val="0D9488"/>
                </a:solidFill>
                <a:latin typeface="Arial"/>
              </a:rPr>
              <a:t>were</a:t>
            </a:r>
            <a:r>
              <a:rPr sz="1500" b="0">
                <a:solidFill>
                  <a:srgbClr val="1E2A38"/>
                </a:solidFill>
                <a:latin typeface="Arial"/>
              </a:rPr>
              <a:t> the headteacher of our school, I </a:t>
            </a:r>
            <a:r>
              <a:rPr sz="1500" b="1">
                <a:solidFill>
                  <a:srgbClr val="F97316"/>
                </a:solidFill>
                <a:latin typeface="Arial"/>
              </a:rPr>
              <a:t>would start</a:t>
            </a:r>
            <a:r>
              <a:rPr sz="1500" b="0">
                <a:solidFill>
                  <a:srgbClr val="1E2A38"/>
                </a:solidFill>
                <a:latin typeface="Arial"/>
              </a:rPr>
              <a:t> lessons at nine o’clock, because teenagers think better after eight. I </a:t>
            </a:r>
            <a:r>
              <a:rPr sz="1500" b="1">
                <a:solidFill>
                  <a:srgbClr val="F97316"/>
                </a:solidFill>
                <a:latin typeface="Arial"/>
              </a:rPr>
              <a:t>would also give</a:t>
            </a:r>
            <a:r>
              <a:rPr sz="1500" b="0">
                <a:solidFill>
                  <a:srgbClr val="1E2A38"/>
                </a:solidFill>
                <a:latin typeface="Arial"/>
              </a:rPr>
              <a:t> every class a small garden.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Last year we </a:t>
            </a:r>
            <a:r>
              <a:rPr sz="1500" b="0">
                <a:solidFill>
                  <a:srgbClr val="1E2A38"/>
                </a:solidFill>
                <a:latin typeface="Arial"/>
              </a:rPr>
              <a:t>lost</a:t>
            </a:r>
            <a:r>
              <a:rPr sz="1500" b="0">
                <a:solidFill>
                  <a:srgbClr val="1E2A38"/>
                </a:solidFill>
                <a:latin typeface="Arial"/>
              </a:rPr>
              <a:t> our best teacher. If the school </a:t>
            </a:r>
            <a:r>
              <a:rPr sz="1500" b="1">
                <a:solidFill>
                  <a:srgbClr val="0D9488"/>
                </a:solidFill>
                <a:latin typeface="Arial"/>
              </a:rPr>
              <a:t>had listened</a:t>
            </a:r>
            <a:r>
              <a:rPr sz="1500" b="0">
                <a:solidFill>
                  <a:srgbClr val="1E2A38"/>
                </a:solidFill>
                <a:latin typeface="Arial"/>
              </a:rPr>
              <a:t> to the students, she </a:t>
            </a:r>
            <a:r>
              <a:rPr sz="1500" b="1">
                <a:solidFill>
                  <a:srgbClr val="F97316"/>
                </a:solidFill>
                <a:latin typeface="Arial"/>
              </a:rPr>
              <a:t>wouldn’t have left</a:t>
            </a:r>
            <a:r>
              <a:rPr sz="1500" b="0">
                <a:solidFill>
                  <a:srgbClr val="1E2A38"/>
                </a:solidFill>
                <a:latin typeface="Arial"/>
              </a:rPr>
              <a:t> — and if she </a:t>
            </a:r>
            <a:r>
              <a:rPr sz="1500" b="1">
                <a:solidFill>
                  <a:srgbClr val="0D9488"/>
                </a:solidFill>
                <a:latin typeface="Arial"/>
              </a:rPr>
              <a:t>hadn’t left</a:t>
            </a:r>
            <a:r>
              <a:rPr sz="1500" b="0">
                <a:solidFill>
                  <a:srgbClr val="1E2A38"/>
                </a:solidFill>
                <a:latin typeface="Arial"/>
              </a:rPr>
              <a:t>, our results </a:t>
            </a:r>
            <a:r>
              <a:rPr sz="1500" b="1">
                <a:solidFill>
                  <a:srgbClr val="F97316"/>
                </a:solidFill>
                <a:latin typeface="Arial"/>
              </a:rPr>
              <a:t>would be</a:t>
            </a:r>
            <a:r>
              <a:rPr sz="1500" b="0">
                <a:solidFill>
                  <a:srgbClr val="1E2A38"/>
                </a:solidFill>
                <a:latin typeface="Arial"/>
              </a:rPr>
              <a:t> much better </a:t>
            </a:r>
            <a:r>
              <a:rPr sz="1500" b="1">
                <a:solidFill>
                  <a:srgbClr val="C9A35C"/>
                </a:solidFill>
                <a:latin typeface="Arial"/>
              </a:rPr>
              <a:t>now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Of course, nothing </a:t>
            </a:r>
            <a:r>
              <a:rPr sz="1500" b="1">
                <a:solidFill>
                  <a:srgbClr val="F97316"/>
                </a:solidFill>
                <a:latin typeface="Arial"/>
              </a:rPr>
              <a:t>will change</a:t>
            </a:r>
            <a:r>
              <a:rPr sz="1500" b="0">
                <a:solidFill>
                  <a:srgbClr val="1E2A38"/>
                </a:solidFill>
                <a:latin typeface="Arial"/>
              </a:rPr>
              <a:t> </a:t>
            </a:r>
            <a:r>
              <a:rPr sz="1500" b="1">
                <a:solidFill>
                  <a:srgbClr val="0D9488"/>
                </a:solidFill>
                <a:latin typeface="Arial"/>
              </a:rPr>
              <a:t>unless</a:t>
            </a:r>
            <a:r>
              <a:rPr sz="1500" b="0">
                <a:solidFill>
                  <a:srgbClr val="1E2A38"/>
                </a:solidFill>
                <a:latin typeface="Arial"/>
              </a:rPr>
              <a:t> students and teachers </a:t>
            </a:r>
            <a:r>
              <a:rPr sz="1500" b="1">
                <a:solidFill>
                  <a:srgbClr val="0D9488"/>
                </a:solidFill>
                <a:latin typeface="Arial"/>
              </a:rPr>
              <a:t>talk</a:t>
            </a:r>
            <a:r>
              <a:rPr sz="1500" b="0">
                <a:solidFill>
                  <a:srgbClr val="1E2A38"/>
                </a:solidFill>
                <a:latin typeface="Arial"/>
              </a:rPr>
              <a:t> to each other honestly.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434840"/>
            <a:ext cx="265176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77240" y="448056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2F5D8C"/>
                </a:solidFill>
                <a:latin typeface="Arial"/>
              </a:rPr>
              <a:t>Type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754880"/>
            <a:ext cx="2377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1E2A38"/>
                </a:solidFill>
                <a:latin typeface="Arial"/>
              </a:rPr>
              <a:t>were → would start / would give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0712" y="4434840"/>
            <a:ext cx="265176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47872" y="448056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97316"/>
                </a:solidFill>
                <a:latin typeface="Arial"/>
              </a:rPr>
              <a:t>Type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7872" y="4754880"/>
            <a:ext cx="2377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1E2A38"/>
                </a:solidFill>
                <a:latin typeface="Arial"/>
              </a:rPr>
              <a:t>had listened → wouldn’t have left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1344" y="4434840"/>
            <a:ext cx="265176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18504" y="448056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C9A35C"/>
                </a:solidFill>
                <a:latin typeface="Arial"/>
              </a:rPr>
              <a:t>Mixed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18504" y="4754880"/>
            <a:ext cx="2377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1E2A38"/>
                </a:solidFill>
                <a:latin typeface="Arial"/>
              </a:rPr>
              <a:t>hadn’t left (o‘tmish) → would be … now (hozir)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51976" y="4434840"/>
            <a:ext cx="265176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089136" y="4480560"/>
            <a:ext cx="2377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unless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89136" y="4754880"/>
            <a:ext cx="2377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1E2A38"/>
                </a:solidFill>
                <a:latin typeface="Arial"/>
              </a:rPr>
              <a:t>= if … not; ichida inkor yo‘q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4406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YOZISH · 20 DAQIQA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workshop — juftlikda tekshirish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22960" y="182880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719072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Almashing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6240" y="1719072"/>
            <a:ext cx="7223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Yozgan matningizni juftingizga bering (o‘z darajangizdagi topshiriq).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87168"/>
            <a:ext cx="109728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2960" y="2670048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5603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Rang bilan belgilang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2560320"/>
            <a:ext cx="7223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Har shartli gapda: shart qismini TEAL, natija qismini TO‘Q SARIQ chizing. Mixed bo‘lsa vaqt so‘ziga OLTIN.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328416"/>
            <a:ext cx="109728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22960" y="3511296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401568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5 xato ro‘yxatidan o‘tkazing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40" y="3401568"/>
            <a:ext cx="7223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if + will? if + would? xayolda present? Type 3 da had yo‘qmi? unless + inkor?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169664"/>
            <a:ext cx="109728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22960" y="4352544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242816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Bitta gapni yaxshilang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06240" y="4242816"/>
            <a:ext cx="7223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Juftingizning bitta gapini bir daraja yuqori shaklda qayta yozing (Type 1 → 2, oddiy → inversiya).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010912"/>
            <a:ext cx="109728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822960" y="5193792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5084064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2 daqiqa fikr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06240" y="5084064"/>
            <a:ext cx="7223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A6572"/>
                </a:solidFill>
                <a:latin typeface="Arial"/>
              </a:rPr>
              <a:t>Nima yaxshi, nima o‘zgardi — og‘zaki. Keyin o‘z matningizni tuzating.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MINI TEST · A2–B1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Mini test — asosiy turlar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Qavsdagi fe‘lni to‘g‘ri shaklga qo‘ying yoki to‘g‘ri so‘zni tanlang.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214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you ___ (heat) ice, it melts.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0358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it ___ (rain) tomorrow, we ___ (stay) at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9502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I ___ (have) a car, I ___ (drive) to school.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8646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she ___ (study), she ___ (pass) the exam last week.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5160" y="21214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 ___ (call) you if I ___ (see) him.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30358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I ___ (be) you, I wouldn’t buy it.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39502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___ you hurry, you’ll be late. (unless / if)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48646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What would you do if you ___ (find) a wallet?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MINI TEST · B2–C1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Mini test — mixed va ilg‘or shakllar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Shakl VA nega shundayligini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214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I ___ (not/miss) the bus, I ___ (be) home now.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0358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___ I known about the party, I would have come.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9502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it ___ (not/be) for your help, I’d have failed.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8646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you ___ (will) wait a moment, the doctor will see you.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1031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5160" y="21214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I’ll lend you the money ___ you pay it back on Friday. (provided / unless)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30175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30358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the boss ___ (be) to come in now, we’d be in trouble.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0" y="39319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95160" y="39502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If I ___ (not/be) so shy, I ___ (talk) to her yesterday.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846320"/>
            <a:ext cx="411480" cy="41148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4864608"/>
            <a:ext cx="48463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Take an umbrella ___ it rains. (in case / if)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Javoblar kaliti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39496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A2 – B1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1. </a:t>
            </a:r>
            <a:r>
              <a:rPr sz="1400" b="1">
                <a:solidFill>
                  <a:srgbClr val="0D9488"/>
                </a:solidFill>
                <a:latin typeface="Arial"/>
              </a:rPr>
              <a:t>heat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7063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2. </a:t>
            </a:r>
            <a:r>
              <a:rPr sz="1400" b="1">
                <a:solidFill>
                  <a:srgbClr val="0D9488"/>
                </a:solidFill>
                <a:latin typeface="Arial"/>
              </a:rPr>
              <a:t>rains</a:t>
            </a:r>
            <a:r>
              <a:rPr sz="1400" b="0">
                <a:solidFill>
                  <a:srgbClr val="1E2A38"/>
                </a:solidFill>
                <a:latin typeface="Arial"/>
              </a:rPr>
              <a:t> → </a:t>
            </a:r>
            <a:r>
              <a:rPr sz="1400" b="1">
                <a:solidFill>
                  <a:srgbClr val="F97316"/>
                </a:solidFill>
                <a:latin typeface="Arial"/>
              </a:rPr>
              <a:t>will stay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09544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3. </a:t>
            </a:r>
            <a:r>
              <a:rPr sz="1400" b="1">
                <a:solidFill>
                  <a:srgbClr val="0D9488"/>
                </a:solidFill>
                <a:latin typeface="Arial"/>
              </a:rPr>
              <a:t>had</a:t>
            </a:r>
            <a:r>
              <a:rPr sz="1400" b="0">
                <a:solidFill>
                  <a:srgbClr val="1E2A38"/>
                </a:solidFill>
                <a:latin typeface="Arial"/>
              </a:rPr>
              <a:t> → </a:t>
            </a:r>
            <a:r>
              <a:rPr sz="1400" b="1">
                <a:solidFill>
                  <a:srgbClr val="F97316"/>
                </a:solidFill>
                <a:latin typeface="Arial"/>
              </a:rPr>
              <a:t>would drive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648456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4. </a:t>
            </a:r>
            <a:r>
              <a:rPr sz="1400" b="1">
                <a:solidFill>
                  <a:srgbClr val="0D9488"/>
                </a:solidFill>
                <a:latin typeface="Arial"/>
              </a:rPr>
              <a:t>had studied</a:t>
            </a:r>
            <a:r>
              <a:rPr sz="1400" b="0">
                <a:solidFill>
                  <a:srgbClr val="1E2A38"/>
                </a:solidFill>
                <a:latin typeface="Arial"/>
              </a:rPr>
              <a:t> → </a:t>
            </a:r>
            <a:r>
              <a:rPr sz="1400" b="1">
                <a:solidFill>
                  <a:srgbClr val="F97316"/>
                </a:solidFill>
                <a:latin typeface="Arial"/>
              </a:rPr>
              <a:t>would have passed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087368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5. </a:t>
            </a:r>
            <a:r>
              <a:rPr sz="1400" b="1">
                <a:solidFill>
                  <a:srgbClr val="F97316"/>
                </a:solidFill>
                <a:latin typeface="Arial"/>
              </a:rPr>
              <a:t>will call</a:t>
            </a:r>
            <a:r>
              <a:rPr sz="1400" b="0">
                <a:solidFill>
                  <a:srgbClr val="1E2A38"/>
                </a:solidFill>
                <a:latin typeface="Arial"/>
              </a:rPr>
              <a:t> ← </a:t>
            </a:r>
            <a:r>
              <a:rPr sz="1400" b="1">
                <a:solidFill>
                  <a:srgbClr val="0D9488"/>
                </a:solidFill>
                <a:latin typeface="Arial"/>
              </a:rPr>
              <a:t>see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52628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6. </a:t>
            </a:r>
            <a:r>
              <a:rPr sz="1400" b="1">
                <a:solidFill>
                  <a:srgbClr val="0D9488"/>
                </a:solidFill>
                <a:latin typeface="Arial"/>
              </a:rPr>
              <a:t>were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96519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7. </a:t>
            </a:r>
            <a:r>
              <a:rPr sz="1400" b="1">
                <a:solidFill>
                  <a:srgbClr val="0D9488"/>
                </a:solidFill>
                <a:latin typeface="Arial"/>
              </a:rPr>
              <a:t>Unless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404104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8. </a:t>
            </a:r>
            <a:r>
              <a:rPr sz="1400" b="1">
                <a:solidFill>
                  <a:srgbClr val="0D9488"/>
                </a:solidFill>
                <a:latin typeface="Arial"/>
              </a:rPr>
              <a:t>found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1691640"/>
            <a:ext cx="539496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675120" y="18288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2F5D8C"/>
                </a:solidFill>
                <a:latin typeface="Arial"/>
              </a:rPr>
              <a:t>B2 – C1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33172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1. </a:t>
            </a:r>
            <a:r>
              <a:rPr sz="1400" b="1">
                <a:solidFill>
                  <a:srgbClr val="0D9488"/>
                </a:solidFill>
                <a:latin typeface="Arial"/>
              </a:rPr>
              <a:t>hadn’t missed</a:t>
            </a:r>
            <a:r>
              <a:rPr sz="1400" b="0">
                <a:solidFill>
                  <a:srgbClr val="1E2A38"/>
                </a:solidFill>
                <a:latin typeface="Arial"/>
              </a:rPr>
              <a:t> → </a:t>
            </a:r>
            <a:r>
              <a:rPr sz="1400" b="1">
                <a:solidFill>
                  <a:srgbClr val="F97316"/>
                </a:solidFill>
                <a:latin typeface="Arial"/>
              </a:rPr>
              <a:t>would be</a:t>
            </a:r>
            <a:r>
              <a:rPr sz="1400" b="0">
                <a:solidFill>
                  <a:srgbClr val="1E2A38"/>
                </a:solidFill>
                <a:latin typeface="Arial"/>
              </a:rPr>
              <a:t> (mixed)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77063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2. </a:t>
            </a:r>
            <a:r>
              <a:rPr sz="1400" b="1">
                <a:solidFill>
                  <a:srgbClr val="0D9488"/>
                </a:solidFill>
                <a:latin typeface="Arial"/>
              </a:rPr>
              <a:t>Had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209544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3. </a:t>
            </a:r>
            <a:r>
              <a:rPr sz="1400" b="1">
                <a:solidFill>
                  <a:srgbClr val="0D9488"/>
                </a:solidFill>
                <a:latin typeface="Arial"/>
              </a:rPr>
              <a:t>weren’t / hadn’t been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648456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4. </a:t>
            </a:r>
            <a:r>
              <a:rPr sz="1400" b="1">
                <a:solidFill>
                  <a:srgbClr val="0D9488"/>
                </a:solidFill>
                <a:latin typeface="Arial"/>
              </a:rPr>
              <a:t>will</a:t>
            </a:r>
            <a:r>
              <a:rPr sz="1400" b="0">
                <a:solidFill>
                  <a:srgbClr val="1E2A38"/>
                </a:solidFill>
                <a:latin typeface="Arial"/>
              </a:rPr>
              <a:t> (iltimos — ruxsat etilgan)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087368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5. </a:t>
            </a:r>
            <a:r>
              <a:rPr sz="1400" b="1">
                <a:solidFill>
                  <a:srgbClr val="0D9488"/>
                </a:solidFill>
                <a:latin typeface="Arial"/>
              </a:rPr>
              <a:t>provided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4526280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6. </a:t>
            </a:r>
            <a:r>
              <a:rPr sz="1400" b="1">
                <a:solidFill>
                  <a:srgbClr val="0D9488"/>
                </a:solidFill>
                <a:latin typeface="Arial"/>
              </a:rPr>
              <a:t>were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75120" y="496519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7. </a:t>
            </a:r>
            <a:r>
              <a:rPr sz="1400" b="1">
                <a:solidFill>
                  <a:srgbClr val="0D9488"/>
                </a:solidFill>
                <a:latin typeface="Arial"/>
              </a:rPr>
              <a:t>weren’t</a:t>
            </a:r>
            <a:r>
              <a:rPr sz="1400" b="0">
                <a:solidFill>
                  <a:srgbClr val="1E2A38"/>
                </a:solidFill>
                <a:latin typeface="Arial"/>
              </a:rPr>
              <a:t> → </a:t>
            </a:r>
            <a:r>
              <a:rPr sz="1400" b="1">
                <a:solidFill>
                  <a:srgbClr val="F97316"/>
                </a:solidFill>
                <a:latin typeface="Arial"/>
              </a:rPr>
              <a:t>would have talked</a:t>
            </a:r>
            <a:r>
              <a:rPr sz="1400" b="0">
                <a:solidFill>
                  <a:srgbClr val="1E2A38"/>
                </a:solidFill>
                <a:latin typeface="Arial"/>
              </a:rPr>
              <a:t> (mixed)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5120" y="5404104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8. </a:t>
            </a:r>
            <a:r>
              <a:rPr sz="1400" b="1">
                <a:solidFill>
                  <a:srgbClr val="0D9488"/>
                </a:solidFill>
                <a:latin typeface="Arial"/>
              </a:rPr>
              <a:t>in case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126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shart qismi (if…)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natija qismi   </a:t>
            </a:r>
            <a:r>
              <a:rPr sz="1200" b="1">
                <a:solidFill>
                  <a:srgbClr val="C9A35C"/>
                </a:solidFill>
                <a:latin typeface="Arial"/>
              </a:rPr>
              <a:t>■ </a:t>
            </a:r>
            <a:r>
              <a:rPr sz="1200" b="0">
                <a:solidFill>
                  <a:srgbClr val="1E2A38"/>
                </a:solidFill>
                <a:latin typeface="Arial"/>
              </a:rPr>
              <a:t>mixed — ikki vaqt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YAKUN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Uyga vazifa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1847088"/>
            <a:ext cx="9966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Speaking: o‘z darajangizdagi 4 savolga ovozli javob yozib yuboring (Telegram), har javobda if bo‘lsin.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74320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761488"/>
            <a:ext cx="9966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Writing: o‘z darajangizdagi yozma topshiriqni bajaring (A2–B1: 6 gap · B2: 80–100 so‘z · C1: 120–150 so‘z).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65760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3675888"/>
            <a:ext cx="9966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Har gapning tagiga TURINI yozing (0/1/2/3/mixed) — javobda shart qismini bir rang, natijani boshqa rang bilan chizing.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572000"/>
            <a:ext cx="411480" cy="41148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590288"/>
            <a:ext cx="9966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Qo‘shimcha (ixtiyoriy): Murphy 38–40 mashqlari yoki Grammarway 4, 9-birlik, 7–10-mashqlar.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6692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Esda tuting: ikkita savol — haqiqiymi, qachon — va bir qadam orqaga.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