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Savollar: 1) Can you swim?  2) Have you got a younger brother?  3) Did you go to Samarkand last year?  4) Do you like maths?  5) Are you afraid of dogs?  6) Do you play chess?  7) Did you watch a film yesterday?  8) Can you cook plov?  9) Were you born in winter?  10) Do you get up before seven?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O‘qituvchi uchun so‘zlar: a giraffe, a camel, a mobile phone, a football, an umbrella, Alisher Navoi, Amir Temur, Cristiano Ronaldo, the Registan, a watermelon. Birinchi raundni o‘qituvchi o‘ylaydi.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Chiqish chiptasi javobi: 1) Does she like ice cream?  2) Yes, I can.  3) Where do you live?  4) Who called you?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1887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INGLIZ TILI · GRAMMATIKA · SPEAKING · 1-TO‘GARAK «SIMPLE ENGLISH»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600" b="1">
                <a:solidFill>
                  <a:srgbClr val="FFFFFF"/>
                </a:solidFill>
                <a:latin typeface="Arial"/>
              </a:rPr>
              <a:t>Do you…? — Yes, I do!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B9AFA0"/>
                </a:solidFill>
                <a:latin typeface="Arial"/>
              </a:rPr>
              <a:t>Savollar va qisqa javoblar · savol so‘zlari · QASI tartibi · question tags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657600"/>
            <a:ext cx="5486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0">
                <a:solidFill>
                  <a:srgbClr val="1E2A38"/>
                </a:solidFill>
                <a:latin typeface="Segoe UI Emoji"/>
              </a:rPr>
              <a:t>❓  💬  🙋  🎤  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7548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C9A35C"/>
                </a:solidFill>
                <a:latin typeface="Arial"/>
              </a:rPr>
              <a:t>A2 → B1 · 7–8-sinf · 3 mashg‘ulot: 30.09 · 05.10 · 07.10.2026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B9AFA0"/>
                </a:solidFill>
                <a:latin typeface="Arial"/>
              </a:rPr>
              <a:t>Davirbek Xasanov · Halima Xudoyberdiyeva nomidagi Ijod maktabi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O‘QITUVCHI UCHUN · 15:30–16:30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Uchta mashg‘ulot rejasi — har biri 60 daqiqa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36118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361188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1-mashg‘ulot · 30.09 · chorshanba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5740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E2A38"/>
                </a:solidFill>
                <a:latin typeface="Arial"/>
              </a:rPr>
              <a:t>yes/no savol · qisqa javob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551176"/>
            <a:ext cx="731520" cy="31089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0–5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1328" y="2478024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Isinish: «-mi» o‘rniga nima?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1328" y="2788920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3-slayd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182112"/>
            <a:ext cx="731520" cy="31089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5–17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1328" y="3108960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be/can/have got · do/does/did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1328" y="3419856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4-slayd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813048"/>
            <a:ext cx="731520" cy="31089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17–25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1328" y="3739896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Qisqa javoblar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1328" y="4050792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5-slayd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43984"/>
            <a:ext cx="731520" cy="31089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25–42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81328" y="4370832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Mashq + kalit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1328" y="4681728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6–9-slayd · 1–2-mashq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5074920"/>
            <a:ext cx="731520" cy="31089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42–55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81328" y="5001768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O‘yin: Find someone who…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81328" y="5312664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10-slayd · 8-mashq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5705856"/>
            <a:ext cx="731520" cy="31089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55–60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81328" y="5632704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Yakun · uyga: 1–2-mashq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81328" y="5943600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ish varaqasi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297679" y="1600200"/>
            <a:ext cx="36118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4297679" y="1600200"/>
            <a:ext cx="361188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480559" y="173736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2-mashg‘ulot · 05.10 · dushanba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80559" y="205740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E2A38"/>
                </a:solidFill>
                <a:latin typeface="Arial"/>
              </a:rPr>
              <a:t>savol so‘zlari · QASI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434839" y="2551176"/>
            <a:ext cx="731520" cy="310896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0–7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30367" y="2478024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Takror: qisqa javob zanjiri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30367" y="2788920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5-slayd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434839" y="3182112"/>
            <a:ext cx="731520" cy="310896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7–17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30367" y="3108960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Savol so‘zlari (16 ta)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30367" y="3419856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11-slayd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434839" y="3813048"/>
            <a:ext cx="731520" cy="310896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17–27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30367" y="3739896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QASI tartibi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30367" y="4050792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12-slayd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434839" y="4443984"/>
            <a:ext cx="731520" cy="310896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27–45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230367" y="4370832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Mashq + kalit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230367" y="4681728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13–16-slayd · 3–4-mashq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434839" y="5074920"/>
            <a:ext cx="731520" cy="310896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45–57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230367" y="5001768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Juftlikda: CEFR Speaking Part 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30367" y="5312664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17-slayd · 9-mashq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434839" y="5705856"/>
            <a:ext cx="731520" cy="310896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57–60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230367" y="5632704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Yakun · uyga: 3–4-mashq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30367" y="5943600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ish varaqasi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046718" y="1600200"/>
            <a:ext cx="36118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Rectangle 49"/>
          <p:cNvSpPr/>
          <p:nvPr/>
        </p:nvSpPr>
        <p:spPr>
          <a:xfrm>
            <a:off x="8046718" y="1600200"/>
            <a:ext cx="3611880" cy="9144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229598" y="173736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2F5D8C"/>
                </a:solidFill>
                <a:latin typeface="Arial"/>
              </a:rPr>
              <a:t>3-mashg‘ulot · 07.10 · chorshanba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29598" y="205740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E2A38"/>
                </a:solidFill>
                <a:latin typeface="Arial"/>
              </a:rPr>
              <a:t>ega savoli · tags · o‘yin · yozish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183878" y="2551176"/>
            <a:ext cx="731520" cy="31089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0–15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979406" y="2478024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Who called? / Who did you call?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979406" y="2788920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18–20-slayd · 5-mashq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183878" y="3182112"/>
            <a:ext cx="731520" cy="31089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15–23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79406" y="3108960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Question tags (B1)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979406" y="3419856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21–22-slayd · 6-mashq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8183878" y="3813048"/>
            <a:ext cx="731520" cy="31089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23–33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979406" y="3739896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O‘zbekona xatolar + mashq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979406" y="4050792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23–25-slayd · 7-mashq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183878" y="4443984"/>
            <a:ext cx="731520" cy="31089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33–43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979406" y="4370832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O‘yin: 20 savol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979406" y="4681728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26-slayd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8183878" y="5074920"/>
            <a:ext cx="731520" cy="31089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43–55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979406" y="5001768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Yozma ish: intervyu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979406" y="5312664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27-slayd · 10-mashq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8183878" y="5705856"/>
            <a:ext cx="731520" cy="31089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55–60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979406" y="5632704"/>
            <a:ext cx="2606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Chiqish chiptasi + uyga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979406" y="5943600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28-slayd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48640" y="640080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Ish varaqasi: Ishvaraqasi_1-togarak_savollar.pdf — 1-mashg‘ulotda tarqatiladi, uchala mashg‘ulotda ishlatiladi.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ISINISH · NEGA BU MAVZU QIYIN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O‘zbekchada «-mi», inglizchada — yordamchi fe’l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539496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91640"/>
            <a:ext cx="5394960" cy="91440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01952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966A18"/>
                </a:solidFill>
                <a:latin typeface="Arial"/>
              </a:rPr>
              <a:t>O‘ZBEKCHA — oxiriga «-mi»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331720"/>
            <a:ext cx="48463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5A6572"/>
                </a:solidFill>
                <a:latin typeface="Arial"/>
              </a:rPr>
              <a:t>Sen choy ichasan.</a:t>
            </a:r>
          </a:p>
          <a:p>
            <a:pPr algn="l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Sen choy ichasan</a:t>
            </a:r>
            <a:r>
              <a:rPr sz="2000" b="1">
                <a:solidFill>
                  <a:srgbClr val="966A18"/>
                </a:solidFill>
                <a:latin typeface="Arial"/>
              </a:rPr>
              <a:t>mi</a:t>
            </a:r>
            <a:r>
              <a:rPr sz="2000" b="1">
                <a:solidFill>
                  <a:srgbClr val="1E2A38"/>
                </a:solidFill>
                <a:latin typeface="Arial"/>
              </a:rPr>
              <a:t>?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5A6572"/>
                </a:solidFill>
                <a:latin typeface="Arial"/>
              </a:rPr>
              <a:t>so‘z tartibi O‘ZGARMAYDI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91640"/>
            <a:ext cx="539496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217920" y="1691640"/>
            <a:ext cx="539496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901952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INGLIZCHA — boshiga yordamchi fe’l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2331720"/>
            <a:ext cx="48463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5A6572"/>
                </a:solidFill>
                <a:latin typeface="Arial"/>
              </a:rPr>
              <a:t>You drink tea.</a:t>
            </a:r>
          </a:p>
          <a:p>
            <a:pPr algn="l">
              <a:spcAft>
                <a:spcPts val="600"/>
              </a:spcAft>
            </a:pPr>
            <a:r>
              <a:rPr sz="2000" b="1">
                <a:solidFill>
                  <a:srgbClr val="0D9488"/>
                </a:solidFill>
                <a:latin typeface="Arial"/>
              </a:rPr>
              <a:t>Do</a:t>
            </a:r>
            <a:r>
              <a:rPr sz="2000" b="1">
                <a:solidFill>
                  <a:srgbClr val="1E2A38"/>
                </a:solidFill>
                <a:latin typeface="Arial"/>
              </a:rPr>
              <a:t> you drink tea?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5A6572"/>
                </a:solidFill>
                <a:latin typeface="Arial"/>
              </a:rPr>
              <a:t>yordamchi fe’l EGA OLDIGA chiqadi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977639"/>
            <a:ext cx="1097280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4050791"/>
            <a:ext cx="4206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U maktabdami?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0640" y="4050791"/>
            <a:ext cx="548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0" y="4041647"/>
            <a:ext cx="57607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Is</a:t>
            </a:r>
            <a:r>
              <a:rPr sz="1700" b="1">
                <a:solidFill>
                  <a:srgbClr val="1E2A38"/>
                </a:solidFill>
                <a:latin typeface="Arial"/>
              </a:rPr>
              <a:t> he at school?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553711"/>
            <a:ext cx="1097280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4626863"/>
            <a:ext cx="4206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Suza olasanmi?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20640" y="4626863"/>
            <a:ext cx="548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0" y="4617719"/>
            <a:ext cx="57607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Can</a:t>
            </a:r>
            <a:r>
              <a:rPr sz="1700" b="1">
                <a:solidFill>
                  <a:srgbClr val="1E2A38"/>
                </a:solidFill>
                <a:latin typeface="Arial"/>
              </a:rPr>
              <a:t> you swim?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129783"/>
            <a:ext cx="1097280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68680" y="5202935"/>
            <a:ext cx="4206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Ular kecha kelishdimi?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5202935"/>
            <a:ext cx="548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0" y="5193791"/>
            <a:ext cx="57607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Did</a:t>
            </a:r>
            <a:r>
              <a:rPr sz="1700" b="1">
                <a:solidFill>
                  <a:srgbClr val="1E2A38"/>
                </a:solidFill>
                <a:latin typeface="Arial"/>
              </a:rPr>
              <a:t> they come yesterday?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8064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«You like tea?» — faqat ohang bilan savol: og‘zaki gapda ajablanganda bo‘ladi, lekin imtihonda va yozuvda — XATO. Savol sinfga: inglizcha savolning birinchi so‘zi qanday so‘z?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1-QOIDA · IKKI YO‘L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Yes/no savol: yordamchi fe’l ega oldiga chiqadi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440680" cy="4023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544068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2880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be · can · have got — O‘ZI oldinga chiqadi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37744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She is at school.</a:t>
            </a:r>
          </a:p>
          <a:p>
            <a:pPr algn="l">
              <a:spcAft>
                <a:spcPts val="1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Is</a:t>
            </a:r>
            <a:r>
              <a:rPr sz="1800" b="1">
                <a:solidFill>
                  <a:srgbClr val="1E2A38"/>
                </a:solidFill>
                <a:latin typeface="Arial"/>
              </a:rPr>
              <a:t> she at school?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172968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You can swim.</a:t>
            </a:r>
          </a:p>
          <a:p>
            <a:pPr algn="l">
              <a:spcAft>
                <a:spcPts val="1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Can</a:t>
            </a:r>
            <a:r>
              <a:rPr sz="1800" b="1">
                <a:solidFill>
                  <a:srgbClr val="1E2A38"/>
                </a:solidFill>
                <a:latin typeface="Arial"/>
              </a:rPr>
              <a:t> you swim?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968496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He has got a cat.</a:t>
            </a:r>
          </a:p>
          <a:p>
            <a:pPr algn="l">
              <a:spcAft>
                <a:spcPts val="1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Has</a:t>
            </a:r>
            <a:r>
              <a:rPr sz="1800" b="1">
                <a:solidFill>
                  <a:srgbClr val="1E2A38"/>
                </a:solidFill>
                <a:latin typeface="Arial"/>
              </a:rPr>
              <a:t> he got a cat?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764024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They were tired.</a:t>
            </a:r>
          </a:p>
          <a:p>
            <a:pPr algn="l">
              <a:spcAft>
                <a:spcPts val="1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Were</a:t>
            </a:r>
            <a:r>
              <a:rPr sz="1800" b="1">
                <a:solidFill>
                  <a:srgbClr val="1E2A38"/>
                </a:solidFill>
                <a:latin typeface="Arial"/>
              </a:rPr>
              <a:t> they tired?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645920"/>
            <a:ext cx="5440680" cy="4023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263640" y="1645920"/>
            <a:ext cx="544068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182880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97316"/>
                </a:solidFill>
                <a:latin typeface="Arial"/>
              </a:rPr>
              <a:t>Boshqa fe’llar — do / does / did keladi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37744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You live here.</a:t>
            </a:r>
          </a:p>
          <a:p>
            <a:pPr algn="l">
              <a:spcAft>
                <a:spcPts val="1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Do</a:t>
            </a:r>
            <a:r>
              <a:rPr sz="1800" b="1">
                <a:solidFill>
                  <a:srgbClr val="1E2A38"/>
                </a:solidFill>
                <a:latin typeface="Arial"/>
              </a:rPr>
              <a:t> you live here?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3172968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She lives here.</a:t>
            </a:r>
          </a:p>
          <a:p>
            <a:pPr algn="l">
              <a:spcAft>
                <a:spcPts val="1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Does</a:t>
            </a:r>
            <a:r>
              <a:rPr sz="1800" b="1">
                <a:solidFill>
                  <a:srgbClr val="1E2A38"/>
                </a:solidFill>
                <a:latin typeface="Arial"/>
              </a:rPr>
              <a:t> she live here?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3968496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They went home.</a:t>
            </a:r>
          </a:p>
          <a:p>
            <a:pPr algn="l">
              <a:spcAft>
                <a:spcPts val="1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Did</a:t>
            </a:r>
            <a:r>
              <a:rPr sz="1800" b="1">
                <a:solidFill>
                  <a:srgbClr val="1E2A38"/>
                </a:solidFill>
                <a:latin typeface="Arial"/>
              </a:rPr>
              <a:t> they go home?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4764024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He played chess.</a:t>
            </a:r>
          </a:p>
          <a:p>
            <a:pPr algn="l">
              <a:spcAft>
                <a:spcPts val="1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Did</a:t>
            </a:r>
            <a:r>
              <a:rPr sz="1800" b="1">
                <a:solidFill>
                  <a:srgbClr val="1E2A38"/>
                </a:solidFill>
                <a:latin typeface="Arial"/>
              </a:rPr>
              <a:t> he play chess?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064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does / did dan keyin fe’l YALANG‘OCH: </a:t>
            </a:r>
            <a:r>
              <a:rPr sz="1400" b="1">
                <a:solidFill>
                  <a:srgbClr val="1E2A38"/>
                </a:solidFill>
                <a:latin typeface="Arial"/>
              </a:rPr>
              <a:t>Does she live? (lives ✗)  ·  Did they go? (went ✗)</a:t>
            </a:r>
          </a:p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-s va o‘tgan zamon yordamchi fe’lga o‘tadi: lives → does + live, went → did + go.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2-QOIDA · SHORT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Qisqa javob: Yes, I do. / No, she doesn’t.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572768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SAVOL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1572768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37A4B"/>
                </a:solidFill>
                <a:latin typeface="Arial"/>
              </a:rPr>
              <a:t>✓ HA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0" y="1572768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B33B2B"/>
                </a:solidFill>
                <a:latin typeface="Arial"/>
              </a:rPr>
              <a:t>✗ YO‘Q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938528"/>
            <a:ext cx="10972800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68680" y="2002536"/>
            <a:ext cx="3657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Are you tired?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002536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37A4B"/>
                </a:solidFill>
                <a:latin typeface="Arial"/>
              </a:rPr>
              <a:t>Yes, I am.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0" y="2002536"/>
            <a:ext cx="3566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B33B2B"/>
                </a:solidFill>
                <a:latin typeface="Arial"/>
              </a:rPr>
              <a:t>No, I’m not.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468880"/>
            <a:ext cx="10972800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68680" y="2532888"/>
            <a:ext cx="3657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Is she your sister?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532888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37A4B"/>
                </a:solidFill>
                <a:latin typeface="Arial"/>
              </a:rPr>
              <a:t>Yes, she is.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0" y="2532888"/>
            <a:ext cx="3566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B33B2B"/>
                </a:solidFill>
                <a:latin typeface="Arial"/>
              </a:rPr>
              <a:t>No, she isn’t.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2999232"/>
            <a:ext cx="10972800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68680" y="3063240"/>
            <a:ext cx="3657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Do you like tea?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3063240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37A4B"/>
                </a:solidFill>
                <a:latin typeface="Arial"/>
              </a:rPr>
              <a:t>Yes, I do.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0" y="3063240"/>
            <a:ext cx="3566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B33B2B"/>
                </a:solidFill>
                <a:latin typeface="Arial"/>
              </a:rPr>
              <a:t>No, I don’t.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3529584"/>
            <a:ext cx="10972800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3593592"/>
            <a:ext cx="3657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Does he play chess?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0" y="3593592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37A4B"/>
                </a:solidFill>
                <a:latin typeface="Arial"/>
              </a:rPr>
              <a:t>Yes, he does.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0" y="3593592"/>
            <a:ext cx="3566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B33B2B"/>
                </a:solidFill>
                <a:latin typeface="Arial"/>
              </a:rPr>
              <a:t>No, he doesn’t.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4059936"/>
            <a:ext cx="10972800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868680" y="4123944"/>
            <a:ext cx="3657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Did they win?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0" y="4123944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37A4B"/>
                </a:solidFill>
                <a:latin typeface="Arial"/>
              </a:rPr>
              <a:t>Yes, they did.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4123944"/>
            <a:ext cx="3566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B33B2B"/>
                </a:solidFill>
                <a:latin typeface="Arial"/>
              </a:rPr>
              <a:t>No, they didn’t.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" y="4590288"/>
            <a:ext cx="10972800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868680" y="4654296"/>
            <a:ext cx="3657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Can you swim?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0" y="4654296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37A4B"/>
                </a:solidFill>
                <a:latin typeface="Arial"/>
              </a:rPr>
              <a:t>Yes, I can.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63840" y="4654296"/>
            <a:ext cx="3566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B33B2B"/>
                </a:solidFill>
                <a:latin typeface="Arial"/>
              </a:rPr>
              <a:t>No, I can’t.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0080" y="5120640"/>
            <a:ext cx="10972800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868680" y="5184648"/>
            <a:ext cx="3657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Have you got a pet?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72000" y="5184648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37A4B"/>
                </a:solidFill>
                <a:latin typeface="Arial"/>
              </a:rPr>
              <a:t>Yes, I have.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63840" y="5184648"/>
            <a:ext cx="3566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B33B2B"/>
                </a:solidFill>
                <a:latin typeface="Arial"/>
              </a:rPr>
              <a:t>No, I haven’t.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57150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Savoldagi yordamchi fe’l javobda TAKRORLANADI. </a:t>
            </a:r>
            <a:r>
              <a:rPr sz="1400" b="0">
                <a:solidFill>
                  <a:srgbClr val="5A6572"/>
                </a:solidFill>
                <a:latin typeface="Arial"/>
              </a:rPr>
              <a:t>you → I · your sister → she</a:t>
            </a:r>
          </a:p>
          <a:p>
            <a:pPr algn="l">
              <a:spcAft>
                <a:spcPts val="3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Yes, I like.   ✗ Yes, I’m.   ✗ No, I not.</a:t>
            </a:r>
            <a:r>
              <a:rPr sz="1400" b="0">
                <a:solidFill>
                  <a:srgbClr val="5A6572"/>
                </a:solidFill>
                <a:latin typeface="Arial"/>
              </a:rPr>
              <a:t>   — «Ha» javobida qisqartma YO‘Q: Yes, I am. Yes, he is.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1-MASHQ · 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Savol yasang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Darak gapni yes/no savolga aylantiring. Avval: be / can / have got bormi? Yo‘q bo‘lsa — do / does / did.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8448" y="2075688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 are hungry.  →  ___ 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0779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8448" y="2880360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Your brother can swim.  →  ___ 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712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685032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 likes pizza.  →  ___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51713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8448" y="4489704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They live in Bukhara.  →  ___ 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3218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8448" y="5294376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 has got a bike.  →  ___ 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21031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59168" y="2075688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 went to the park yesterday.  →  ___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290779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9168" y="2880360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Malika is at school.  →  ___ 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3712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59168" y="3685032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Your parents watch TV every evening.  →  ___ 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0" y="451713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59168" y="4489704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Aziz played football last Sunday.  →  ___ 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0" y="532180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59168" y="5294376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 was cold yesterday.  →  ___ 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 · ISH VARAQASI 1-MASHQ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Savol yasang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178308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1. </a:t>
            </a:r>
            <a:r>
              <a:rPr sz="1500" b="1">
                <a:solidFill>
                  <a:srgbClr val="137A4B"/>
                </a:solidFill>
                <a:latin typeface="Arial"/>
              </a:rPr>
              <a:t>Are you hungry?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You are hungry.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2. </a:t>
            </a:r>
            <a:r>
              <a:rPr sz="1500" b="1">
                <a:solidFill>
                  <a:srgbClr val="137A4B"/>
                </a:solidFill>
                <a:latin typeface="Arial"/>
              </a:rPr>
              <a:t>Can your brother swim?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Your brother can swim.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42900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3. </a:t>
            </a:r>
            <a:r>
              <a:rPr sz="1500" b="1">
                <a:solidFill>
                  <a:srgbClr val="137A4B"/>
                </a:solidFill>
                <a:latin typeface="Arial"/>
              </a:rPr>
              <a:t>Does she like pizza?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She likes pizza.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25196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4. </a:t>
            </a:r>
            <a:r>
              <a:rPr sz="1500" b="1">
                <a:solidFill>
                  <a:srgbClr val="137A4B"/>
                </a:solidFill>
                <a:latin typeface="Arial"/>
              </a:rPr>
              <a:t>Do they live in Bukhara?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They live in Bukhara.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07492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5. </a:t>
            </a:r>
            <a:r>
              <a:rPr sz="1500" b="1">
                <a:solidFill>
                  <a:srgbClr val="137A4B"/>
                </a:solidFill>
                <a:latin typeface="Arial"/>
              </a:rPr>
              <a:t>Has he got a bike?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He has got a bike.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178308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6. </a:t>
            </a:r>
            <a:r>
              <a:rPr sz="1500" b="1">
                <a:solidFill>
                  <a:srgbClr val="137A4B"/>
                </a:solidFill>
                <a:latin typeface="Arial"/>
              </a:rPr>
              <a:t>Did you go to the park yesterday?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You went to the park yesterday.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260604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7. </a:t>
            </a:r>
            <a:r>
              <a:rPr sz="1500" b="1">
                <a:solidFill>
                  <a:srgbClr val="137A4B"/>
                </a:solidFill>
                <a:latin typeface="Arial"/>
              </a:rPr>
              <a:t>Is Malika at school?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Malika is at school.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342900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8. </a:t>
            </a:r>
            <a:r>
              <a:rPr sz="1500" b="1">
                <a:solidFill>
                  <a:srgbClr val="137A4B"/>
                </a:solidFill>
                <a:latin typeface="Arial"/>
              </a:rPr>
              <a:t>Do your parents watch TV every evening?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Your parents watch TV every evening.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425196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9. </a:t>
            </a:r>
            <a:r>
              <a:rPr sz="1500" b="1">
                <a:solidFill>
                  <a:srgbClr val="137A4B"/>
                </a:solidFill>
                <a:latin typeface="Arial"/>
              </a:rPr>
              <a:t>Did Aziz play football last Sunday?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Aziz played football last Sunday.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507492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10. </a:t>
            </a:r>
            <a:r>
              <a:rPr sz="1500" b="1">
                <a:solidFill>
                  <a:srgbClr val="137A4B"/>
                </a:solidFill>
                <a:latin typeface="Arial"/>
              </a:rPr>
              <a:t>Was it cold yesterday?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It was cold yesterday.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108192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likes → Does … like · went → Did … go · played → Did … play — fe’l yalang‘och.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2-MASHQ · 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Qisqa javob bering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(ha) yoki (yo‘q) ga qarab qisqa javob yozing. you → I; your sister → she.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8448" y="2075688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Are you twelve?  (ha)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0779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8448" y="2880360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Does your sister speak English?  (yo‘q)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712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685032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Can you ride a horse?  (yo‘q)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51713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8448" y="4489704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Did they win the match?  (ha)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3218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8448" y="5294376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Have you got a pet?  (ha)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21031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59168" y="2075688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Is your father a doctor?  (yo‘q)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290779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9168" y="2880360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Do your friends like chess?  (ha)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3712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59168" y="3685032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Was the film good?  (yo‘q)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0" y="451713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59168" y="4489704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Has Bobur got a laptop?  (yo‘q)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0" y="532180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59168" y="5294376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Were you at home yesterday?  (ha)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 · ISH VARAQASI 2-MASHQ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Qisqa javob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178308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1. </a:t>
            </a:r>
            <a:r>
              <a:rPr sz="1500" b="1">
                <a:solidFill>
                  <a:srgbClr val="137A4B"/>
                </a:solidFill>
                <a:latin typeface="Arial"/>
              </a:rPr>
              <a:t>Yes, I am.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Are you twelve?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2. </a:t>
            </a:r>
            <a:r>
              <a:rPr sz="1500" b="1">
                <a:solidFill>
                  <a:srgbClr val="137A4B"/>
                </a:solidFill>
                <a:latin typeface="Arial"/>
              </a:rPr>
              <a:t>No, she doesn’t.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Does your sister speak English?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42900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3. </a:t>
            </a:r>
            <a:r>
              <a:rPr sz="1500" b="1">
                <a:solidFill>
                  <a:srgbClr val="137A4B"/>
                </a:solidFill>
                <a:latin typeface="Arial"/>
              </a:rPr>
              <a:t>No, I can’t.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Can you ride a horse?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25196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4. </a:t>
            </a:r>
            <a:r>
              <a:rPr sz="1500" b="1">
                <a:solidFill>
                  <a:srgbClr val="137A4B"/>
                </a:solidFill>
                <a:latin typeface="Arial"/>
              </a:rPr>
              <a:t>Yes, they did.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Did they win the match?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07492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5. </a:t>
            </a:r>
            <a:r>
              <a:rPr sz="1500" b="1">
                <a:solidFill>
                  <a:srgbClr val="137A4B"/>
                </a:solidFill>
                <a:latin typeface="Arial"/>
              </a:rPr>
              <a:t>Yes, I have.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Have you got a pet?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178308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6. </a:t>
            </a:r>
            <a:r>
              <a:rPr sz="1500" b="1">
                <a:solidFill>
                  <a:srgbClr val="137A4B"/>
                </a:solidFill>
                <a:latin typeface="Arial"/>
              </a:rPr>
              <a:t>No, he isn’t.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Is your father a doctor?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260604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7. </a:t>
            </a:r>
            <a:r>
              <a:rPr sz="1500" b="1">
                <a:solidFill>
                  <a:srgbClr val="137A4B"/>
                </a:solidFill>
                <a:latin typeface="Arial"/>
              </a:rPr>
              <a:t>Yes, they do.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Do your friends like chess?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342900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8. </a:t>
            </a:r>
            <a:r>
              <a:rPr sz="1500" b="1">
                <a:solidFill>
                  <a:srgbClr val="137A4B"/>
                </a:solidFill>
                <a:latin typeface="Arial"/>
              </a:rPr>
              <a:t>No, it wasn’t.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Was the film good?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425196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9. </a:t>
            </a:r>
            <a:r>
              <a:rPr sz="1500" b="1">
                <a:solidFill>
                  <a:srgbClr val="137A4B"/>
                </a:solidFill>
                <a:latin typeface="Arial"/>
              </a:rPr>
              <a:t>No, he hasn’t.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Has Bobur got a laptop?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507492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10. </a:t>
            </a:r>
            <a:r>
              <a:rPr sz="1500" b="1">
                <a:solidFill>
                  <a:srgbClr val="137A4B"/>
                </a:solidFill>
                <a:latin typeface="Arial"/>
              </a:rPr>
              <a:t>Yes, I was.</a:t>
            </a:r>
          </a:p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Were you at home yesterday?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108192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Javobda savoldagi yordamchi fe’l: Does…? → does · Has…got? → has · Were you…? → I was.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O‘YIN · SINF BO‘YLAB · ISH VARAQASI 8-MASHQ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O‘yin: Find someone who…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Sinf bo‘ylab yuring. Har bandni SAVOLGA aylantiring: «…can swim» → «Can you swim?»</a:t>
            </a:r>
          </a:p>
          <a:p>
            <a:pPr algn="l">
              <a:spcAft>
                <a:spcPts val="2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«Yes, I can» desa — ismini yozing va bitta wh-savol bering: Where did you learn?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331720"/>
            <a:ext cx="544068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49808" y="244144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2423160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… </a:t>
            </a:r>
            <a:r>
              <a:rPr sz="1700" b="1">
                <a:solidFill>
                  <a:srgbClr val="1E2A38"/>
                </a:solidFill>
                <a:latin typeface="Arial"/>
              </a:rPr>
              <a:t>can swim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17520"/>
            <a:ext cx="544068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749808" y="312724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3108960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… </a:t>
            </a:r>
            <a:r>
              <a:rPr sz="1700" b="1">
                <a:solidFill>
                  <a:srgbClr val="1E2A38"/>
                </a:solidFill>
                <a:latin typeface="Arial"/>
              </a:rPr>
              <a:t>has got a younger brother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3320"/>
            <a:ext cx="544068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749808" y="381304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794760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… </a:t>
            </a:r>
            <a:r>
              <a:rPr sz="1700" b="1">
                <a:solidFill>
                  <a:srgbClr val="1E2A38"/>
                </a:solidFill>
                <a:latin typeface="Arial"/>
              </a:rPr>
              <a:t>went to Samarkand last year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389120"/>
            <a:ext cx="544068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49808" y="449884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25880" y="4480560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… </a:t>
            </a:r>
            <a:r>
              <a:rPr sz="1700" b="1">
                <a:solidFill>
                  <a:srgbClr val="1E2A38"/>
                </a:solidFill>
                <a:latin typeface="Arial"/>
              </a:rPr>
              <a:t>likes maths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074920"/>
            <a:ext cx="544068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749808" y="518464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5166360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… </a:t>
            </a:r>
            <a:r>
              <a:rPr sz="1700" b="1">
                <a:solidFill>
                  <a:srgbClr val="1E2A38"/>
                </a:solidFill>
                <a:latin typeface="Arial"/>
              </a:rPr>
              <a:t>is afraid of dogs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2331720"/>
            <a:ext cx="544068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6373368" y="244144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49440" y="2423160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… </a:t>
            </a:r>
            <a:r>
              <a:rPr sz="1700" b="1">
                <a:solidFill>
                  <a:srgbClr val="1E2A38"/>
                </a:solidFill>
                <a:latin typeface="Arial"/>
              </a:rPr>
              <a:t>plays chess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63640" y="3017520"/>
            <a:ext cx="544068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6373368" y="312724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49440" y="3108960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… </a:t>
            </a:r>
            <a:r>
              <a:rPr sz="1700" b="1">
                <a:solidFill>
                  <a:srgbClr val="1E2A38"/>
                </a:solidFill>
                <a:latin typeface="Arial"/>
              </a:rPr>
              <a:t>watched a film yesterday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63640" y="3703320"/>
            <a:ext cx="544068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6373368" y="381304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49440" y="3794760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… </a:t>
            </a:r>
            <a:r>
              <a:rPr sz="1700" b="1">
                <a:solidFill>
                  <a:srgbClr val="1E2A38"/>
                </a:solidFill>
                <a:latin typeface="Arial"/>
              </a:rPr>
              <a:t>can cook plov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63640" y="4389120"/>
            <a:ext cx="544068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373368" y="449884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49440" y="4480560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… </a:t>
            </a:r>
            <a:r>
              <a:rPr sz="1700" b="1">
                <a:solidFill>
                  <a:srgbClr val="1E2A38"/>
                </a:solidFill>
                <a:latin typeface="Arial"/>
              </a:rPr>
              <a:t>was born in winter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63640" y="5074920"/>
            <a:ext cx="544068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6373368" y="518464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49440" y="5166360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… </a:t>
            </a:r>
            <a:r>
              <a:rPr sz="1700" b="1">
                <a:solidFill>
                  <a:srgbClr val="1E2A38"/>
                </a:solidFill>
                <a:latin typeface="Arial"/>
              </a:rPr>
              <a:t>gets up before seven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58521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Qoida: </a:t>
            </a:r>
            <a:r>
              <a:rPr sz="1400" b="0">
                <a:solidFill>
                  <a:srgbClr val="1E2A38"/>
                </a:solidFill>
                <a:latin typeface="Arial"/>
              </a:rPr>
              <a:t>javob faqat qisqa javob bilan — Yes, I can. / No, I don’t.  </a:t>
            </a:r>
            <a:r>
              <a:rPr sz="1400" b="1">
                <a:solidFill>
                  <a:srgbClr val="0D9488"/>
                </a:solidFill>
                <a:latin typeface="Arial"/>
              </a:rPr>
              <a:t>G‘olib: </a:t>
            </a:r>
            <a:r>
              <a:rPr sz="1400" b="0">
                <a:solidFill>
                  <a:srgbClr val="1E2A38"/>
                </a:solidFill>
                <a:latin typeface="Arial"/>
              </a:rPr>
              <a:t>10 daqiqada eng ko‘p ism.</a:t>
            </a:r>
          </a:p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Savollar o‘qituvchi izohida.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3-QOIDA · 16 TA SAVOL SO‘ZI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Savol so‘zlari — wh-questions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00200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00200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18488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What?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29384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nima?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85416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What do you want?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10712" y="1600200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3410712" y="1600200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47872" y="1618488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Where?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47872" y="1929384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qayerda? qayerga?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47872" y="2185416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Where do you live?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81344" y="1600200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6181344" y="1600200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18504" y="1618488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When?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18504" y="1929384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qachon?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18504" y="2185416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When is your birthday?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951976" y="1600200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8951976" y="1600200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89136" y="1618488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What time?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89136" y="1929384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soat nechada?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89136" y="2185416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What time do you get up?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2670048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640080" y="2670048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77240" y="2688336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Who?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2999232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kim?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3255264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Who is your best friend?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410712" y="2670048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ectangle 30"/>
          <p:cNvSpPr/>
          <p:nvPr/>
        </p:nvSpPr>
        <p:spPr>
          <a:xfrm>
            <a:off x="3410712" y="2670048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47872" y="2688336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Why?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47872" y="2999232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nega? — Because…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47872" y="3255264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Why are you late?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81344" y="2670048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ectangle 35"/>
          <p:cNvSpPr/>
          <p:nvPr/>
        </p:nvSpPr>
        <p:spPr>
          <a:xfrm>
            <a:off x="6181344" y="2670048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318504" y="2688336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How?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18504" y="2999232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qanday qilib?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18504" y="3255264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How do you get to school?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951976" y="2670048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ectangle 40"/>
          <p:cNvSpPr/>
          <p:nvPr/>
        </p:nvSpPr>
        <p:spPr>
          <a:xfrm>
            <a:off x="8951976" y="2670048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089136" y="2688336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Which?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089136" y="2999232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qaysi?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89136" y="3255264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Which bag is yours?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40080" y="3739896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ectangle 45"/>
          <p:cNvSpPr/>
          <p:nvPr/>
        </p:nvSpPr>
        <p:spPr>
          <a:xfrm>
            <a:off x="640080" y="3739896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77240" y="3758184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Whose?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77240" y="4069080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kimning?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77240" y="4325112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Whose pen is this?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3410712" y="3739896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Rectangle 50"/>
          <p:cNvSpPr/>
          <p:nvPr/>
        </p:nvSpPr>
        <p:spPr>
          <a:xfrm>
            <a:off x="3410712" y="3739896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547872" y="3758184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How many?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547872" y="4069080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nechta? (sanaladigan)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547872" y="4325112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How many pets have you got?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181344" y="3739896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ectangle 55"/>
          <p:cNvSpPr/>
          <p:nvPr/>
        </p:nvSpPr>
        <p:spPr>
          <a:xfrm>
            <a:off x="6181344" y="3739896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318504" y="3758184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How much?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318504" y="4069080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qancha? (sanalmaydigan, narx)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318504" y="4325112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How much is this cap?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951976" y="3739896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Rectangle 60"/>
          <p:cNvSpPr/>
          <p:nvPr/>
        </p:nvSpPr>
        <p:spPr>
          <a:xfrm>
            <a:off x="8951976" y="3739896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089136" y="3758184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How often?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089136" y="4069080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qanchalik tez-tez?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089136" y="4325112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How often do you swim?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40080" y="4809744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6" name="Rectangle 65"/>
          <p:cNvSpPr/>
          <p:nvPr/>
        </p:nvSpPr>
        <p:spPr>
          <a:xfrm>
            <a:off x="640080" y="4809744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77240" y="4828032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How long?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77240" y="5138928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qancha vaqt?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77240" y="5394960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How long is the lesson?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3410712" y="4809744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Rectangle 70"/>
          <p:cNvSpPr/>
          <p:nvPr/>
        </p:nvSpPr>
        <p:spPr>
          <a:xfrm>
            <a:off x="3410712" y="4809744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547872" y="4828032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How old?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547872" y="5138928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necha yosh(da)?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547872" y="5394960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How old is your brother?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6181344" y="4809744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6" name="Rectangle 75"/>
          <p:cNvSpPr/>
          <p:nvPr/>
        </p:nvSpPr>
        <p:spPr>
          <a:xfrm>
            <a:off x="6181344" y="4809744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18504" y="4828032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How far?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318504" y="5138928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qancha uzoq?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318504" y="5394960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How far is your school?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8951976" y="4809744"/>
            <a:ext cx="265176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1" name="Rectangle 80"/>
          <p:cNvSpPr/>
          <p:nvPr/>
        </p:nvSpPr>
        <p:spPr>
          <a:xfrm>
            <a:off x="8951976" y="4809744"/>
            <a:ext cx="73152" cy="98755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089136" y="4828032"/>
            <a:ext cx="2468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What kind of?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9089136" y="5138928"/>
            <a:ext cx="2468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qanday turdagi?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9089136" y="5394960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What kind of films do you like?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40080" y="5943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Why? ga javob — Because…   ·   How many + ko‘plik (sisters), How much + sanalmaydigan (water) va narx.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4-QOIDA · QASI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So‘z tartibi: Q – A – S – 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00200"/>
            <a:ext cx="2560320" cy="658368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1600200"/>
            <a:ext cx="2423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Q  Question word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1920240"/>
            <a:ext cx="2423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FFFFFF"/>
                </a:solidFill>
                <a:latin typeface="Arial"/>
              </a:rPr>
              <a:t>savol so‘zi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91840" y="1600200"/>
            <a:ext cx="1691640" cy="65836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64992" y="1600200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  Auxiliary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64992" y="1920240"/>
            <a:ext cx="1554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FFFFFF"/>
                </a:solidFill>
                <a:latin typeface="Arial"/>
              </a:rPr>
              <a:t>yordamchi fe’l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4920" y="1600200"/>
            <a:ext cx="1965960" cy="65836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48072" y="1600200"/>
            <a:ext cx="1828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S  Subject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48072" y="19202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FFFFFF"/>
                </a:solidFill>
                <a:latin typeface="Arial"/>
              </a:rPr>
              <a:t>ega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32320" y="1600200"/>
            <a:ext cx="1691640" cy="65836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05472" y="1600200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I  Infinitive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05472" y="1920240"/>
            <a:ext cx="1554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FFFFFF"/>
                </a:solidFill>
                <a:latin typeface="Arial"/>
              </a:rPr>
              <a:t>yalang‘och fe’l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15400" y="1600200"/>
            <a:ext cx="2606040" cy="658368"/>
          </a:xfrm>
          <a:prstGeom prst="roundRect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988552" y="1600200"/>
            <a:ext cx="2468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…  qolgani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2377440"/>
            <a:ext cx="10972800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13232" y="2423160"/>
            <a:ext cx="2514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6D4AA8"/>
                </a:solidFill>
                <a:latin typeface="Arial"/>
              </a:rPr>
              <a:t>Where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64992" y="2423160"/>
            <a:ext cx="1645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do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48072" y="2423160"/>
            <a:ext cx="1920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2F5D8C"/>
                </a:solidFill>
                <a:latin typeface="Arial"/>
              </a:rPr>
              <a:t>you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05472" y="2423160"/>
            <a:ext cx="1645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live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2423160"/>
            <a:ext cx="2560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2871216"/>
            <a:ext cx="10972800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13232" y="2916936"/>
            <a:ext cx="2514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6D4AA8"/>
                </a:solidFill>
                <a:latin typeface="Arial"/>
              </a:rPr>
              <a:t>What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64992" y="2916936"/>
            <a:ext cx="1645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does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48072" y="2916936"/>
            <a:ext cx="1920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2F5D8C"/>
                </a:solidFill>
                <a:latin typeface="Arial"/>
              </a:rPr>
              <a:t>your sister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05472" y="2916936"/>
            <a:ext cx="1645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do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88552" y="2916936"/>
            <a:ext cx="2560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0080" y="3364992"/>
            <a:ext cx="10972800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713232" y="3410712"/>
            <a:ext cx="2514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6D4AA8"/>
                </a:solidFill>
                <a:latin typeface="Arial"/>
              </a:rPr>
              <a:t>When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364992" y="3410712"/>
            <a:ext cx="1645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did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148072" y="3410712"/>
            <a:ext cx="1920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2F5D8C"/>
                </a:solidFill>
                <a:latin typeface="Arial"/>
              </a:rPr>
              <a:t>they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05472" y="3410712"/>
            <a:ext cx="1645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arrive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988552" y="3410712"/>
            <a:ext cx="2560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40080" y="3858768"/>
            <a:ext cx="10972800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713232" y="3904488"/>
            <a:ext cx="2514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6D4AA8"/>
                </a:solidFill>
                <a:latin typeface="Arial"/>
              </a:rPr>
              <a:t>How often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364992" y="3904488"/>
            <a:ext cx="1645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do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148072" y="3904488"/>
            <a:ext cx="1920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2F5D8C"/>
                </a:solidFill>
                <a:latin typeface="Arial"/>
              </a:rPr>
              <a:t>you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205472" y="3904488"/>
            <a:ext cx="1645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play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988552" y="3904488"/>
            <a:ext cx="2560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5A6572"/>
                </a:solidFill>
                <a:latin typeface="Arial"/>
              </a:rPr>
              <a:t>football?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40080" y="4352544"/>
            <a:ext cx="10972800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713232" y="4398264"/>
            <a:ext cx="2514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6D4AA8"/>
                </a:solidFill>
                <a:latin typeface="Arial"/>
              </a:rPr>
              <a:t>What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64992" y="4398264"/>
            <a:ext cx="1645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can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148072" y="4398264"/>
            <a:ext cx="1920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2F5D8C"/>
                </a:solidFill>
                <a:latin typeface="Arial"/>
              </a:rPr>
              <a:t>you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05472" y="4398264"/>
            <a:ext cx="1645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cook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988552" y="4398264"/>
            <a:ext cx="2560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40080" y="4846320"/>
            <a:ext cx="10972800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713232" y="4892040"/>
            <a:ext cx="2514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6D4AA8"/>
                </a:solidFill>
                <a:latin typeface="Arial"/>
              </a:rPr>
              <a:t>What sports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364992" y="4892040"/>
            <a:ext cx="1645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does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148072" y="4892040"/>
            <a:ext cx="1920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2F5D8C"/>
                </a:solidFill>
                <a:latin typeface="Arial"/>
              </a:rPr>
              <a:t>he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205472" y="4892040"/>
            <a:ext cx="1645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play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988552" y="4892040"/>
            <a:ext cx="2560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40080" y="5340096"/>
            <a:ext cx="10972800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TextBox 55"/>
          <p:cNvSpPr txBox="1"/>
          <p:nvPr/>
        </p:nvSpPr>
        <p:spPr>
          <a:xfrm>
            <a:off x="713232" y="5385816"/>
            <a:ext cx="2514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6D4AA8"/>
                </a:solidFill>
                <a:latin typeface="Arial"/>
              </a:rPr>
              <a:t>Why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364992" y="5385816"/>
            <a:ext cx="1645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are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148072" y="5385816"/>
            <a:ext cx="1920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2F5D8C"/>
                </a:solidFill>
                <a:latin typeface="Arial"/>
              </a:rPr>
              <a:t>you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205472" y="5385816"/>
            <a:ext cx="1645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E6ECF3"/>
                </a:solidFill>
                <a:latin typeface="Arial"/>
              </a:rPr>
              <a:t>—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988552" y="5385816"/>
            <a:ext cx="2560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5A6572"/>
                </a:solidFill>
                <a:latin typeface="Arial"/>
              </a:rPr>
              <a:t>late?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40080" y="589788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be bo‘lsa I yo‘q: </a:t>
            </a:r>
            <a:r>
              <a:rPr sz="1400" b="1">
                <a:solidFill>
                  <a:srgbClr val="1E2A38"/>
                </a:solidFill>
                <a:latin typeface="Arial"/>
              </a:rPr>
              <a:t>Why are you late?   </a:t>
            </a:r>
            <a:r>
              <a:rPr sz="1400" b="1">
                <a:solidFill>
                  <a:srgbClr val="0D9488"/>
                </a:solidFill>
                <a:latin typeface="Arial"/>
              </a:rPr>
              <a:t>Yes/no savolda Q yo‘q: </a:t>
            </a:r>
            <a:r>
              <a:rPr sz="1400" b="1">
                <a:solidFill>
                  <a:srgbClr val="1E2A38"/>
                </a:solidFill>
                <a:latin typeface="Arial"/>
              </a:rPr>
              <a:t>Do you live here?</a:t>
            </a:r>
          </a:p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Yodda: «Where you live?» — A tushib qolgan. Savol so‘zidan keyin DOIM yordamchi fe’l.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3-MASHQ · 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Qaysi savol so‘zi?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Javobga qarang va savol so‘zini qo‘ying. Har so‘z bir marta.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011680"/>
            <a:ext cx="10972800" cy="50292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22960" y="2075688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What  ·  Where  ·  When  ·  Who  ·  Why  ·  How  ·  How many  ·  How much  ·  How often  ·  How long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69748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8448" y="2670048"/>
            <a:ext cx="49834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___ do you live? — In Chirchiq.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35584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328416"/>
            <a:ext cx="49834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___ is your birthday? — In May.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01421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8448" y="3986784"/>
            <a:ext cx="49834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___ is your favourite teacher? — Mr Karimov.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67258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8448" y="4645152"/>
            <a:ext cx="49834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___ are you late? — Because I missed the bus.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33095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8448" y="5303520"/>
            <a:ext cx="49834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___ do you go to school? — By bus.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269748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9168" y="2670048"/>
            <a:ext cx="49834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___ brothers have you got? — Two.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335584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59168" y="3328416"/>
            <a:ext cx="49834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___ water do you drink a day? — About two litres.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0" y="401421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59168" y="3986784"/>
            <a:ext cx="49834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___ do you play football? — Twice a week.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0" y="467258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59168" y="4645152"/>
            <a:ext cx="49834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___ does the lesson last? — Forty-five minutes.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0" y="533095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59168" y="5303520"/>
            <a:ext cx="498348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___ do you usually have for breakfast? — Bread and eggs.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 · ISH VARAQASI 3-MASHQ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Qaysi savol so‘zi?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178308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1. </a:t>
            </a:r>
            <a:r>
              <a:rPr sz="1400" b="1">
                <a:solidFill>
                  <a:srgbClr val="137A4B"/>
                </a:solidFill>
                <a:latin typeface="Arial"/>
              </a:rPr>
              <a:t>Where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… do you live? — In Chirchiq.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2. </a:t>
            </a:r>
            <a:r>
              <a:rPr sz="1400" b="1">
                <a:solidFill>
                  <a:srgbClr val="137A4B"/>
                </a:solidFill>
                <a:latin typeface="Arial"/>
              </a:rPr>
              <a:t>When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… is your birthday? — In May.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42900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3. </a:t>
            </a:r>
            <a:r>
              <a:rPr sz="1400" b="1">
                <a:solidFill>
                  <a:srgbClr val="137A4B"/>
                </a:solidFill>
                <a:latin typeface="Arial"/>
              </a:rPr>
              <a:t>Who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… is your favourite teacher? — Mr Karimov.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25196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4. </a:t>
            </a:r>
            <a:r>
              <a:rPr sz="1400" b="1">
                <a:solidFill>
                  <a:srgbClr val="137A4B"/>
                </a:solidFill>
                <a:latin typeface="Arial"/>
              </a:rPr>
              <a:t>Why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… are you late? — Because I missed the bus.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07492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5. </a:t>
            </a:r>
            <a:r>
              <a:rPr sz="1400" b="1">
                <a:solidFill>
                  <a:srgbClr val="137A4B"/>
                </a:solidFill>
                <a:latin typeface="Arial"/>
              </a:rPr>
              <a:t>How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… do you go to school? — By bus.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178308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6. </a:t>
            </a:r>
            <a:r>
              <a:rPr sz="1400" b="1">
                <a:solidFill>
                  <a:srgbClr val="137A4B"/>
                </a:solidFill>
                <a:latin typeface="Arial"/>
              </a:rPr>
              <a:t>How many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… brothers have you got? — Two.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260604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7. </a:t>
            </a:r>
            <a:r>
              <a:rPr sz="1400" b="1">
                <a:solidFill>
                  <a:srgbClr val="137A4B"/>
                </a:solidFill>
                <a:latin typeface="Arial"/>
              </a:rPr>
              <a:t>How much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… water do you drink a day? — About two litres.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342900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8. </a:t>
            </a:r>
            <a:r>
              <a:rPr sz="1400" b="1">
                <a:solidFill>
                  <a:srgbClr val="137A4B"/>
                </a:solidFill>
                <a:latin typeface="Arial"/>
              </a:rPr>
              <a:t>How often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… do you play football? — Twice a week.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425196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9. </a:t>
            </a:r>
            <a:r>
              <a:rPr sz="1400" b="1">
                <a:solidFill>
                  <a:srgbClr val="137A4B"/>
                </a:solidFill>
                <a:latin typeface="Arial"/>
              </a:rPr>
              <a:t>How long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… does the lesson last? — Forty-five minutes.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507492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10. </a:t>
            </a:r>
            <a:r>
              <a:rPr sz="1400" b="1">
                <a:solidFill>
                  <a:srgbClr val="137A4B"/>
                </a:solidFill>
                <a:latin typeface="Arial"/>
              </a:rPr>
              <a:t>What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… do you usually have for breakfast? — Bread and eggs.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108192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Twice a week → How often · Forty-five minutes → How long · Two → How many.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4-MASHQ · 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So‘zlarni tartibga soling — QASI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Savol yasang: Q – A – S – I. Birinchi harf — katta, oxirida — so‘roq belgisi.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8448" y="20756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you / where / live / do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8448" y="29900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does / what / your sister / do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9044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did / when / arrive / they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463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8448" y="48188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you / why / are / tired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1031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59168" y="20756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often / how / you / do / swim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59168" y="29900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can / what languages / speak / you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9319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9168" y="39044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go / last summer / you / did / where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8463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59168" y="48188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he / how many / has / cousins / got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 · ISH VARAQASI 4-MASHQ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So‘z tartibi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17830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1. </a:t>
            </a:r>
            <a:r>
              <a:rPr sz="1800" b="1">
                <a:solidFill>
                  <a:srgbClr val="137A4B"/>
                </a:solidFill>
                <a:latin typeface="Arial"/>
              </a:rPr>
              <a:t>Where do you live?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8117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2. </a:t>
            </a:r>
            <a:r>
              <a:rPr sz="1800" b="1">
                <a:solidFill>
                  <a:srgbClr val="137A4B"/>
                </a:solidFill>
                <a:latin typeface="Arial"/>
              </a:rPr>
              <a:t>What does your sister do?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8404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3. </a:t>
            </a:r>
            <a:r>
              <a:rPr sz="1800" b="1">
                <a:solidFill>
                  <a:srgbClr val="137A4B"/>
                </a:solidFill>
                <a:latin typeface="Arial"/>
              </a:rPr>
              <a:t>When did they arrive?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8691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4. </a:t>
            </a:r>
            <a:r>
              <a:rPr sz="1800" b="1">
                <a:solidFill>
                  <a:srgbClr val="137A4B"/>
                </a:solidFill>
                <a:latin typeface="Arial"/>
              </a:rPr>
              <a:t>Why are you tired?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17830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5. </a:t>
            </a:r>
            <a:r>
              <a:rPr sz="1800" b="1">
                <a:solidFill>
                  <a:srgbClr val="137A4B"/>
                </a:solidFill>
                <a:latin typeface="Arial"/>
              </a:rPr>
              <a:t>How often do you swim?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8117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6. </a:t>
            </a:r>
            <a:r>
              <a:rPr sz="1800" b="1">
                <a:solidFill>
                  <a:srgbClr val="137A4B"/>
                </a:solidFill>
                <a:latin typeface="Arial"/>
              </a:rPr>
              <a:t>What languages can you speak?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38404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7. </a:t>
            </a:r>
            <a:r>
              <a:rPr sz="1800" b="1">
                <a:solidFill>
                  <a:srgbClr val="137A4B"/>
                </a:solidFill>
                <a:latin typeface="Arial"/>
              </a:rPr>
              <a:t>Where did you go last summer?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48691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8. </a:t>
            </a:r>
            <a:r>
              <a:rPr sz="1800" b="1">
                <a:solidFill>
                  <a:srgbClr val="137A4B"/>
                </a:solidFill>
                <a:latin typeface="Arial"/>
              </a:rPr>
              <a:t>How many cousins has he got?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108192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have got: How many cousins has he got?  ·  be: Why are you tired?  (I yo‘q)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GAPIRISH · ISH VARAQASI 9-MASHQ · 12 DAQIQA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Juftlikda: CEFR Speaking Part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6766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so‘raydi, B javob beradi (har javob ~20 soniya), 3 savoldan keyin almashing.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011680"/>
            <a:ext cx="6766560" cy="56692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31520" y="2066544"/>
            <a:ext cx="594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1E2A38"/>
                </a:solidFill>
                <a:latin typeface="Segoe UI Emoji"/>
              </a:rPr>
              <a:t>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103120"/>
            <a:ext cx="5943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Where do you live? Do you like your neighbourhood?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651760"/>
            <a:ext cx="6766560" cy="56692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31520" y="2706624"/>
            <a:ext cx="594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1E2A38"/>
                </a:solidFill>
                <a:latin typeface="Segoe UI Emoji"/>
              </a:rPr>
              <a:t>👨‍👩‍👧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43200"/>
            <a:ext cx="5943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Who do you live with? How big is your family?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291840"/>
            <a:ext cx="6766560" cy="56692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31520" y="3346704"/>
            <a:ext cx="594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1E2A38"/>
                </a:solidFill>
                <a:latin typeface="Segoe UI Emoji"/>
              </a:rPr>
              <a:t>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3383280"/>
            <a:ext cx="5943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What do you usually do at the weekend?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931920"/>
            <a:ext cx="6766560" cy="56692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31520" y="3986784"/>
            <a:ext cx="594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1E2A38"/>
                </a:solidFill>
                <a:latin typeface="Segoe UI Emoji"/>
              </a:rPr>
              <a:t>📚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4023360"/>
            <a:ext cx="5943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What is your favourite subject? Why?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572000"/>
            <a:ext cx="6766560" cy="56692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31520" y="4626864"/>
            <a:ext cx="594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1E2A38"/>
                </a:solidFill>
                <a:latin typeface="Segoe UI Emoji"/>
              </a:rPr>
              <a:t>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663440"/>
            <a:ext cx="5943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How often do you read books? What kind of books do you like?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212080"/>
            <a:ext cx="6766560" cy="56692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731520" y="5266944"/>
            <a:ext cx="594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1E2A38"/>
                </a:solidFill>
                <a:latin typeface="Segoe UI Emoji"/>
              </a:rPr>
              <a:t>🌞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5303520"/>
            <a:ext cx="5943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What did you do last summer?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80960" y="1600200"/>
            <a:ext cx="3931920" cy="4023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ectangle 24"/>
          <p:cNvSpPr/>
          <p:nvPr/>
        </p:nvSpPr>
        <p:spPr>
          <a:xfrm>
            <a:off x="7680960" y="1600200"/>
            <a:ext cx="3931920" cy="91440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909560" y="1783080"/>
            <a:ext cx="3566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966A18"/>
                </a:solidFill>
                <a:latin typeface="Arial"/>
              </a:rPr>
              <a:t>Javob formulasi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09560" y="2240280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javob</a:t>
            </a:r>
            <a:r>
              <a:rPr sz="1500" b="0">
                <a:solidFill>
                  <a:srgbClr val="5A6572"/>
                </a:solidFill>
                <a:latin typeface="Arial"/>
              </a:rPr>
              <a:t> + </a:t>
            </a:r>
            <a:r>
              <a:rPr sz="1500" b="1">
                <a:solidFill>
                  <a:srgbClr val="F97316"/>
                </a:solidFill>
                <a:latin typeface="Arial"/>
              </a:rPr>
              <a:t>sabab</a:t>
            </a:r>
            <a:r>
              <a:rPr sz="1500" b="0">
                <a:solidFill>
                  <a:srgbClr val="5A6572"/>
                </a:solidFill>
                <a:latin typeface="Arial"/>
              </a:rPr>
              <a:t> + </a:t>
            </a:r>
            <a:r>
              <a:rPr sz="1500" b="1">
                <a:solidFill>
                  <a:srgbClr val="2F5D8C"/>
                </a:solidFill>
                <a:latin typeface="Arial"/>
              </a:rPr>
              <a:t>misol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09560" y="2697480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5A6572"/>
                </a:solidFill>
                <a:latin typeface="Arial"/>
              </a:rPr>
              <a:t>Q: What do you usually do at the weekend?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09560" y="3108960"/>
            <a:ext cx="356616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I usually play football with my friends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because it’s fun and it keeps me fit.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2F5D8C"/>
                </a:solidFill>
                <a:latin typeface="Arial"/>
              </a:rPr>
              <a:t>Last Saturday we played for three hours!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58978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Faqat «Yes.» yoki «Football.» — ball bermaydi. Imtihonda Part 1 — shaxsiy savollar: to‘liq gap, sabab (because) va bitta misol.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5-QOIDA · EGA YOKI TO‘LDIRUVCHI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Who called you? yoki Who did you call?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>
                <a:solidFill>
                  <a:srgbClr val="2F5D8C"/>
                </a:solidFill>
                <a:latin typeface="Arial"/>
              </a:rPr>
              <a:t>Aziz</a:t>
            </a:r>
            <a:r>
              <a:rPr sz="2200" b="1">
                <a:solidFill>
                  <a:srgbClr val="1E2A38"/>
                </a:solidFill>
                <a:latin typeface="Arial"/>
              </a:rPr>
              <a:t> called </a:t>
            </a:r>
            <a:r>
              <a:rPr sz="2200" b="1">
                <a:solidFill>
                  <a:srgbClr val="F97316"/>
                </a:solidFill>
                <a:latin typeface="Arial"/>
              </a:rPr>
              <a:t>Malika</a:t>
            </a:r>
            <a:r>
              <a:rPr sz="2200" b="0">
                <a:solidFill>
                  <a:srgbClr val="5A6572"/>
                </a:solidFill>
                <a:latin typeface="Arial"/>
              </a:rPr>
              <a:t>.     (Aziz — ega · Malika — to‘ldiruvchi)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697480"/>
            <a:ext cx="544068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ectangle 7"/>
          <p:cNvSpPr/>
          <p:nvPr/>
        </p:nvSpPr>
        <p:spPr>
          <a:xfrm>
            <a:off x="640080" y="2697480"/>
            <a:ext cx="5440680" cy="9144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852928"/>
            <a:ext cx="5029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2F5D8C"/>
                </a:solidFill>
                <a:latin typeface="Arial"/>
              </a:rPr>
              <a:t>EGA haqida savol — do/does/did YO‘Q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310128"/>
            <a:ext cx="5029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6D4AA8"/>
                </a:solidFill>
                <a:latin typeface="Arial"/>
              </a:rPr>
              <a:t>Who</a:t>
            </a:r>
            <a:r>
              <a:rPr sz="2400" b="1">
                <a:solidFill>
                  <a:srgbClr val="1E2A38"/>
                </a:solidFill>
                <a:latin typeface="Arial"/>
              </a:rPr>
              <a:t> called </a:t>
            </a:r>
            <a:r>
              <a:rPr sz="2400" b="1">
                <a:solidFill>
                  <a:srgbClr val="F97316"/>
                </a:solidFill>
                <a:latin typeface="Arial"/>
              </a:rPr>
              <a:t>Malika</a:t>
            </a:r>
            <a:r>
              <a:rPr sz="2400" b="1">
                <a:solidFill>
                  <a:srgbClr val="1E2A38"/>
                </a:solidFill>
                <a:latin typeface="Arial"/>
              </a:rPr>
              <a:t>?</a:t>
            </a:r>
            <a:r>
              <a:rPr sz="2400" b="0">
                <a:solidFill>
                  <a:srgbClr val="5A6572"/>
                </a:solidFill>
                <a:latin typeface="Arial"/>
              </a:rPr>
              <a:t>   — Aziz.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023360"/>
            <a:ext cx="50292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Kim qo‘ng‘iroq qildi? Gap tartibi o‘zgarmaydi, Who egani almashtiradi.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2697480"/>
            <a:ext cx="544068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263640" y="2697480"/>
            <a:ext cx="544068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2852928"/>
            <a:ext cx="5029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TO‘LDIRUVCHI haqida savol — QASI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3310128"/>
            <a:ext cx="5029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6D4AA8"/>
                </a:solidFill>
                <a:latin typeface="Arial"/>
              </a:rPr>
              <a:t>Who</a:t>
            </a:r>
            <a:r>
              <a:rPr sz="2400" b="1">
                <a:solidFill>
                  <a:srgbClr val="F97316"/>
                </a:solidFill>
                <a:latin typeface="Arial"/>
              </a:rPr>
              <a:t> did </a:t>
            </a:r>
            <a:r>
              <a:rPr sz="2400" b="1">
                <a:solidFill>
                  <a:srgbClr val="2F5D8C"/>
                </a:solidFill>
                <a:latin typeface="Arial"/>
              </a:rPr>
              <a:t>Aziz</a:t>
            </a:r>
            <a:r>
              <a:rPr sz="2400" b="1">
                <a:solidFill>
                  <a:srgbClr val="0D9488"/>
                </a:solidFill>
                <a:latin typeface="Arial"/>
              </a:rPr>
              <a:t> call</a:t>
            </a:r>
            <a:r>
              <a:rPr sz="2400" b="1">
                <a:solidFill>
                  <a:srgbClr val="1E2A38"/>
                </a:solidFill>
                <a:latin typeface="Arial"/>
              </a:rPr>
              <a:t>?</a:t>
            </a:r>
            <a:r>
              <a:rPr sz="2400" b="0">
                <a:solidFill>
                  <a:srgbClr val="5A6572"/>
                </a:solidFill>
                <a:latin typeface="Arial"/>
              </a:rPr>
              <a:t>   — Malika.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4023360"/>
            <a:ext cx="50292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kimga qo‘ng‘iroq qildi? Oddiy wh-savol: Q–A–S–I.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30352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Yana: </a:t>
            </a:r>
            <a:r>
              <a:rPr sz="1500" b="1">
                <a:solidFill>
                  <a:srgbClr val="1E2A38"/>
                </a:solidFill>
                <a:latin typeface="Arial"/>
              </a:rPr>
              <a:t>What happened?</a:t>
            </a:r>
            <a:r>
              <a:rPr sz="1500" b="0">
                <a:solidFill>
                  <a:srgbClr val="B33B2B"/>
                </a:solidFill>
                <a:latin typeface="Arial"/>
              </a:rPr>
              <a:t>  (✗ What did happen?)   </a:t>
            </a:r>
            <a:r>
              <a:rPr sz="1500" b="1">
                <a:solidFill>
                  <a:srgbClr val="1E2A38"/>
                </a:solidFill>
                <a:latin typeface="Arial"/>
              </a:rPr>
              <a:t>Who lives here?</a:t>
            </a:r>
            <a:r>
              <a:rPr sz="1500" b="0">
                <a:solidFill>
                  <a:srgbClr val="1E2A38"/>
                </a:solidFill>
                <a:latin typeface="Arial"/>
              </a:rPr>
              <a:t>   </a:t>
            </a:r>
            <a:r>
              <a:rPr sz="1500" b="1">
                <a:solidFill>
                  <a:srgbClr val="1E2A38"/>
                </a:solidFill>
                <a:latin typeface="Arial"/>
              </a:rPr>
              <a:t>What makes you happy?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Javobda ega so‘ralsa — fe’l darak gapdagidek: Who lives…? (s bor) · Who called…? (-ed bor).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5-MASHQ · 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Ega yoki to‘ldiruvchi?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Javobga qarang: Who / What EGAmi? → do/did yo‘q.  To‘ldiruvchimi? → QASI.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8448" y="20756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Who ___ you last night?  (called / did call)  — My grandma called me.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8448" y="29900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Who ___ at the park?  (you saw / did you see)  — I saw Sardor.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9044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What ___ at school today?  (happened / did happen)  — We had a test.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463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8448" y="48188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Who ___ next door?  (lives / does live)  — Mrs Rahimova lives next door.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1031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59168" y="20756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What ___ at the market?  (did you buy / you bought)  — I bought apples.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59168" y="29900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Who ___ some tea?  (wants / does want)  — I do!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9319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9168" y="39044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Who ___ next to?  (does Lola sit / sits Lola)  — She sits next to Madina.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8463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59168" y="4818888"/>
            <a:ext cx="4983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What ___ you happy?  (makes / does make)  — Music makes me happy.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 · ISH VARAQASI 5-MASHQ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Ega yoki to‘ldiruvchi?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17830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1. </a:t>
            </a:r>
            <a:r>
              <a:rPr sz="1600" b="1">
                <a:solidFill>
                  <a:srgbClr val="137A4B"/>
                </a:solidFill>
                <a:latin typeface="Arial"/>
              </a:rPr>
              <a:t>Who called you last night?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— My grandma called 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8117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2. </a:t>
            </a:r>
            <a:r>
              <a:rPr sz="1600" b="1">
                <a:solidFill>
                  <a:srgbClr val="137A4B"/>
                </a:solidFill>
                <a:latin typeface="Arial"/>
              </a:rPr>
              <a:t>Who did you see at the park?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— I saw Sardor.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8404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3. </a:t>
            </a:r>
            <a:r>
              <a:rPr sz="1600" b="1">
                <a:solidFill>
                  <a:srgbClr val="137A4B"/>
                </a:solidFill>
                <a:latin typeface="Arial"/>
              </a:rPr>
              <a:t>What happened at school today?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— We had a test.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8691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4. </a:t>
            </a:r>
            <a:r>
              <a:rPr sz="1600" b="1">
                <a:solidFill>
                  <a:srgbClr val="137A4B"/>
                </a:solidFill>
                <a:latin typeface="Arial"/>
              </a:rPr>
              <a:t>Who lives next door?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— Mrs Rahimova lives next door.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17830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5. </a:t>
            </a:r>
            <a:r>
              <a:rPr sz="1600" b="1">
                <a:solidFill>
                  <a:srgbClr val="137A4B"/>
                </a:solidFill>
                <a:latin typeface="Arial"/>
              </a:rPr>
              <a:t>What did you buy at the market?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— I bought apples.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8117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6. </a:t>
            </a:r>
            <a:r>
              <a:rPr sz="1600" b="1">
                <a:solidFill>
                  <a:srgbClr val="137A4B"/>
                </a:solidFill>
                <a:latin typeface="Arial"/>
              </a:rPr>
              <a:t>Who wants some tea?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— I do!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38404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7. </a:t>
            </a:r>
            <a:r>
              <a:rPr sz="1600" b="1">
                <a:solidFill>
                  <a:srgbClr val="137A4B"/>
                </a:solidFill>
                <a:latin typeface="Arial"/>
              </a:rPr>
              <a:t>Who does Lola sit next to?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— She sits next to Madina.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48691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8. </a:t>
            </a:r>
            <a:r>
              <a:rPr sz="1600" b="1">
                <a:solidFill>
                  <a:srgbClr val="137A4B"/>
                </a:solidFill>
                <a:latin typeface="Arial"/>
              </a:rPr>
              <a:t>What makes you happy?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— Music makes me happy.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108192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Kim/nima ISH QILDI? → Who called? What happened?  Kimni/nimani? → Who did you see?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6-QOIDA (B1) · ISH VARAQASI 6-MASHQ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Question tags: …, isn’t it?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5120640" cy="91440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10512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6D4AA8"/>
                </a:solidFill>
                <a:latin typeface="Arial"/>
              </a:rPr>
              <a:t>«…-ku, a?» / «shunday emasmi?»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86000"/>
            <a:ext cx="46634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+ gap → − tag</a:t>
            </a:r>
          </a:p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You’re tired, </a:t>
            </a:r>
            <a:r>
              <a:rPr sz="1700" b="1">
                <a:solidFill>
                  <a:srgbClr val="0D9488"/>
                </a:solidFill>
                <a:latin typeface="Arial"/>
              </a:rPr>
              <a:t>aren’t you?</a:t>
            </a:r>
          </a:p>
          <a:p>
            <a:pPr algn="l">
              <a:spcAft>
                <a:spcPts val="600"/>
              </a:spcAft>
            </a:pPr>
            <a:r>
              <a:rPr sz="1700" b="1">
                <a:solidFill>
                  <a:srgbClr val="F97316"/>
                </a:solidFill>
                <a:latin typeface="Arial"/>
              </a:rPr>
              <a:t>− gap → + tag</a:t>
            </a:r>
          </a:p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She doesn’t like fish, </a:t>
            </a:r>
            <a:r>
              <a:rPr sz="1700" b="1">
                <a:solidFill>
                  <a:srgbClr val="F97316"/>
                </a:solidFill>
                <a:latin typeface="Arial"/>
              </a:rPr>
              <a:t>does she?</a:t>
            </a:r>
          </a:p>
          <a:p>
            <a:pPr algn="l">
              <a:spcAft>
                <a:spcPts val="600"/>
              </a:spcAft>
            </a:pPr>
            <a:r>
              <a:rPr sz="1700" b="1">
                <a:solidFill>
                  <a:srgbClr val="2F5D8C"/>
                </a:solidFill>
                <a:latin typeface="Arial"/>
              </a:rPr>
              <a:t>Yordamchi fe’l yo‘q → do / does / did</a:t>
            </a:r>
          </a:p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They went home, </a:t>
            </a:r>
            <a:r>
              <a:rPr sz="1700" b="1">
                <a:solidFill>
                  <a:srgbClr val="2F5D8C"/>
                </a:solidFill>
                <a:latin typeface="Arial"/>
              </a:rPr>
              <a:t>didn’t they?</a:t>
            </a:r>
          </a:p>
          <a:p>
            <a:pPr algn="l">
              <a:spcAft>
                <a:spcPts val="600"/>
              </a:spcAft>
            </a:pPr>
            <a:r>
              <a:rPr sz="1700" b="1">
                <a:solidFill>
                  <a:srgbClr val="B33B2B"/>
                </a:solidFill>
                <a:latin typeface="Arial"/>
              </a:rPr>
              <a:t>Istisno: </a:t>
            </a:r>
            <a:r>
              <a:rPr sz="1700" b="0">
                <a:solidFill>
                  <a:srgbClr val="1E2A38"/>
                </a:solidFill>
                <a:latin typeface="Arial"/>
              </a:rPr>
              <a:t>I’m late, </a:t>
            </a:r>
            <a:r>
              <a:rPr sz="1700" b="1">
                <a:solidFill>
                  <a:srgbClr val="B33B2B"/>
                </a:solidFill>
                <a:latin typeface="Arial"/>
              </a:rPr>
              <a:t>aren’t I?</a:t>
            </a:r>
          </a:p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Ohang pasaysa — tasdiq kutyapman; ko‘tarilsa — haqiqiy savol.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0" y="1645920"/>
            <a:ext cx="5577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Tag qo‘shing. Ega → olmosh (mum → she).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35040" y="2148840"/>
            <a:ext cx="411480" cy="384048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213055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You’re from Tashkent, ___?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35040" y="2651760"/>
            <a:ext cx="411480" cy="384048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263347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She can swim, ___?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35040" y="3154680"/>
            <a:ext cx="411480" cy="384048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313639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They didn’t come, ___?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35040" y="3657600"/>
            <a:ext cx="411480" cy="384048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363931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He likes football, ___?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35040" y="4160520"/>
            <a:ext cx="411480" cy="384048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414223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It isn’t cold today, ___?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35040" y="4663440"/>
            <a:ext cx="411480" cy="384048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29400" y="464515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We’ve got a test tomorrow, ___?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035040" y="5166360"/>
            <a:ext cx="411480" cy="384048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29400" y="514807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Your mum works at a hospital, ___?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35040" y="5669280"/>
            <a:ext cx="411480" cy="384048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29400" y="565099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I’m right, ___?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 · ISH VARAQASI 6-MASHQ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Question tags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17830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1. </a:t>
            </a:r>
            <a:r>
              <a:rPr sz="1700" b="1">
                <a:solidFill>
                  <a:srgbClr val="137A4B"/>
                </a:solidFill>
                <a:latin typeface="Arial"/>
              </a:rPr>
              <a:t>You’re from Tashkent, aren’t you?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8117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2. </a:t>
            </a:r>
            <a:r>
              <a:rPr sz="1700" b="1">
                <a:solidFill>
                  <a:srgbClr val="137A4B"/>
                </a:solidFill>
                <a:latin typeface="Arial"/>
              </a:rPr>
              <a:t>She can swim, can’t she?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8404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3. </a:t>
            </a:r>
            <a:r>
              <a:rPr sz="1700" b="1">
                <a:solidFill>
                  <a:srgbClr val="137A4B"/>
                </a:solidFill>
                <a:latin typeface="Arial"/>
              </a:rPr>
              <a:t>They didn’t come, did they?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8691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4. </a:t>
            </a:r>
            <a:r>
              <a:rPr sz="1700" b="1">
                <a:solidFill>
                  <a:srgbClr val="137A4B"/>
                </a:solidFill>
                <a:latin typeface="Arial"/>
              </a:rPr>
              <a:t>He likes football, doesn’t he?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17830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5. </a:t>
            </a:r>
            <a:r>
              <a:rPr sz="1700" b="1">
                <a:solidFill>
                  <a:srgbClr val="137A4B"/>
                </a:solidFill>
                <a:latin typeface="Arial"/>
              </a:rPr>
              <a:t>It isn’t cold today, is it?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8117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6. </a:t>
            </a:r>
            <a:r>
              <a:rPr sz="1700" b="1">
                <a:solidFill>
                  <a:srgbClr val="137A4B"/>
                </a:solidFill>
                <a:latin typeface="Arial"/>
              </a:rPr>
              <a:t>We’ve got a test tomorrow, haven’t we?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38404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7. </a:t>
            </a:r>
            <a:r>
              <a:rPr sz="1700" b="1">
                <a:solidFill>
                  <a:srgbClr val="137A4B"/>
                </a:solidFill>
                <a:latin typeface="Arial"/>
              </a:rPr>
              <a:t>Your mum works at a hospital, doesn’t she?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48691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8. </a:t>
            </a:r>
            <a:r>
              <a:rPr sz="1700" b="1">
                <a:solidFill>
                  <a:srgbClr val="137A4B"/>
                </a:solidFill>
                <a:latin typeface="Arial"/>
              </a:rPr>
              <a:t>I’m right, aren’t I?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108192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+ gap → − tag, − gap → + tag.  works → doesn’t she.  I’m → aren’t I.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O‘ZBEK O‘QUVCHISINING TUZOQLARI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O‘zbekona xatolar — savolda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00200"/>
            <a:ext cx="10972800" cy="7040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636776"/>
            <a:ext cx="4846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You like tea?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938528"/>
            <a:ext cx="4846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Do you like tea?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52160" y="1673352"/>
            <a:ext cx="566928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Faqat ohang bilan savol — o‘zbekchadagi «-mi» o‘rniga yordamchi fe’l kerak.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350008"/>
            <a:ext cx="10972800" cy="7040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" y="2386584"/>
            <a:ext cx="4846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Where you live?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688336"/>
            <a:ext cx="4846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Where do you live?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2160" y="2423160"/>
            <a:ext cx="566928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QASI: A (do) tushib qolgan. Savol so‘zidan keyin — yordamchi fe’l.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99816"/>
            <a:ext cx="10972800" cy="7040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3136392"/>
            <a:ext cx="4846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Does she likes music?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438144"/>
            <a:ext cx="4846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Does she like music?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0" y="3172968"/>
            <a:ext cx="566928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-s does ga o‘tdi — fe’l yalang‘och qoladi.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849624"/>
            <a:ext cx="10972800" cy="7040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3886200"/>
            <a:ext cx="4846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Do you can swim?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4187952"/>
            <a:ext cx="4846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Can you swim?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52160" y="3922776"/>
            <a:ext cx="566928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can o‘zi yordamchi fe’l — do kerak emas.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599432"/>
            <a:ext cx="10972800" cy="7040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68680" y="4636008"/>
            <a:ext cx="4846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— Do you like it? — Yes, I like.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4937760"/>
            <a:ext cx="4846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— Yes, I do.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52160" y="4672584"/>
            <a:ext cx="566928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Qisqa javobda savoldagi yordamchi fe’l takrorlanadi.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5349240"/>
            <a:ext cx="10972800" cy="7040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385816"/>
            <a:ext cx="4846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How many years are you?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5687568"/>
            <a:ext cx="4846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How old are you?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52160" y="5422392"/>
            <a:ext cx="566928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«Necha yoshdasan?» so‘zma-so‘z ko‘chmaydi.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Tekshiruv: yordamchi fe’l bormi? U EGA OLDIDAmi? Undan keyingi fe’l yalang‘ochmi?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7-MASHQ · O‘ZBEKONA TUZOQLAR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Xatoni toping!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Har gapda BITTA xato bor. Toping va to‘g‘rilang. Jamoa bo‘lib — 5 daqiqa.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8448" y="2075688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 have got a sister?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0779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8448" y="2880360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Where your father works?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712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685032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Did you went to school yesterday?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51713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8448" y="4489704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 time you get up?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3218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8448" y="5294376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Why she is crying?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21031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59168" y="2075688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— Does Ali play tennis? — Yes, he plays.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290779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9168" y="2880360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 time does the film starts?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3712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59168" y="3685032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 means this word?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0" y="451713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59168" y="4489704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Does he can speak French?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0" y="532180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59168" y="5294376"/>
            <a:ext cx="498348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How much brothers have you got?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 · ISH VARAQASI 7-MASHQ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Xatoni toping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178308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1. </a:t>
            </a:r>
            <a:r>
              <a:rPr sz="1400" b="1">
                <a:solidFill>
                  <a:srgbClr val="137A4B"/>
                </a:solidFill>
                <a:latin typeface="Arial"/>
              </a:rPr>
              <a:t>Have you got a sister?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has/have got — oldinga chiqadi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2. </a:t>
            </a:r>
            <a:r>
              <a:rPr sz="1400" b="1">
                <a:solidFill>
                  <a:srgbClr val="137A4B"/>
                </a:solidFill>
                <a:latin typeface="Arial"/>
              </a:rPr>
              <a:t>Where does your father work?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QASI: does yo‘q edi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42900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3. </a:t>
            </a:r>
            <a:r>
              <a:rPr sz="1400" b="1">
                <a:solidFill>
                  <a:srgbClr val="137A4B"/>
                </a:solidFill>
                <a:latin typeface="Arial"/>
              </a:rPr>
              <a:t>Did you go to school yesterday?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did + yalang‘och fe’l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25196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4. </a:t>
            </a:r>
            <a:r>
              <a:rPr sz="1400" b="1">
                <a:solidFill>
                  <a:srgbClr val="137A4B"/>
                </a:solidFill>
                <a:latin typeface="Arial"/>
              </a:rPr>
              <a:t>What time do you get up?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QASI: do yo‘q edi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07492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5. </a:t>
            </a:r>
            <a:r>
              <a:rPr sz="1400" b="1">
                <a:solidFill>
                  <a:srgbClr val="137A4B"/>
                </a:solidFill>
                <a:latin typeface="Arial"/>
              </a:rPr>
              <a:t>Why is she crying?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 ega oldiga chiqadi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178308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6. </a:t>
            </a:r>
            <a:r>
              <a:rPr sz="1400" b="1">
                <a:solidFill>
                  <a:srgbClr val="137A4B"/>
                </a:solidFill>
                <a:latin typeface="Arial"/>
              </a:rPr>
              <a:t>— Yes, he does.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qisqa javob — does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260604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7. </a:t>
            </a:r>
            <a:r>
              <a:rPr sz="1400" b="1">
                <a:solidFill>
                  <a:srgbClr val="137A4B"/>
                </a:solidFill>
                <a:latin typeface="Arial"/>
              </a:rPr>
              <a:t>What time does the film start?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does bor → fe’l yalang‘och (start)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342900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8. </a:t>
            </a:r>
            <a:r>
              <a:rPr sz="1400" b="1">
                <a:solidFill>
                  <a:srgbClr val="137A4B"/>
                </a:solidFill>
                <a:latin typeface="Arial"/>
              </a:rPr>
              <a:t>What does this word mean?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 = to‘ldiruvchi → does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425196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9. </a:t>
            </a:r>
            <a:r>
              <a:rPr sz="1400" b="1">
                <a:solidFill>
                  <a:srgbClr val="137A4B"/>
                </a:solidFill>
                <a:latin typeface="Arial"/>
              </a:rPr>
              <a:t>Can he speak French?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bilan does yo‘q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507492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10. </a:t>
            </a:r>
            <a:r>
              <a:rPr sz="1400" b="1">
                <a:solidFill>
                  <a:srgbClr val="137A4B"/>
                </a:solidFill>
                <a:latin typeface="Arial"/>
              </a:rPr>
              <a:t>How many brothers have you got?</a:t>
            </a:r>
          </a:p>
          <a:p>
            <a:pPr algn="l">
              <a:spcAft>
                <a:spcPts val="1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brothers sanaladi → many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108192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1-gapda Do you have a sister? ham to‘g‘ri.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O‘YIN · BUTUN SINF · 10 DAQIQA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O‘yin: 20 savol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12064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5120640" cy="9144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10512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2F5D8C"/>
                </a:solidFill>
                <a:latin typeface="Arial"/>
              </a:rPr>
              <a:t>Qoidalar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86000"/>
            <a:ext cx="46634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1. Bir o‘quvchi hayvon, narsa yoki mashhur odamni o‘ylaydi (qog‘ozga yozib qo‘yadi).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2. Sinf FAQAT yes/no savol beradi — jami 20 ta.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3. Javob faqat qisqa javob: Yes, it is. / No, it can’t. / Yes, he did.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4. Savol xato bo‘lsa — hisoblanmaydi, sinf qayta so‘raydi.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5. 20 savolgacha topilsa — sinf yutadi.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0" y="1645920"/>
            <a:ext cx="5577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Savol boshlovchilari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35040" y="2148840"/>
            <a:ext cx="269748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144768" y="2221992"/>
            <a:ext cx="2514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Is it an animal?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35040" y="3044952"/>
            <a:ext cx="269748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144768" y="3118104"/>
            <a:ext cx="2514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Is it bigger than a cat?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35040" y="3941064"/>
            <a:ext cx="269748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144768" y="4014216"/>
            <a:ext cx="2514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Can it fly?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35040" y="4837176"/>
            <a:ext cx="269748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144768" y="4910328"/>
            <a:ext cx="2514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Does it live in Uzbekistan?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69680" y="2148840"/>
            <a:ext cx="269748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979408" y="2221992"/>
            <a:ext cx="2514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Has it got four legs?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044952"/>
            <a:ext cx="269748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979408" y="3118104"/>
            <a:ext cx="2514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Do people eat it?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69680" y="3941064"/>
            <a:ext cx="269748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979408" y="4014216"/>
            <a:ext cx="2514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Is he / she alive?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869680" y="4837176"/>
            <a:ext cx="269748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8979408" y="4910328"/>
            <a:ext cx="2514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Did he / she write books?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5943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Narsa — it, odam — he / she. O‘tgan zamondagi odam: Was he a poet? Did he live in Samarkand?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YOZISH · ISH VARAQASI 10-MASHQ · 12 DAQIQA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Yozma ish: yangi o‘quvchi bilan intervyu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6492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Maktab gazetasi uchun yangi sinfdoshingizga 8 ta savol yozing. Keyin juftingizdan so‘rang va javoblari asosida 4–5 gap yozing.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06040"/>
            <a:ext cx="6492240" cy="3108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2697480"/>
            <a:ext cx="6035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Namuna: Interview with Madina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108960"/>
            <a:ext cx="603504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</a:pPr>
            <a:r>
              <a:rPr sz="1600" b="1">
                <a:solidFill>
                  <a:srgbClr val="5A6572"/>
                </a:solidFill>
                <a:latin typeface="Arial"/>
              </a:rPr>
              <a:t>Q: </a:t>
            </a:r>
            <a:r>
              <a:rPr sz="1600" b="1">
                <a:solidFill>
                  <a:srgbClr val="1E2A38"/>
                </a:solidFill>
                <a:latin typeface="Arial"/>
              </a:rPr>
              <a:t>Where do you live?</a:t>
            </a:r>
            <a:r>
              <a:rPr sz="1600" b="0">
                <a:solidFill>
                  <a:srgbClr val="5A6572"/>
                </a:solidFill>
                <a:latin typeface="Arial"/>
              </a:rPr>
              <a:t>   A: In Yunusobod.</a:t>
            </a:r>
          </a:p>
          <a:p>
            <a:pPr algn="l">
              <a:spcAft>
                <a:spcPts val="900"/>
              </a:spcAft>
            </a:pPr>
            <a:r>
              <a:rPr sz="1600" b="1">
                <a:solidFill>
                  <a:srgbClr val="5A6572"/>
                </a:solidFill>
                <a:latin typeface="Arial"/>
              </a:rPr>
              <a:t>Q: </a:t>
            </a:r>
            <a:r>
              <a:rPr sz="1600" b="1">
                <a:solidFill>
                  <a:srgbClr val="1E2A38"/>
                </a:solidFill>
                <a:latin typeface="Arial"/>
              </a:rPr>
              <a:t>Can you play an instrument?</a:t>
            </a:r>
            <a:r>
              <a:rPr sz="1600" b="0">
                <a:solidFill>
                  <a:srgbClr val="5A6572"/>
                </a:solidFill>
                <a:latin typeface="Arial"/>
              </a:rPr>
              <a:t>   A: Yes, the dutar.</a:t>
            </a:r>
          </a:p>
          <a:p>
            <a:pPr algn="l">
              <a:spcAft>
                <a:spcPts val="900"/>
              </a:spcAft>
            </a:pPr>
            <a:r>
              <a:rPr sz="1600" b="1">
                <a:solidFill>
                  <a:srgbClr val="5A6572"/>
                </a:solidFill>
                <a:latin typeface="Arial"/>
              </a:rPr>
              <a:t>Q: </a:t>
            </a:r>
            <a:r>
              <a:rPr sz="1600" b="1">
                <a:solidFill>
                  <a:srgbClr val="1E2A38"/>
                </a:solidFill>
                <a:latin typeface="Arial"/>
              </a:rPr>
              <a:t>Who helps you with homework?</a:t>
            </a:r>
            <a:r>
              <a:rPr sz="1600" b="0">
                <a:solidFill>
                  <a:srgbClr val="5A6572"/>
                </a:solidFill>
                <a:latin typeface="Arial"/>
              </a:rPr>
              <a:t>   A: My sister.</a:t>
            </a:r>
          </a:p>
          <a:p>
            <a:pPr algn="l">
              <a:spcAft>
                <a:spcPts val="9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→ </a:t>
            </a:r>
            <a:r>
              <a:rPr sz="1600" b="1">
                <a:solidFill>
                  <a:srgbClr val="0D9488"/>
                </a:solidFill>
                <a:latin typeface="Arial"/>
              </a:rPr>
              <a:t>Madina lives in Yunusobod. She can play the dutar. Her sister helps her with homework.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06640" y="1600200"/>
            <a:ext cx="420624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7406640" y="1600200"/>
            <a:ext cx="4206240" cy="91440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35240" y="1755648"/>
            <a:ext cx="3840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966A18"/>
                </a:solidFill>
                <a:latin typeface="Arial"/>
              </a:rPr>
              <a:t>8 xil savol ☑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35240" y="2231136"/>
            <a:ext cx="36576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2440" y="2194560"/>
            <a:ext cx="3474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Do / Does …?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35240" y="2660904"/>
            <a:ext cx="365760" cy="329184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2624328"/>
            <a:ext cx="3474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Can …?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35240" y="3090672"/>
            <a:ext cx="365760" cy="329184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92440" y="3054096"/>
            <a:ext cx="3474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2F5D8C"/>
                </a:solidFill>
                <a:latin typeface="Arial"/>
              </a:rPr>
              <a:t>Have you got …?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35240" y="3520440"/>
            <a:ext cx="365760" cy="329184"/>
          </a:xfrm>
          <a:prstGeom prst="roundRect">
            <a:avLst/>
          </a:prstGeom>
          <a:solidFill>
            <a:srgbClr val="C0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2440" y="3483864"/>
            <a:ext cx="3474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C03A6B"/>
                </a:solidFill>
                <a:latin typeface="Arial"/>
              </a:rPr>
              <a:t>Did … last …?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35240" y="3950208"/>
            <a:ext cx="365760" cy="329184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92440" y="3913632"/>
            <a:ext cx="3474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6D4AA8"/>
                </a:solidFill>
                <a:latin typeface="Arial"/>
              </a:rPr>
              <a:t>Where / When …?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635240" y="4379976"/>
            <a:ext cx="365760" cy="329184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92440" y="4343400"/>
            <a:ext cx="3474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How often / How many …?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35240" y="4809744"/>
            <a:ext cx="365760" cy="329184"/>
          </a:xfrm>
          <a:prstGeom prst="roundRect">
            <a:avLst/>
          </a:prstGeom>
          <a:solidFill>
            <a:srgbClr val="B33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2440" y="4773168"/>
            <a:ext cx="3474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Who + fe’l …? (ega savoli)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635240" y="5239512"/>
            <a:ext cx="365760" cy="329184"/>
          </a:xfrm>
          <a:prstGeom prst="roundRect">
            <a:avLst/>
          </a:prstGeom>
          <a:solidFill>
            <a:srgbClr val="966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92440" y="5202936"/>
            <a:ext cx="3474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966A18"/>
                </a:solidFill>
                <a:latin typeface="Arial"/>
              </a:rPr>
              <a:t>…, isn’t it? (tag)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58978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Gaplarda 3-shaxs -s ni unutmang: She lives… · He can… · His brother plays…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YAKUN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Chiqish chiptasi va uyga vazifa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76072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576072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5303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Chiqish chiptasi — 4 savol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377440"/>
            <a:ext cx="53035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1.  Savol yasang:  she / like / ice cream</a:t>
            </a:r>
          </a:p>
          <a:p>
            <a:pPr algn="l">
              <a:spcAft>
                <a:spcPts val="1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2.  Qisqa javob:  — Can you swim?  — Yes, ___</a:t>
            </a:r>
          </a:p>
          <a:p>
            <a:pPr algn="l">
              <a:spcAft>
                <a:spcPts val="1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3.  To‘g‘rilang:  Where you live?</a:t>
            </a:r>
          </a:p>
          <a:p>
            <a:pPr algn="l">
              <a:spcAft>
                <a:spcPts val="1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4.  Tanlang:  Who (called / did call) you?  — Ali called me.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0" y="1645920"/>
            <a:ext cx="502920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583680" y="1645920"/>
            <a:ext cx="502920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0" y="1828800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97316"/>
                </a:solidFill>
                <a:latin typeface="Arial"/>
              </a:rPr>
              <a:t>Uyga vazifa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0" y="2377440"/>
            <a:ext cx="457200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1) Ish varaqasidagi qolgan mashqlarni tugating.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2) Oilangizdan bir kishiga 8 ta savol bering (QASI!) va javoblarini qisqa yozing.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3) Speaking Part 1: 9-mashqdagi 3 savolga javobingizni telefoningizga yozib oling (har biri 20 soniya).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989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Esda qolsin: yordamchi fe’l — ega oldida.  Q – A – S – I.  Yes, I do!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