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GRAMMATIKA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O'tmish haqida gapirishning 2 yo'li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B9AFA0"/>
                </a:solidFill>
                <a:latin typeface="Arial"/>
              </a:rPr>
              <a:t>Past Simple  ·  Present Perfect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A2 va B1 daraja · 7–10-sinf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O'QITUVCHI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Mashg'ulot rejasi — 120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71907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737360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Vaqt eshigi: ochiqmi, yopiqmi?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1737360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3-slayd. Doskaga ikki savol yozilsin: «Vaqt tugaganmi? Hozir bilan bog'liqmi?»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5798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23113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10–35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2249424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Past Simple — yopiq vaqt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0" y="2249424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4–5-slaydlar. Har o'quvchi kecha qilgan bitta ishini aytadi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7004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77240" y="274320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35–60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761488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Present Perfect — uch ishlatilishi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2761488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6–8-slaydlar. Har ishlatilishdan keyin o'quvchidan o'z hayotidan misol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82112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3255264"/>
            <a:ext cx="114300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60–70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3273552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Tanaffus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3273552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/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694176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3767328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70–85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785616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Jadval, ikki taqqoslash va 5 xato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0" y="3785616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9–12-slaydlar. Xatolarni avval o'quvchilar topsin, keyin ✓ oching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20624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777240" y="427939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85–100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4297680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Mashqlar — darajaga qarab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0" y="4297680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A2: 13-slayd, B1: 14-slayd; juftlikda, keyin 16-slayd kaliti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71830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77240" y="479145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100–115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7400" y="4809744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Vaqt detektivi (o'yin)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0" y="4809744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20 vaziyat, 60 soniya; ikki jamoa darajasi teng bo'lsin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23036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77240" y="530352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115–120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57400" y="5321808"/>
            <a:ext cx="3566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Juftlikda gapirish + uyga vazifa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0" y="5321808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15- va 17-slaydlar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5833872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150 daqiqa bo'lsa: o'yindan keyin yozma ish («My life so far» — 6 gap: 2 ta ever/never, 2 ta already/just, 2 ta last year) va zanjir o'yini: «Have you ever ...?» → javob → «When did you ...?»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UMUMIY KO'RINISH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Nega ikkita shakl bor?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Gap o'tmishdagi ish haqida. Qaysi shakl — VAQT ESHIGI ochiq yoki yopiqligiga bog'liq.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40280"/>
            <a:ext cx="26974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2240280"/>
            <a:ext cx="269748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25146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97316"/>
                </a:solidFill>
                <a:latin typeface="Arial"/>
              </a:rPr>
              <a:t>Past Simple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154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yopiq (tugagan) vaqt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416052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I saw Lucy yesterday.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2240280"/>
            <a:ext cx="26974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3474720" y="2240280"/>
            <a:ext cx="269748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75888" y="25146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5888" y="3154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natija hozir, yangilik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5888" y="416052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I've lost my key.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2240280"/>
            <a:ext cx="26974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309360" y="2240280"/>
            <a:ext cx="269748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10528" y="25146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0528" y="3154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hayot tajribasi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0528" y="416052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Have you ever been there?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0" y="2240280"/>
            <a:ext cx="26974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9144000" y="2240280"/>
            <a:ext cx="269748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45168" y="25146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45168" y="315468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hali ochiq davr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45168" y="416052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I've known her for years.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7150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Ikki savol: 1) Vaqt tugaganmi?   2) Hozir bilan bog'liqmi?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PAST SIMPLE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Past Simple — yopiq vaqt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Vaqti TUGAGAN ish. Eshik yopiq: qachonligi aytilgan yoki ikkalangga ma'lum.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I saw Lucy yesterday.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Kecha Lyusini ko'rdim.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We moved here three years ago.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Bu yerga uch yil avval ko'chib kelganmiz.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Mozart wrote more than 600 pieces.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Motsart 600 dan ortiq asar yozgan (hayoti tugagan davr).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fe'l + -ed  /  2-shakl (went, saw, wrote)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yesterday · ago · last week · in 2020 · When?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vaqt eshigi ochiqmi, yopiqmi?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PAST SIMPLE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Past Simple — savol va inkor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Savol va inkorda fe'l 1-shaklga qaytadi: did o'zi o'tgan zamonni ko'rsatadi.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Did you enjoy the party?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Bazm senga yoqdimi?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When did you arrive?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Qachon yetib kelding?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I didn't buy anything.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Hech narsa sotib olmadim.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did / didn't + fe'l (1-shakl)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did ...? · didn't · be: was / were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vaqt eshigi ochiqmi, yopiqmi?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Perfect — natija hozir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Ish o'tmishda bo'ldi, lekin NATIJASI hozir ko'rinib turibdi. Yangilik ham shu.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I've lost my key.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Kalitimni yo'qotib qo'ydim — hozir ham yo'q.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Tom has broken his arm.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Tomning qo'li singan — hozir gipsda.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Sara has gone out.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Sara chiqib ketgan — hozir uyda emas.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/ has + 3-shakl (V3)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just · already · yet · Yangilik!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vaqt eshigi ochiqmi, yopiqmi?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Perfect — hayot tajribasi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Hayoting — hali ochiq davr. QACHONligi muhim emas, bo'lgan-bo'lmagani muhim.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Have you ever been to China?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Xitoyda bo'lganmisan?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I've never ridden a horse.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Hech qachon ot minmaganman.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She's read that book three times.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U bu kitobni uch marta o'qib chiqqan.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/ has + 3-shakl (V3)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ever · never · twice · It's the first time ...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vaqt eshigi ochiqmi, yopiqmi?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Perfect — hali ochiq davr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69494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Davr hali TUGAMAGAN: bugun, shu hafta, tanishganingdan beri. Eshik ochiq.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We've been friends for twenty years.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8152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Yigirma yildan beri do'stmiz — hali ham.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I've drunk three cups of tea today.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04164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Bugun uch piyola choy ichdim — kun hali tugamadi.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1772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It hasn't rained this week.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01768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Bu hafta yomg'ir yog'gani yo'q.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737360"/>
            <a:ext cx="365760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92440" y="19202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331720"/>
            <a:ext cx="3200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/ has + 3-shakl (V3)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3291840"/>
            <a:ext cx="365760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34747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KALIT SO'ZLAR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886200"/>
            <a:ext cx="32004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since · for · today · this week · so far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O'qituvchi savoli: bu gapda vaqt eshigi ochiqmi, yopiqmi?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Ikki shakl — bitta jadvalda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2651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SHAKL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280" y="1691640"/>
            <a:ext cx="3017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MA'NO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6916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KALIT SO'ZLAR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0" y="169164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MISOL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4884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40080" y="2148840"/>
            <a:ext cx="91440" cy="9144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404872"/>
            <a:ext cx="2514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Past Simple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2404872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yopiq (tugagan) vaqt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404872"/>
            <a:ext cx="2606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yesterday, ago, in 2020, When?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0" y="2404872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I saw Lucy yesterday.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15468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40080" y="3154680"/>
            <a:ext cx="91440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410712"/>
            <a:ext cx="2514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4720" y="3410712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natija hozir, yangilik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410712"/>
            <a:ext cx="2606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just, already, yet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40" y="3410712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I've lost my key.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16052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40080" y="4160520"/>
            <a:ext cx="91440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416552"/>
            <a:ext cx="2514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4720" y="4416552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hayot tajribasi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416552"/>
            <a:ext cx="2606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ever, never, twice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35440" y="4416552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Have you ever been there?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516636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640080" y="5166360"/>
            <a:ext cx="91440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2960" y="5422392"/>
            <a:ext cx="2514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Present Perfect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74720" y="5422392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hali ochiq davr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92240" y="5422392"/>
            <a:ext cx="2606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since, for, today, so far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35440" y="5422392"/>
            <a:ext cx="2971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E2A38"/>
                </a:solidFill>
                <a:latin typeface="Arial"/>
              </a:rPr>
              <a:t>I've known her for years.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Bir voqea — ikki eshik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5394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737360"/>
            <a:ext cx="539496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Present Perfect — eshik OCHIQ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060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I've lost my key.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71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Kalitim yo'q — HOZIR ham topolmayapman.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 has stopped raining.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862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Yomg'ir tindi — endi soyabon kerak emas.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34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They've gone away.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006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Ular ketishgan — hozir shu yerda emas.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1737360"/>
            <a:ext cx="5394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6400800" y="1737360"/>
            <a:ext cx="539496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75120" y="1965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Past Simple — eshik YOPIQ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6060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lost my key, but then I found 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971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Kalitni yo'qotgandim, keyin topib oldim.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5204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 stopped raining for a while.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8862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Yomg'ir bir muddat tinib turdi — keyin yana yog'di.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434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They went away, but they're back now.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8006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Ketishgandi — hozir qaytib kelishgan.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5778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Present Perfect HOZIRNI aytadi; Past Simple faqat o'tmishni — hozir nima bo'layotganini bilmaymiz.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Yangilik → tafsilot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5394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737360"/>
            <a:ext cx="539496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Yangilik e'loni — Present Perfect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060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Joe has passed his exam!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71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Jo imtihondan o'tibdi!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There has been an accident.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862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Avariya yuz beribdi.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434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I've cut my finger.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8006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Barmog'imni kesib oldim.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1737360"/>
            <a:ext cx="5394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6400800" y="1737360"/>
            <a:ext cx="539496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75120" y="19659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Tafsilotlar — Past Simple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6060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 got 87 per cent.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971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U 87 foiz olibdi.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5204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 happened at ten o'clock.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8862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Soat o'nda yuz berdi.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434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picked up a hot dish.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8006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Issiq idishni ushlab olibman.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5778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Qoida: yangilikni Present Perfect bilan e'lon qilamiz, tafsilotini Past Simple bilan aytamiz va so'raymiz (How did it happen?).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DIQQAT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Ko'p uchraydigan 5 xato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5564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I have seen him yesterday.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2140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I saw him yesterday.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192024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yesterday — yopiq vaqt, Past Simple.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60604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71576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When have you arrived?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08152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When did you arrive?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0" y="288036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When? savoli doim Past Simple.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56616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67588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I live here since 2020.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04164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I have lived here since 2020.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35040" y="384048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since / for — Present Perfect.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52628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63600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She has gone to London twice.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00176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She has been to London twice.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35040" y="480060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Borib KELGAN — been; hali qaytmagan — gone.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8640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59612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</a:t>
            </a:r>
            <a:r>
              <a:rPr sz="1300" b="0">
                <a:solidFill>
                  <a:srgbClr val="B33B2B"/>
                </a:solidFill>
                <a:latin typeface="Arial"/>
              </a:rPr>
              <a:t>Mozart has written more than 600 pieces.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96188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</a:t>
            </a:r>
            <a:r>
              <a:rPr sz="1300" b="1">
                <a:solidFill>
                  <a:srgbClr val="137A4B"/>
                </a:solidFill>
                <a:latin typeface="Arial"/>
              </a:rPr>
              <a:t>Mozart wrote more than 600 pieces.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35040" y="5760720"/>
            <a:ext cx="5394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Tugagan hayot, tugagan davr — Past Simple.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A2 mashq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Qavsdagi fe'lni to'g'ri shaklga qo'ying.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214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___ (see) that film last week.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0358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you ever ___ (eat) sushi?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9502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Ow!  I ___ (cut) my finger.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8646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Mozart ___ (write) more than 600 pieces of music.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160" y="21214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We ___ (live) in this flat since 2020.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358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When ___ you ___ (buy) that bike?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39502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Sara isn't here — she ___ (go) out.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48646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___ (not/finish) my homework yet.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B1 mashq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To'g'ri shaklni qo'ying VA eshik ochiq yoki yopiqligini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214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This is the first time I ___ (drive) a car.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0358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 ___ (drink) four cups of tea today, and it's only noon.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9502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___ you ___ (see) Anna this morning? (hozir kechqurun)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8646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Jack ___ (work) in that shop from 2019 to 2022.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160" y="21214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Look!  Somebody ___ (spill) juice on the sofa.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358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 loves travelling — she ___ (visit) ten countries so far.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39502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My grandfather ___ (grow) up in Bukhara.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4864608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Andy has won a prize!  He ___ (get) the top score.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Juftlikda gapirish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Juft bo'lib so'rang. Diqqat: «Have you ever ...?» dan keyin tafsilot «When did you ...?» bilan so'raladi.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94560"/>
            <a:ext cx="1097280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868680" y="23774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3957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Have you ever been to another city?  — When did you go?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7280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68680" y="32918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3101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 have you done today so far?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023360"/>
            <a:ext cx="1097280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68680" y="42062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42245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What did you do last weekend?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937760"/>
            <a:ext cx="1097280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868680" y="512064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513892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How long have you known your best friend?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O'QITUVCHI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Javoblar kaliti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539496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A2 mashq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6888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1. </a:t>
            </a:r>
            <a:r>
              <a:rPr sz="1500" b="1">
                <a:solidFill>
                  <a:srgbClr val="1E2A38"/>
                </a:solidFill>
                <a:latin typeface="Arial"/>
              </a:rPr>
              <a:t>saw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8036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2. </a:t>
            </a:r>
            <a:r>
              <a:rPr sz="1500" b="1">
                <a:solidFill>
                  <a:srgbClr val="1E2A38"/>
                </a:solidFill>
                <a:latin typeface="Arial"/>
              </a:rPr>
              <a:t>Have ... eaten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9184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3. </a:t>
            </a:r>
            <a:r>
              <a:rPr sz="1500" b="1">
                <a:solidFill>
                  <a:srgbClr val="1E2A38"/>
                </a:solidFill>
                <a:latin typeface="Arial"/>
              </a:rPr>
              <a:t>have cut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0332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4. </a:t>
            </a:r>
            <a:r>
              <a:rPr sz="1500" b="1">
                <a:solidFill>
                  <a:srgbClr val="1E2A38"/>
                </a:solidFill>
                <a:latin typeface="Arial"/>
              </a:rPr>
              <a:t>wrote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11480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5. </a:t>
            </a:r>
            <a:r>
              <a:rPr sz="1500" b="1">
                <a:solidFill>
                  <a:srgbClr val="1E2A38"/>
                </a:solidFill>
                <a:latin typeface="Arial"/>
              </a:rPr>
              <a:t>have lived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52628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6. </a:t>
            </a:r>
            <a:r>
              <a:rPr sz="1500" b="1">
                <a:solidFill>
                  <a:srgbClr val="1E2A38"/>
                </a:solidFill>
                <a:latin typeface="Arial"/>
              </a:rPr>
              <a:t>did ... buy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93776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7. </a:t>
            </a:r>
            <a:r>
              <a:rPr sz="1500" b="1">
                <a:solidFill>
                  <a:srgbClr val="1E2A38"/>
                </a:solidFill>
                <a:latin typeface="Arial"/>
              </a:rPr>
              <a:t>has gone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8. </a:t>
            </a:r>
            <a:r>
              <a:rPr sz="1500" b="1">
                <a:solidFill>
                  <a:srgbClr val="1E2A38"/>
                </a:solidFill>
                <a:latin typeface="Arial"/>
              </a:rPr>
              <a:t>haven't finished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1737360"/>
            <a:ext cx="539496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675120" y="19202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B1 mashq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46888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1. </a:t>
            </a:r>
            <a:r>
              <a:rPr sz="1500" b="1">
                <a:solidFill>
                  <a:srgbClr val="1E2A38"/>
                </a:solidFill>
                <a:latin typeface="Arial"/>
              </a:rPr>
              <a:t>have driven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88036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2. </a:t>
            </a:r>
            <a:r>
              <a:rPr sz="1500" b="1">
                <a:solidFill>
                  <a:srgbClr val="1E2A38"/>
                </a:solidFill>
                <a:latin typeface="Arial"/>
              </a:rPr>
              <a:t>have drunk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29184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3. </a:t>
            </a:r>
            <a:r>
              <a:rPr sz="1500" b="1">
                <a:solidFill>
                  <a:srgbClr val="1E2A38"/>
                </a:solidFill>
                <a:latin typeface="Arial"/>
              </a:rPr>
              <a:t>Did ... see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70332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4. </a:t>
            </a:r>
            <a:r>
              <a:rPr sz="1500" b="1">
                <a:solidFill>
                  <a:srgbClr val="1E2A38"/>
                </a:solidFill>
                <a:latin typeface="Arial"/>
              </a:rPr>
              <a:t>worked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11480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5. </a:t>
            </a:r>
            <a:r>
              <a:rPr sz="1500" b="1">
                <a:solidFill>
                  <a:srgbClr val="1E2A38"/>
                </a:solidFill>
                <a:latin typeface="Arial"/>
              </a:rPr>
              <a:t>has spilled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52628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6. </a:t>
            </a:r>
            <a:r>
              <a:rPr sz="1500" b="1">
                <a:solidFill>
                  <a:srgbClr val="1E2A38"/>
                </a:solidFill>
                <a:latin typeface="Arial"/>
              </a:rPr>
              <a:t>has visited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493776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7. </a:t>
            </a:r>
            <a:r>
              <a:rPr sz="1500" b="1">
                <a:solidFill>
                  <a:srgbClr val="1E2A38"/>
                </a:solidFill>
                <a:latin typeface="Arial"/>
              </a:rPr>
              <a:t>grew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5120" y="5349240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8. </a:t>
            </a:r>
            <a:r>
              <a:rPr sz="1500" b="1">
                <a:solidFill>
                  <a:srgbClr val="1E2A38"/>
                </a:solidFill>
                <a:latin typeface="Arial"/>
              </a:rPr>
              <a:t>got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Uyga vazifa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7 ta gap yozing. Har birining tagiga qaysi shakl va nimagaligini yozing.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46888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48716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2 ta gap — hayot tajribang (ever / never)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326440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2 ta gap — bugun qilgan ishing (already / just)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02336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404164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2 ta gap — o'tgan hafta qilganing (last week / ago)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80060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4818888"/>
            <a:ext cx="9601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1 ta gap — since yoki for bilan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7607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Namuna: I have never eaten sushi. — Present Perfect, chunki hayot tajribasi, vaqt eshigi ochiq.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