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INGLIZ TILI · WRITING · CEFR TASK 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73152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Arial"/>
              </a:rPr>
              <a:t>Do‘stga norasmiy xat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01752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0">
                <a:solidFill>
                  <a:srgbClr val="B9AFA0"/>
                </a:solidFill>
                <a:latin typeface="Arial"/>
              </a:rPr>
              <a:t>Informal letter to a friend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14800"/>
            <a:ext cx="7315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1-to‘garak «Simple English» · 7–8-sinf · A2 → B1</a:t>
            </a:r>
          </a:p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21.10 va 26.10.2026 · 2 mashg‘ulot × 60 daqiqa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B9AFA0"/>
                </a:solidFill>
                <a:latin typeface="Arial"/>
              </a:rPr>
              <a:t>Davirbek Xasanov · Halima Xudoyberdiyeva nomidagi Ijod maktabi</a:t>
            </a:r>
          </a:p>
        </p:txBody>
      </p:sp>
      <p:sp>
        <p:nvSpPr>
          <p:cNvPr id="8" name="Rectangle 7"/>
          <p:cNvSpPr/>
          <p:nvPr/>
        </p:nvSpPr>
        <p:spPr>
          <a:xfrm>
            <a:off x="8503920" y="1920240"/>
            <a:ext cx="2926080" cy="1920240"/>
          </a:xfrm>
          <a:prstGeom prst="rect">
            <a:avLst/>
          </a:prstGeom>
          <a:solidFill>
            <a:srgbClr val="FFF8EC"/>
          </a:solidFill>
          <a:ln w="3175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Merge 8"/>
          <p:cNvSpPr/>
          <p:nvPr/>
        </p:nvSpPr>
        <p:spPr>
          <a:xfrm>
            <a:off x="8503920" y="1920240"/>
            <a:ext cx="2926080" cy="1056132"/>
          </a:xfrm>
          <a:prstGeom prst="flowChartMerge">
            <a:avLst/>
          </a:prstGeom>
          <a:solidFill>
            <a:srgbClr val="FFF8EC"/>
          </a:solidFill>
          <a:ln w="3175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791395" y="2726740"/>
            <a:ext cx="351129" cy="351129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0" y="4023360"/>
            <a:ext cx="29260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B9AFA0"/>
                </a:solidFill>
                <a:latin typeface="Arial"/>
              </a:rPr>
              <a:t>Hi!  …  Write back soon!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O‘QITUVCHI UCHUN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Ikki mashg‘ulot rejasi — 2 × 60 daqiqa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00200"/>
            <a:ext cx="5394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1-mashg‘ulot · 21.10 (chorshanba)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49808" y="2212848"/>
            <a:ext cx="86868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139696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Isinish + imtihonda Task 1.1, norasmiy va rasmiy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37760" y="222199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3–4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734056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49808" y="2843784"/>
            <a:ext cx="86868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10–22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1640" y="2770632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6 qism + foydali iboralar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2852928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5–8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364992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49808" y="3474720"/>
            <a:ext cx="86868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22–30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3401568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Bog‘lovchilar va norasmiy ohang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483864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9–10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995928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49808" y="4105656"/>
            <a:ext cx="86868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30–38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4032504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Hamma savolga javob · so‘z soni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4114800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11–12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626864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49808" y="4736592"/>
            <a:ext cx="86868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38–48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1640" y="4663440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Rangli namunaviy xat (sinf bilan)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74573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13–14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5257800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49808" y="5367528"/>
            <a:ext cx="868680" cy="347472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48–60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91640" y="5294376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Ish varag‘i 1–2-mashq + tekshirish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37760" y="537667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15–17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63640" y="1600200"/>
            <a:ext cx="5394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F97316"/>
                </a:solidFill>
                <a:latin typeface="Arial"/>
              </a:rPr>
              <a:t>2-mashg‘ulot · 26.10 (dushanba)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2103120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6373368" y="2212848"/>
            <a:ext cx="868680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0–5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15200" y="2139696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Takrorlash: 6 qism (o‘quvchilar aytadi)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61320" y="222199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5-slayd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63640" y="2734056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6373368" y="2843784"/>
            <a:ext cx="868680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5–15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0" y="2770632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Kuchsiz va kuchli xat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61320" y="2852928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18–19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263640" y="3364992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6373368" y="3474720"/>
            <a:ext cx="868680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15–25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15200" y="3401568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O‘zbekona xatolar · 5 qadamli reja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561320" y="3483864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20–22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263640" y="3995928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6373368" y="4105656"/>
            <a:ext cx="868680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25–42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15200" y="4032504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1-topshiriq: ish varag‘ida reja + yozish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561320" y="4114800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23-slayd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263640" y="4626864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6373368" y="4736592"/>
            <a:ext cx="868680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42–52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315200" y="4663440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Juftlikda tekshirish (checklist)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561320" y="4745736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24-slayd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263640" y="5257800"/>
            <a:ext cx="53949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Rounded Rectangle 51"/>
          <p:cNvSpPr/>
          <p:nvPr/>
        </p:nvSpPr>
        <p:spPr>
          <a:xfrm>
            <a:off x="6373368" y="5367528"/>
            <a:ext cx="868680" cy="347472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52–60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315200" y="5294376"/>
            <a:ext cx="32461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1E2A38"/>
                </a:solidFill>
                <a:latin typeface="Arial"/>
              </a:rPr>
              <a:t>2-topshiriq, namunalar, uyga vazifa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561320" y="5376672"/>
            <a:ext cx="1051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25–27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0080" y="5989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varag‘i: «Ishvaraqasi_1-togarak_norasmiy_xat.pdf» — 1-kunda 1–2-mashq, 2-kunda 3–4-mashq.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CEFR WRITING · PART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Imtihonda Task 1.1 qanday ko‘rinadi?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342900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91640"/>
            <a:ext cx="3429000" cy="10972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68680" y="1965960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94767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2F5D8C"/>
                </a:solidFill>
                <a:latin typeface="Arial"/>
              </a:rPr>
              <a:t>Vaziyat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5146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1E2A38"/>
                </a:solidFill>
                <a:latin typeface="Arial"/>
              </a:rPr>
              <a:t>You are a member of the Music Club. You received this email…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114800" y="2377440"/>
            <a:ext cx="274320" cy="365760"/>
          </a:xfrm>
          <a:prstGeom prst="rightArrow">
            <a:avLst/>
          </a:prstGeom>
          <a:solidFill>
            <a:srgbClr val="E6EC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434840" y="1691640"/>
            <a:ext cx="342900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4434840" y="1691640"/>
            <a:ext cx="342900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663440" y="196596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2080" y="194767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F97316"/>
                </a:solidFill>
                <a:latin typeface="Arial"/>
              </a:rPr>
              <a:t>Kelgan xat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25146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1E2A38"/>
                </a:solidFill>
                <a:latin typeface="Arial"/>
              </a:rPr>
              <a:t>Odatda 3 ta savol bilan (104 mokdan 84 tasida)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7909560" y="2377440"/>
            <a:ext cx="274320" cy="365760"/>
          </a:xfrm>
          <a:prstGeom prst="rightArrow">
            <a:avLst/>
          </a:prstGeom>
          <a:solidFill>
            <a:srgbClr val="E6EC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29600" y="1691640"/>
            <a:ext cx="342900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8229600" y="1691640"/>
            <a:ext cx="342900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58200" y="196596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06840" y="1947672"/>
            <a:ext cx="2560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Task 1.1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58200" y="2514600"/>
            <a:ext cx="3017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1E2A38"/>
                </a:solidFill>
                <a:latin typeface="Arial"/>
              </a:rPr>
              <a:t>DO‘STGA norasmiy xat · about 50 words (50–70)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3657600"/>
            <a:ext cx="10972800" cy="16002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14400" y="3767328"/>
            <a:ext cx="10424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HAQIQIY TOPSHIRIQ MATNI (Mock 1)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4114800"/>
            <a:ext cx="104241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Write a letter to your friend, who is also a member of the club. Write about your feelings and what you think the club management should do. Write your response in about 50 words.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4864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Xat tashkilotdan keladi, siz esa shu haqda DO‘STINGIZGA yozasiz. O‘sha xatga rasmiy javob — Task 1.2 (120–150 so‘z) — keyingi mavzu.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KIMGA YOZYAPSAN?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Norasmiy va rasmiy xat — farqi nimada?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164592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TASK 1.1 · NORASMIY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06640" y="164592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2F5D8C"/>
                </a:solidFill>
                <a:latin typeface="Arial"/>
              </a:rPr>
              <a:t>TASK 1.2 · RASMIY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103120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22960" y="2212848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Kimga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2194560"/>
            <a:ext cx="4206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do‘st, sinfdosh, qo‘shni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06640" y="219456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F5D8C"/>
                </a:solidFill>
                <a:latin typeface="Arial"/>
              </a:rPr>
              <a:t>tashkilot, rahbar, menejer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743200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2960" y="2852928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Salom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2834640"/>
            <a:ext cx="4206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Hi Sam! · Hey!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06640" y="283464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F5D8C"/>
                </a:solidFill>
                <a:latin typeface="Arial"/>
              </a:rPr>
              <a:t>Dear Sir or Madam,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383280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2960" y="3493008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Qisqartma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17520" y="3474720"/>
            <a:ext cx="4206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I’m, don’t, it’s — 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06640" y="347472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F5D8C"/>
                </a:solidFill>
                <a:latin typeface="Arial"/>
              </a:rPr>
              <a:t>I am, do not — deyarli yo‘q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23360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22960" y="4133088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Undov (!)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17520" y="4114800"/>
            <a:ext cx="4206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104 xatda 399 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06640" y="411480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F5D8C"/>
                </a:solidFill>
                <a:latin typeface="Arial"/>
              </a:rPr>
              <a:t>104 xatda atigi 2 ta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663440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22960" y="4773168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Xayrlashish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17520" y="4754880"/>
            <a:ext cx="4206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Take care! · Write back soon!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06640" y="475488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F5D8C"/>
                </a:solidFill>
                <a:latin typeface="Arial"/>
              </a:rPr>
              <a:t>Yours faithfully,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5303520"/>
            <a:ext cx="1097280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22960" y="5413248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So‘z soni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17520" y="5394960"/>
            <a:ext cx="42062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about 50 (50–70)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06640" y="5394960"/>
            <a:ext cx="4114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2F5D8C"/>
                </a:solidFill>
                <a:latin typeface="Arial"/>
              </a:rPr>
              <a:t>120–150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5989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Qoida: do‘stingiz bilan qanday gaplashsangiz, xatda ham shunday — samimiy, qisqa, jonli.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TUZILISH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Xatning 6 qismi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45920"/>
            <a:ext cx="109728" cy="65836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14400" y="178308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1700784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Salomlashish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1993392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5A6572"/>
                </a:solidFill>
                <a:latin typeface="Arial"/>
              </a:rPr>
              <a:t>greeting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7760" y="1773936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Hi Sam,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37744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640080" y="2377440"/>
            <a:ext cx="109728" cy="65836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14400" y="2514600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2432304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Birinchi gap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2724912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5A6572"/>
                </a:solidFill>
                <a:latin typeface="Arial"/>
              </a:rPr>
              <a:t>opening line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37760" y="2505456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2F5D8C"/>
                </a:solidFill>
                <a:latin typeface="Arial"/>
              </a:rPr>
              <a:t>Thanks for your letter!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10896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40080" y="3108960"/>
            <a:ext cx="109728" cy="6583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14400" y="32461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8760" y="3163824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Yozish sababi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3456432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5A6572"/>
                </a:solidFill>
                <a:latin typeface="Arial"/>
              </a:rPr>
              <a:t>reason for writing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3236976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97316"/>
                </a:solidFill>
                <a:latin typeface="Arial"/>
              </a:rPr>
              <a:t>I’m writing to tell you about…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384048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640080" y="3840480"/>
            <a:ext cx="109728" cy="658368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14400" y="3977640"/>
            <a:ext cx="411480" cy="384048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08760" y="3895344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Savollarga javob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4187952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5A6572"/>
                </a:solidFill>
                <a:latin typeface="Arial"/>
              </a:rPr>
              <a:t>answering questions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37760" y="3968496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javob ①  ·  javob ②  ·  javob ③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457200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ectangle 29"/>
          <p:cNvSpPr/>
          <p:nvPr/>
        </p:nvSpPr>
        <p:spPr>
          <a:xfrm>
            <a:off x="640080" y="4572000"/>
            <a:ext cx="109728" cy="658368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14400" y="4709160"/>
            <a:ext cx="411480" cy="384048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08760" y="4626864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Yakuniy gap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08760" y="4919472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5A6572"/>
                </a:solidFill>
                <a:latin typeface="Arial"/>
              </a:rPr>
              <a:t>closing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37760" y="4700016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37A4B"/>
                </a:solidFill>
                <a:latin typeface="Arial"/>
              </a:rPr>
              <a:t>Write back soon!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" y="5303520"/>
            <a:ext cx="1097280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ectangle 35"/>
          <p:cNvSpPr/>
          <p:nvPr/>
        </p:nvSpPr>
        <p:spPr>
          <a:xfrm>
            <a:off x="640080" y="5303520"/>
            <a:ext cx="109728" cy="658368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14400" y="5440680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508760" y="5358384"/>
            <a:ext cx="3291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Imzo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508760" y="5650992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50" b="0">
                <a:solidFill>
                  <a:srgbClr val="5A6572"/>
                </a:solidFill>
                <a:latin typeface="Arial"/>
              </a:rPr>
              <a:t>sign-off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37760" y="5431536"/>
            <a:ext cx="6492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Best wishes,  Aziz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" y="60807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4-qism eng katta: xatning yarmidan ko‘pi — do‘stingiz savollariga javob.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IBORALAR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1–3-qism: salom, birinchi gap, sabab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44068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91640"/>
            <a:ext cx="544068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74519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Salom + birinchi 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7744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Hi Sam! / Hey Sam,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24912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Salom, Sam!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82112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Thanks for your letter!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529584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Xating uchun rahmat!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86784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It was great to hear from you.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334256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Xabar olganimdan xursandman.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791456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Sorry I didn’t write sooner.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138928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Kech yozganim uchun uzr.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691640"/>
            <a:ext cx="544068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263640" y="1691640"/>
            <a:ext cx="544068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60" y="1874519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97316"/>
                </a:solidFill>
                <a:latin typeface="Arial"/>
              </a:rPr>
              <a:t>Yozish sababi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237744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I’m writing to tell you about…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2724912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…haqida aytib bermoqchiman.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3182112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Guess what?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7960" y="3529584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Bilasanmi nima bo‘ldi?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60" y="3986784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You asked about…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7960" y="4334256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…haqida so‘ragan eding.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4791456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I’ve got some great news!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5138928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Zo‘r yangilik bor!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Birinchi gap — reaksiya: do‘stingiz xati sizga yoqqanini ko‘rsating.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IBORALAR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4-qism: savollarga javob iboralari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44068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91640"/>
            <a:ext cx="5440680" cy="109728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74519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C9A35C"/>
                </a:solidFill>
                <a:latin typeface="Arial"/>
              </a:rPr>
              <a:t>Javobni boshlash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7744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You asked me about my weekend.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24912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Dam olish kunim haqida so‘ragan eding.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82112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About your question, 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529584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Savolingga kelsak, 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86784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Well, on Saturday I…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334256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Xullas, shanba kuni men…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791456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think… / In my opinion, 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138928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Menimcha, …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691640"/>
            <a:ext cx="544068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263640" y="1691640"/>
            <a:ext cx="5440680" cy="10972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60" y="1874519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2F5D8C"/>
                </a:solidFill>
                <a:latin typeface="Arial"/>
              </a:rPr>
              <a:t>Taklif va fikr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237744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Why don’t we…?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2724912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Keling, … qilaylik? / Nega … qilmaymiz?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3182112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Let’s… together!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7960" y="3529584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Birga … qilaylik!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60" y="3986784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I’m sure you’ll love it!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7960" y="4334256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Senga albatta yoqadi!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4791456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about you?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5138928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O‘zing-chi?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Har savolga kamida bitta to‘liq gap. Savol qaysi zamonda bo‘lsa, javob ham shunda.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IBORALAR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5–6-qism: yakuniy gap va imzo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44068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691640"/>
            <a:ext cx="5440680" cy="109728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74519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Yakuniy 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7744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Write back soon!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24912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Tezroq javob yoz!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82112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Can’t wait to see you!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529584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Ko‘rishguncha sabrim yo‘q!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86784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Let me know!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334256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Menga xabar ber!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791456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Say hello to your family.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138928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Oilangga salom ayt.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691640"/>
            <a:ext cx="5440680" cy="4069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6263640" y="1691640"/>
            <a:ext cx="5440680" cy="109728"/>
          </a:xfrm>
          <a:prstGeom prst="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60" y="1874519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Imzo (vergul + ism)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2377440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Best wishes,  Aziz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2724912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eng xavfsiz tanlov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3182112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Take care,  Aziz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7960" y="3529584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imtihon namunalarida eng ko‘p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7960" y="3986784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Love,  Aziz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7960" y="4334256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faqat juda yaqin do‘st / oila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60" y="4791456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See you soon,  Aziz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60" y="5138928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tez orada uchrashsangiz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9436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Imzodan keyin ism yozilsin — imtihonda o‘z ismingiz yoki topshiriqdagi ism.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GAPLARNI ULASH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Bog‘lovchilar: and · but · because · so · also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097280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68680" y="1847088"/>
            <a:ext cx="1417320" cy="402336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187452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qo‘shish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1847088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 played football and watched a film.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496312"/>
            <a:ext cx="1097280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68680" y="2651760"/>
            <a:ext cx="1417320" cy="402336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but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4600" y="2679192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qarama-qarshi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2651760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 club is fun, but it’s a bit long.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300984"/>
            <a:ext cx="1097280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68680" y="3456432"/>
            <a:ext cx="1417320" cy="402336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because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3483864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sabab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3456432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 love it because the teacher is kind.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105656"/>
            <a:ext cx="1097280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868680" y="4261104"/>
            <a:ext cx="1417320" cy="402336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so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14600" y="4288536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natija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0" y="4261104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 was tired, so I went to bed early.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910328"/>
            <a:ext cx="1097280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868680" y="5065776"/>
            <a:ext cx="1417320" cy="402336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also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5093208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yana bitta fikr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5065776"/>
            <a:ext cx="6675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We also watch films in English.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80644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Kuchsiz: «I was tired. I went to bed.»  →  Kuchli: «I was tired, so I went to bed.»  Xatda kamida 3 xil bog‘lovchi bo‘lsin.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DO‘STONA OVOZ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Norasmiy ohang: qisqartma va undov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120640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QISQARTMALAR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 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2286000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91840" y="228600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I’m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83464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do not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2834640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283464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don’t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38328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it 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3383280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91840" y="338328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it’s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93192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 have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3931920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91840" y="393192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I’ve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48056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did not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4480560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91840" y="448056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didn’t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029200"/>
            <a:ext cx="1828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let us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0" y="5029200"/>
            <a:ext cx="548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91840" y="5029200"/>
            <a:ext cx="21945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900" b="1">
                <a:solidFill>
                  <a:srgbClr val="0D9488"/>
                </a:solidFill>
                <a:latin typeface="Arial"/>
              </a:rPr>
              <a:t>let’s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035040" y="1691640"/>
            <a:ext cx="5577840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6309360" y="1828800"/>
            <a:ext cx="5029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F97316"/>
                </a:solidFill>
                <a:latin typeface="Arial"/>
              </a:rPr>
              <a:t>UNDOV VA JONLI IBORALAR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286000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Guess what?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15184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Bilasanmi nima bo‘ldi?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2953512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It was amazing!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09360" y="3282696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Zo‘r bo‘ldi!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9360" y="3621024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I’m so excited!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9360" y="3950208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Juda xursandman!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09360" y="4288536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What about you?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17720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O‘zing-chi?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09360" y="4956048"/>
            <a:ext cx="51206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Can’t wait to see you!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5285232"/>
            <a:ext cx="5120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5A6572"/>
                </a:solidFill>
                <a:latin typeface="Arial"/>
              </a:rPr>
              <a:t>Seni ko‘rishni intiqlik bilan kutyapman!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58978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Lekin me’yorida: «!!!» va har gapda undov — ortiqcha. 1–3 ta undov yetarli.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ENG MUHIM QOIDA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HAMMA savolga javob bering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5120640" cy="402336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C9A35C"/>
                </a:solidFill>
                <a:latin typeface="Arial"/>
              </a:rPr>
              <a:t>DO‘STINGIZ XATI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28600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2267712"/>
            <a:ext cx="4114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u="heavy">
                <a:solidFill>
                  <a:srgbClr val="1E2A38"/>
                </a:solidFill>
                <a:uFill>
                  <a:solidFill>
                    <a:srgbClr val="F97316"/>
                  </a:solidFill>
                </a:uFill>
                <a:latin typeface="Arial"/>
              </a:rPr>
              <a:t>How did you celebrate it?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333756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3319272"/>
            <a:ext cx="4114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u="heavy">
                <a:solidFill>
                  <a:srgbClr val="1E2A38"/>
                </a:solidFill>
                <a:uFill>
                  <a:solidFill>
                    <a:srgbClr val="F97316"/>
                  </a:solidFill>
                </a:uFill>
                <a:latin typeface="Arial"/>
              </a:rPr>
              <a:t>What presents did you get?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43891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370832"/>
            <a:ext cx="4114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u="heavy">
                <a:solidFill>
                  <a:srgbClr val="1E2A38"/>
                </a:solidFill>
                <a:uFill>
                  <a:solidFill>
                    <a:srgbClr val="F97316"/>
                  </a:solidFill>
                </a:uFill>
                <a:latin typeface="Arial"/>
              </a:rPr>
              <a:t>What are you going to do with your birthday money?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35040" y="1691640"/>
            <a:ext cx="5577840" cy="4023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09360" y="182880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SIZNING JAVOBINGIZ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228600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0" y="2267712"/>
            <a:ext cx="4572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family had a big party at home.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33756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0" y="3319272"/>
            <a:ext cx="4572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 got a new bike and some books.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43891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0" y="4370832"/>
            <a:ext cx="4572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I’m going to buy a football.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85216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Usul: savollarning tagiga chizing va raqamlang ① ② ③. Yozib bo‘lgach, har raqamga xatdan javob toping. Topilmasa — yozing!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UZUNLIK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So‘z soni: about 50 words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3200400" cy="1371600"/>
          </a:xfrm>
          <a:prstGeom prst="roundRect">
            <a:avLst/>
          </a:prstGeom>
          <a:solidFill>
            <a:srgbClr val="B33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&lt; 40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487168"/>
            <a:ext cx="28346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juda qisqa — savollar ochiq qoladi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1737360"/>
            <a:ext cx="4114800" cy="1371600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06240" y="1828800"/>
            <a:ext cx="37490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50–70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6240" y="2487168"/>
            <a:ext cx="3749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ideal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21040" y="1737360"/>
            <a:ext cx="3200400" cy="13716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503920" y="1828800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&gt; 90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03920" y="2487168"/>
            <a:ext cx="28346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juda uzun — Task 1.2 ga vaqt qolmaydi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383280"/>
            <a:ext cx="109728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10424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QANDAY SANALADI?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931920"/>
            <a:ext cx="104241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• Har bir so‘z — bitta: «I’m» = 1, «birthday money» = 2, «Hi Sam» = 2.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• Tez usul: bitta qatorda nechta so‘z bor? × qatorlar soni.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• Imtihondagi namunalar: o‘rtacha 48 so‘z, B1 javoblar 47–72 so‘z.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58978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Maqsad: 6 qism × 1–2 gap ≈ 55–65 so‘z.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MODEL LETTER ·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Namuna: topshiriq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6583680" cy="237744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801368"/>
            <a:ext cx="6126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C9A35C"/>
                </a:solidFill>
                <a:latin typeface="Arial"/>
              </a:rPr>
              <a:t>DO‘STINGIZ XATI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48840"/>
            <a:ext cx="6126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Hi! I heard it was your birthday last week. How did you celebrate it? What presents did you get? What are you going to do with your birthday money? Write soon! Sam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251960"/>
            <a:ext cx="6583680" cy="91440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68680" y="4389120"/>
            <a:ext cx="6217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E2A38"/>
                </a:solidFill>
                <a:latin typeface="Arial"/>
              </a:rPr>
              <a:t>Write a letter to your friend Sam. Answer all his questions. Write about 50 words.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79" y="1691640"/>
            <a:ext cx="41148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7726679" y="182880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SINF BILAN BIRGA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26679" y="2240280"/>
            <a:ext cx="365760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1. Kimga yozamiz?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2. Nechta savol bor?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3. Qaysi zamon kerak? (did… → Past Simple; are you going to… → going to)</a:t>
            </a:r>
          </a:p>
          <a:p>
            <a:pPr algn="l">
              <a:spcAft>
                <a:spcPts val="8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4. Har savolga bitta javob o‘ylang.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48640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Keyingi slaydda — rangli namunaviy xat. Avval o‘quvchilar og‘zaki javob bersin.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MODEL LETTER ·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Namunaviy xat — qismlar rangda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758952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71323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700" b="1">
                <a:solidFill>
                  <a:srgbClr val="0D9488"/>
                </a:solidFill>
                <a:latin typeface="Arial"/>
              </a:rPr>
              <a:t>Hi Sam,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2F5D8C"/>
                </a:solidFill>
                <a:latin typeface="Arial"/>
              </a:rPr>
              <a:t>Thanks for your letter!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F97316"/>
                </a:solidFill>
                <a:latin typeface="Arial"/>
              </a:rPr>
              <a:t>I’m writing to tell you about my birthday.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966A18"/>
                </a:solidFill>
                <a:latin typeface="Arial"/>
              </a:rPr>
              <a:t>Guess what? My family had a big party at home and all my cousins came.</a:t>
            </a:r>
            <a:r>
              <a:rPr sz="1700" b="0">
                <a:solidFill>
                  <a:srgbClr val="966A18"/>
                </a:solidFill>
                <a:latin typeface="Arial"/>
              </a:rPr>
              <a:t> I got a new bike and some books, but the bike is my favourite present.</a:t>
            </a:r>
            <a:r>
              <a:rPr sz="1700" b="0">
                <a:solidFill>
                  <a:srgbClr val="966A18"/>
                </a:solidFill>
                <a:latin typeface="Arial"/>
              </a:rPr>
              <a:t> I’m going to buy a football with my birthday money because I want to play with my friends.</a:t>
            </a:r>
          </a:p>
          <a:p>
            <a:pPr algn="l">
              <a:spcAft>
                <a:spcPts val="800"/>
              </a:spcAft>
            </a:pPr>
            <a:r>
              <a:rPr sz="1700" b="0">
                <a:solidFill>
                  <a:srgbClr val="137A4B"/>
                </a:solidFill>
                <a:latin typeface="Arial"/>
              </a:rPr>
              <a:t>Write back soon!</a:t>
            </a:r>
          </a:p>
          <a:p>
            <a:pPr algn="l">
              <a:spcAft>
                <a:spcPts val="800"/>
              </a:spcAft>
            </a:pPr>
            <a:r>
              <a:rPr sz="1700" b="1">
                <a:solidFill>
                  <a:srgbClr val="6D4AA8"/>
                </a:solidFill>
                <a:latin typeface="Arial"/>
              </a:rPr>
              <a:t>Best wishes,  Aziz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503920" y="1691640"/>
            <a:ext cx="38404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06840" y="1664208"/>
            <a:ext cx="2651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Salomlashish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06840" y="1965960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greeting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503920" y="2350008"/>
            <a:ext cx="384048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06840" y="2322576"/>
            <a:ext cx="2651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2F5D8C"/>
                </a:solidFill>
                <a:latin typeface="Arial"/>
              </a:rPr>
              <a:t>Birinchi gap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06840" y="2624328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opening line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03920" y="3008376"/>
            <a:ext cx="38404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06840" y="2980944"/>
            <a:ext cx="2651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97316"/>
                </a:solidFill>
                <a:latin typeface="Arial"/>
              </a:rPr>
              <a:t>Yozish sababi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6840" y="3282696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reason for writing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03920" y="3666744"/>
            <a:ext cx="384048" cy="384048"/>
          </a:xfrm>
          <a:prstGeom prst="round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06840" y="3639312"/>
            <a:ext cx="2651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C9A35C"/>
                </a:solidFill>
                <a:latin typeface="Arial"/>
              </a:rPr>
              <a:t>Savollarga javob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06840" y="3941064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answering questions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03920" y="4325112"/>
            <a:ext cx="384048" cy="384048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06840" y="4297680"/>
            <a:ext cx="2651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Yakuniy gap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06840" y="4599432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closing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503920" y="4983480"/>
            <a:ext cx="384048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06840" y="4956048"/>
            <a:ext cx="2651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6D4AA8"/>
                </a:solidFill>
                <a:latin typeface="Arial"/>
              </a:rPr>
              <a:t>Imzo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5257800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5A6572"/>
                </a:solidFill>
                <a:latin typeface="Arial"/>
              </a:rPr>
              <a:t>sign-off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03920" y="5669280"/>
            <a:ext cx="3108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68 so‘z · 3 savol → 3 javob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626364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1">
                <a:solidFill>
                  <a:srgbClr val="5A6572"/>
                </a:solidFill>
                <a:latin typeface="Arial"/>
              </a:rPr>
              <a:t>Bog‘lovchilar: and · but · because   ·   Qisqartma: I’m   ·   Undov: 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VARAG‘I · 1-MASHQ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Mashq: iboralarni to‘ldiring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00200"/>
            <a:ext cx="10972800" cy="5486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682496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Thanks · great · writing · Guess · asked · so · because · but · also · Write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37744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2359152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for your letter!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1272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3108960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 was ___ to hear from you.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8770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58768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___ to tell you about my new club.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6268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4608576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what? I won the chess competition!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3766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5358384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 ___ about my weekend.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37744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2359152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was tired, ___ I went to bed early.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312724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03720" y="3108960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like the club ___ the teacher is really kind.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8770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3720" y="3858768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lessons are fun, ___ they’re a bit long.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46268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608576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play games. We ___ watch films.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53766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03720" y="5358384"/>
            <a:ext cx="48463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___ back soon!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VARAG‘I · 2-MASHQ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Mashq: qismlarni tartibga soling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Bo‘laklar aralash. To‘g‘ri tartibni harflar bilan yozing: ___ ___ ___ ___ ___ ___ ___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77240" y="2176272"/>
            <a:ext cx="411480" cy="36576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17627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Best wishes,  Kamola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670048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777240" y="2743200"/>
            <a:ext cx="411480" cy="36576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43200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Thanks for your email! It was great to hear from you.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236976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77240" y="3310128"/>
            <a:ext cx="411480" cy="36576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310128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You asked about my new pet. It’s a little white cat and her name is Snowy.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803904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77240" y="3877056"/>
            <a:ext cx="411480" cy="36576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77056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Hi Nilufar,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370832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77240" y="4443984"/>
            <a:ext cx="411480" cy="36576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443984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Write back soon and send me a photo of your dog!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937760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77240" y="5010912"/>
            <a:ext cx="411480" cy="36576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501091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I’m writing to tell you some great news.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0080" y="5504688"/>
            <a:ext cx="10972800" cy="512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777240" y="5577840"/>
            <a:ext cx="411480" cy="36576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5577840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She sleeps all day, but at night she plays with my socks! I love her because she’s so funny.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TEKSHIRISH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Javoblar — 1- va 2-mashq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640080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5943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1-mashq · iboralar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1. </a:t>
            </a:r>
            <a:r>
              <a:rPr sz="1700" b="1">
                <a:solidFill>
                  <a:srgbClr val="1E2A38"/>
                </a:solidFill>
                <a:latin typeface="Arial"/>
              </a:rPr>
              <a:t>Thanks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0175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2. </a:t>
            </a:r>
            <a:r>
              <a:rPr sz="1700" b="1">
                <a:solidFill>
                  <a:srgbClr val="1E2A38"/>
                </a:solidFill>
                <a:latin typeface="Arial"/>
              </a:rPr>
              <a:t>great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7033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3. </a:t>
            </a:r>
            <a:r>
              <a:rPr sz="1700" b="1">
                <a:solidFill>
                  <a:srgbClr val="1E2A38"/>
                </a:solidFill>
                <a:latin typeface="Arial"/>
              </a:rPr>
              <a:t>writing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3891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4. </a:t>
            </a:r>
            <a:r>
              <a:rPr sz="1700" b="1">
                <a:solidFill>
                  <a:srgbClr val="1E2A38"/>
                </a:solidFill>
                <a:latin typeface="Arial"/>
              </a:rPr>
              <a:t>Guess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0749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5. </a:t>
            </a:r>
            <a:r>
              <a:rPr sz="1700" b="1">
                <a:solidFill>
                  <a:srgbClr val="1E2A38"/>
                </a:solidFill>
                <a:latin typeface="Arial"/>
              </a:rPr>
              <a:t>asked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23317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6. </a:t>
            </a:r>
            <a:r>
              <a:rPr sz="1700" b="1">
                <a:solidFill>
                  <a:srgbClr val="1E2A38"/>
                </a:solidFill>
                <a:latin typeface="Arial"/>
              </a:rPr>
              <a:t>so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0480" y="30175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7. </a:t>
            </a:r>
            <a:r>
              <a:rPr sz="1700" b="1">
                <a:solidFill>
                  <a:srgbClr val="1E2A38"/>
                </a:solidFill>
                <a:latin typeface="Arial"/>
              </a:rPr>
              <a:t>because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0" y="37033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8. </a:t>
            </a:r>
            <a:r>
              <a:rPr sz="1700" b="1">
                <a:solidFill>
                  <a:srgbClr val="1E2A38"/>
                </a:solidFill>
                <a:latin typeface="Arial"/>
              </a:rPr>
              <a:t>but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40480" y="43891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9. </a:t>
            </a:r>
            <a:r>
              <a:rPr sz="1700" b="1">
                <a:solidFill>
                  <a:srgbClr val="1E2A38"/>
                </a:solidFill>
                <a:latin typeface="Arial"/>
              </a:rPr>
              <a:t>also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5074920"/>
            <a:ext cx="2834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10. </a:t>
            </a:r>
            <a:r>
              <a:rPr sz="1700" b="1">
                <a:solidFill>
                  <a:srgbClr val="1E2A38"/>
                </a:solidFill>
                <a:latin typeface="Arial"/>
              </a:rPr>
              <a:t>Write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691640"/>
            <a:ext cx="429768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589520" y="1828800"/>
            <a:ext cx="3840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2F5D8C"/>
                </a:solidFill>
                <a:latin typeface="Arial"/>
              </a:rPr>
              <a:t>2-mashq · tartib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89520" y="2377440"/>
            <a:ext cx="3840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2F5D8C"/>
                </a:solidFill>
                <a:latin typeface="Arial"/>
              </a:rPr>
              <a:t>D – B – F – C – G – E – 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89520" y="3108960"/>
            <a:ext cx="38404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 — salomlashish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 — birinchi gap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 — yozish sababi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C, G — javoblar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 — yakuniy gap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— imzo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TAQQOSLASH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Kuchsiz va kuchli xat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Do‘st so‘radi: </a:t>
            </a:r>
            <a:r>
              <a:rPr sz="1400" b="1">
                <a:solidFill>
                  <a:srgbClr val="5A6572"/>
                </a:solidFill>
                <a:latin typeface="Arial"/>
              </a:rPr>
              <a:t>Where did you go in the summer? What did you do there? What was the best part?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057400"/>
            <a:ext cx="544068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640080" y="2057400"/>
            <a:ext cx="5440680" cy="109728"/>
          </a:xfrm>
          <a:prstGeom prst="rect">
            <a:avLst/>
          </a:prstGeom>
          <a:solidFill>
            <a:srgbClr val="B33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212848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B33B2B"/>
                </a:solidFill>
                <a:latin typeface="Arial"/>
              </a:rPr>
              <a:t>✗  KUCHSIZ  ·  31 so‘z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2057400"/>
            <a:ext cx="544068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263640" y="2057400"/>
            <a:ext cx="5440680" cy="109728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0" y="2212848"/>
            <a:ext cx="49377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37A4B"/>
                </a:solidFill>
                <a:latin typeface="Arial"/>
              </a:rPr>
              <a:t>✓  KUCHLI  ·  64 so‘z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697480"/>
            <a:ext cx="4937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Dear friend. I am fine. How are you? My summer was good. I was in Samarkand. I am very very happy. I want to say you, Samarkand is beautiful city. Goodbye.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697480"/>
            <a:ext cx="493776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Hi Lola,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F5D8C"/>
                </a:solidFill>
                <a:latin typeface="Arial"/>
              </a:rPr>
              <a:t>Thanks for your letter! Sorry I didn’t write sooner.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F97316"/>
                </a:solidFill>
                <a:latin typeface="Arial"/>
              </a:rPr>
              <a:t>You asked about my summer.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966A18"/>
                </a:solidFill>
                <a:latin typeface="Arial"/>
              </a:rPr>
              <a:t>I went to Samarkand with my family and we stayed with my uncle.</a:t>
            </a:r>
            <a:r>
              <a:rPr sz="1500" b="0">
                <a:solidFill>
                  <a:srgbClr val="966A18"/>
                </a:solidFill>
                <a:latin typeface="Arial"/>
              </a:rPr>
              <a:t> We visited the Registan and ate lots of delicious plov!</a:t>
            </a:r>
            <a:r>
              <a:rPr sz="1500" b="0">
                <a:solidFill>
                  <a:srgbClr val="966A18"/>
                </a:solidFill>
                <a:latin typeface="Arial"/>
              </a:rPr>
              <a:t> The best part was the light show at night because the music and colours were amazing.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137A4B"/>
                </a:solidFill>
                <a:latin typeface="Arial"/>
              </a:rPr>
              <a:t>What about you?  Write back soon!</a:t>
            </a:r>
          </a:p>
          <a:p>
            <a:pPr algn="l">
              <a:spcAft>
                <a:spcPts val="40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Best wishes,  Madina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0807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Savol: kuchsiz xatda 3 savoldan nechtasiga javob bor?  (Javob: faqat 1 tasiga.)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TAHLIL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Kuchli xatni nima kuchli qildi?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26080" y="1627632"/>
            <a:ext cx="4023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B33B2B"/>
                </a:solidFill>
                <a:latin typeface="Arial"/>
              </a:rPr>
              <a:t>✗  KUCHSIZ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0" y="1627632"/>
            <a:ext cx="4389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137A4B"/>
                </a:solidFill>
                <a:latin typeface="Arial"/>
              </a:rPr>
              <a:t>✓  KUCHLI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011680"/>
            <a:ext cx="1097280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22960" y="2139696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Salom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2139696"/>
            <a:ext cx="4114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B33B2B"/>
                </a:solidFill>
                <a:latin typeface="Arial"/>
              </a:rPr>
              <a:t>Dear friend.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0" y="2139696"/>
            <a:ext cx="4389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Hi Lola,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2679192"/>
            <a:ext cx="1097280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2960" y="2807208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Birinchi 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80" y="2807208"/>
            <a:ext cx="4114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B33B2B"/>
                </a:solidFill>
                <a:latin typeface="Arial"/>
              </a:rPr>
              <a:t>I am fine. How are you?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0" y="2807208"/>
            <a:ext cx="4389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Thanks for your letter!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346704"/>
            <a:ext cx="1097280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2960" y="3474720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Savollar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26080" y="3474720"/>
            <a:ext cx="4114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B33B2B"/>
                </a:solidFill>
                <a:latin typeface="Arial"/>
              </a:rPr>
              <a:t>1 / 3 — «I was in Samarkand.»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0" y="3474720"/>
            <a:ext cx="4389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3 / 3 — qayerga, nima qildi, eng zo‘ri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014216"/>
            <a:ext cx="1097280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22960" y="4142232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Bog‘lovchi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4142232"/>
            <a:ext cx="4114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B33B2B"/>
                </a:solidFill>
                <a:latin typeface="Arial"/>
              </a:rPr>
              <a:t>yo‘q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0" y="4142232"/>
            <a:ext cx="4389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and · because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0080" y="4681728"/>
            <a:ext cx="1097280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22960" y="4809744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Ohang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6080" y="4809744"/>
            <a:ext cx="4114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B33B2B"/>
                </a:solidFill>
                <a:latin typeface="Arial"/>
              </a:rPr>
              <a:t>I am very very happy.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32320" y="4809744"/>
            <a:ext cx="4389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didn’t · plov! · What about you?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0080" y="5349240"/>
            <a:ext cx="1097280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22960" y="5477256"/>
            <a:ext cx="2103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Yakun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26080" y="5477256"/>
            <a:ext cx="4114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B33B2B"/>
                </a:solidFill>
                <a:latin typeface="Arial"/>
              </a:rPr>
              <a:t>Goodbye.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32320" y="5477256"/>
            <a:ext cx="43891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Write back soon!  Best wishes, Madina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" y="608076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Kuchsiz xat 31 so‘z — chegaradan ancha kam va savollar ochiq qolgan.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DIQQAT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O‘zbekona xatolar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19072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Dear friend.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84832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Hi Lola! / Hey Lola,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9320" y="17373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Do‘stga «Dear friend» — qotib qolgan, rasmiy. Ism yozing; nuqta emas, vergul yoki «!».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587752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66090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 am fine. How are you?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02666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Thanks for your letter! I loved it!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89320" y="2679192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Yodlangan shablon savollarga javob bermaydi — so‘z sonini yeydi, xolos.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529584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602736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 want to say you that…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968496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 want to tell you that… / I’m writing to tell you…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89320" y="3621024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«aytmoq» = tell sb; say dan keyin to‘g‘ridan-to‘g‘ri odam kelmaydi.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471416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544568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 am very very happy.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910328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I’m really happy! / I’m so happy!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89320" y="4562856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«juda-juda» so‘zma-so‘z ko‘chmaydi; qisqartma + undov — norasmiy ohang.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13248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5486400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Samarkand is beautiful city.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852160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Samarkand is a beautiful city.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89320" y="5504688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Birlikdagi sanaladigan otdan oldin a / an kerak — o‘zbek tilida artikl yo‘q.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DIQQAT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O‘zbekona xatolar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19072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Me and my brother went…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84832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My brother and I went…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89320" y="1737360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Ega vazifasida «I» ishlatiladi; o‘zingizni oxirida ayting.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587752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" y="266090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i like it. we was happy.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026664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I like it. We were happy.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89320" y="2679192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«I» doim bosh harf; we / you / they bilan — were.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529584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68680" y="3602736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Goodbye.  /  Yours faithfully,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968496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Write back soon!  Best wishes, Aziz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89320" y="3621024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Xat «Goodbye» bilan tugamaydi; «Yours faithfully» — Task 1.2 (rasmiy) uchun.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4471416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68680" y="4544568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(3 savoldan faqat 1 tasiga javob)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4910328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①  ②  ③ — har savolga bitta gap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89320" y="4562856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Eng qimmat xato: javobsiz savol = ball yo‘qotish.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5413248"/>
            <a:ext cx="10972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68680" y="5486400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B33B2B"/>
                </a:solidFill>
                <a:latin typeface="Arial"/>
              </a:rPr>
              <a:t>✗  </a:t>
            </a:r>
            <a:r>
              <a:rPr sz="1400" b="0">
                <a:solidFill>
                  <a:srgbClr val="B33B2B"/>
                </a:solidFill>
                <a:latin typeface="Arial"/>
              </a:rPr>
              <a:t>25 so‘z  /  120 so‘z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852160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137A4B"/>
                </a:solidFill>
                <a:latin typeface="Arial"/>
              </a:rPr>
              <a:t>✓  </a:t>
            </a:r>
            <a:r>
              <a:rPr sz="1400" b="1">
                <a:solidFill>
                  <a:srgbClr val="137A4B"/>
                </a:solidFill>
                <a:latin typeface="Arial"/>
              </a:rPr>
              <a:t>50–70 so‘z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89320" y="5504688"/>
            <a:ext cx="5486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A6572"/>
                </a:solidFill>
                <a:latin typeface="Arial"/>
              </a:rPr>
              <a:t>Juda qisqa — topshiriq bajarilmagan; juda uzun — vaqt Task 1.2 dan ketadi.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ISH TARTIBI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5 qadam — imtihonda ~12 daqiqa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210312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640080" y="1737360"/>
            <a:ext cx="2103120" cy="109728"/>
          </a:xfrm>
          <a:prstGeom prst="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325880" y="2057400"/>
            <a:ext cx="731520" cy="731520"/>
          </a:xfrm>
          <a:prstGeom prst="ellipse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2608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2F5D8C"/>
                </a:solidFill>
                <a:latin typeface="Arial"/>
              </a:rPr>
              <a:t>O‘qing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364992"/>
            <a:ext cx="1920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1 daq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794760"/>
            <a:ext cx="1828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Kimga yozasiz? Do‘st → norasmiy.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62072" y="1737360"/>
            <a:ext cx="210312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2862072" y="1737360"/>
            <a:ext cx="2103120" cy="10972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547872" y="2057400"/>
            <a:ext cx="731520" cy="731520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53512" y="292608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F97316"/>
                </a:solidFill>
                <a:latin typeface="Arial"/>
              </a:rPr>
              <a:t>Belgilang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53512" y="3364992"/>
            <a:ext cx="1920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1 daq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99232" y="3794760"/>
            <a:ext cx="1828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Savollar tagiga chizing: ① ② ③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84064" y="1737360"/>
            <a:ext cx="210312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5084064" y="1737360"/>
            <a:ext cx="2103120" cy="109728"/>
          </a:xfrm>
          <a:prstGeom prst="rect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769864" y="2057400"/>
            <a:ext cx="731520" cy="731520"/>
          </a:xfrm>
          <a:prstGeom prst="ellipse">
            <a:avLst/>
          </a:prstGeom>
          <a:solidFill>
            <a:srgbClr val="C9A3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75504" y="292608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C9A35C"/>
                </a:solidFill>
                <a:latin typeface="Arial"/>
              </a:rPr>
              <a:t>Reja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75504" y="3364992"/>
            <a:ext cx="1920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2 daq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21224" y="3794760"/>
            <a:ext cx="1828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Har savolga 2–3 so‘zli javob yozib qo‘ying.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06056" y="1737360"/>
            <a:ext cx="210312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7306056" y="1737360"/>
            <a:ext cx="2103120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991856" y="2057400"/>
            <a:ext cx="731520" cy="731520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97496" y="292608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Yozing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97496" y="3364992"/>
            <a:ext cx="1920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6 daq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43216" y="3794760"/>
            <a:ext cx="1828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6 qism tartibida, bog‘lovchilar bilan.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528048" y="1737360"/>
            <a:ext cx="210312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ectangle 29"/>
          <p:cNvSpPr/>
          <p:nvPr/>
        </p:nvSpPr>
        <p:spPr>
          <a:xfrm>
            <a:off x="9528048" y="1737360"/>
            <a:ext cx="2103120" cy="109728"/>
          </a:xfrm>
          <a:prstGeom prst="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213848" y="2057400"/>
            <a:ext cx="731520" cy="731520"/>
          </a:xfrm>
          <a:prstGeom prst="ellipse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19488" y="2926080"/>
            <a:ext cx="1920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137A4B"/>
                </a:solidFill>
                <a:latin typeface="Arial"/>
              </a:rPr>
              <a:t>Tekshiring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19488" y="3364992"/>
            <a:ext cx="1920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>
                <a:solidFill>
                  <a:srgbClr val="5A6572"/>
                </a:solidFill>
                <a:latin typeface="Arial"/>
              </a:rPr>
              <a:t>2 daq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65208" y="3794760"/>
            <a:ext cx="1828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1E2A38"/>
                </a:solidFill>
                <a:latin typeface="Arial"/>
              </a:rPr>
              <a:t>So‘zlarni sanang, ✓ ro‘yxatdan o‘ting.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0080" y="557784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Writing qismi 60 daqiqa va unda 3 ta topshiriq bor. Task 1.1 — eng qisqasi: unga 12–15 daqiqadan ko‘p bermang.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AMALIYOT · ISH VARAG‘I 3-MASHQ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1-topshiriq: dam olish kuni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10972800" cy="265176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10469880" y="1874520"/>
            <a:ext cx="868680" cy="566928"/>
          </a:xfrm>
          <a:prstGeom prst="rect">
            <a:avLst/>
          </a:prstGeom>
          <a:solidFill>
            <a:srgbClr val="FFF8EC"/>
          </a:solidFill>
          <a:ln w="3175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Merge 6"/>
          <p:cNvSpPr/>
          <p:nvPr/>
        </p:nvSpPr>
        <p:spPr>
          <a:xfrm>
            <a:off x="10469880" y="1874520"/>
            <a:ext cx="868680" cy="311810"/>
          </a:xfrm>
          <a:prstGeom prst="flowChartMerge">
            <a:avLst/>
          </a:prstGeom>
          <a:solidFill>
            <a:srgbClr val="FFF8EC"/>
          </a:solidFill>
          <a:ln w="3175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852099" y="2112629"/>
            <a:ext cx="104241" cy="104241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783080"/>
            <a:ext cx="932688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Hi!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did you do at the weekend? Who were you with?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 are you going to do next weekend?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Write soon!  Jasur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480560"/>
            <a:ext cx="10972800" cy="10515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914400" y="4590288"/>
            <a:ext cx="104241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Write a letter to your friend Jasur. Answer ALL his questions. Write about 50 words.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6692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A6572"/>
                </a:solidFill>
                <a:latin typeface="Arial"/>
              </a:rPr>
              <a:t>Avval ish varag‘idagi reja jadvalini to‘ldiring (har savolga 2–3 so‘z), keyin xatni yozing. 12 daqiqa.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PEER-CHECK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Juftlikda tekshirish — checklist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Xatingizni juftingizga bering. U har bandni tekshirib ✓ qo‘yadi va bitta maslahat yozadi.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48840"/>
            <a:ext cx="5440680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822960" y="2395728"/>
            <a:ext cx="292608" cy="29260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2221992"/>
            <a:ext cx="4663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Salomlashish norasmiy: Hi / Hey + ism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063240"/>
            <a:ext cx="5440680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822960" y="3310128"/>
            <a:ext cx="292608" cy="29260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0160" y="3136392"/>
            <a:ext cx="4663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Birinchi gap — minnatdorchilik yoki reaksiya (Thanks for…!)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977640"/>
            <a:ext cx="5440680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822960" y="4224528"/>
            <a:ext cx="292608" cy="29260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80160" y="4050792"/>
            <a:ext cx="4663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Xat sababi aytilgan (I’m writing to… / You asked about…)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892040"/>
            <a:ext cx="5440680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822960" y="5138928"/>
            <a:ext cx="292608" cy="29260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80160" y="4965192"/>
            <a:ext cx="4663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HAMMA savolga javob bor — ① ② ③ ni xatdan toping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2148840"/>
            <a:ext cx="5440680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6446520" y="2395728"/>
            <a:ext cx="292608" cy="29260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03720" y="2221992"/>
            <a:ext cx="4663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Kamida 3 ta bog‘lovchi: and · but · because · so · also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3063240"/>
            <a:ext cx="5440680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6446520" y="3310128"/>
            <a:ext cx="292608" cy="29260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03720" y="3136392"/>
            <a:ext cx="4663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Kamida 2 ta qisqartma (I’m, don’t) va 1 ta undov (!)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63640" y="3977640"/>
            <a:ext cx="5440680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6446520" y="4224528"/>
            <a:ext cx="292608" cy="29260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03720" y="4050792"/>
            <a:ext cx="4663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Yakuniy gap + imzo: Write back soon!  Best wishes, ism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4892040"/>
            <a:ext cx="5440680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6446520" y="5138928"/>
            <a:ext cx="292608" cy="29260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903720" y="4965192"/>
            <a:ext cx="4663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E2A38"/>
                </a:solidFill>
                <a:latin typeface="Arial"/>
              </a:rPr>
              <a:t>50–70 so‘z (sanang: ____ ta);  I, ismlar va gap boshi — bosh harf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589788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Maslahat formulasi: «Good: … ✓   Next time: …»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IMTIHON FORMATIDA · ISH VARAG‘I 4-MASHQ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2-topshiriq: maktabdagi yangi to‘garak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2F5D8C"/>
                </a:solidFill>
                <a:latin typeface="Arial"/>
              </a:rPr>
              <a:t>You are a student at your school. You received this email from your head teacher.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103120"/>
            <a:ext cx="10972800" cy="2514600"/>
          </a:xfrm>
          <a:prstGeom prst="roundRect">
            <a:avLst/>
          </a:prstGeom>
          <a:solidFill>
            <a:srgbClr val="FFF8EC"/>
          </a:solidFill>
          <a:ln w="1270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10469880" y="2331720"/>
            <a:ext cx="868680" cy="566928"/>
          </a:xfrm>
          <a:prstGeom prst="rect">
            <a:avLst/>
          </a:prstGeom>
          <a:solidFill>
            <a:srgbClr val="FFF8EC"/>
          </a:solidFill>
          <a:ln w="3175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Merge 7"/>
          <p:cNvSpPr/>
          <p:nvPr/>
        </p:nvSpPr>
        <p:spPr>
          <a:xfrm>
            <a:off x="10469880" y="2331720"/>
            <a:ext cx="868680" cy="311810"/>
          </a:xfrm>
          <a:prstGeom prst="flowChartMerge">
            <a:avLst/>
          </a:prstGeom>
          <a:solidFill>
            <a:srgbClr val="FFF8EC"/>
          </a:solidFill>
          <a:ln w="3175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852099" y="2569829"/>
            <a:ext cx="104241" cy="104241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240280"/>
            <a:ext cx="93268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Dear Students,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Our school is going to open a new after-school club next month. Which club would you like to have: sport, art or science? What day and time is best for you? How can we get more students to join?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Please write back with your ideas.   The Head Teacher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800600"/>
            <a:ext cx="10972800" cy="10515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14400" y="4910328"/>
            <a:ext cx="104241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D9488"/>
                </a:solidFill>
                <a:latin typeface="Arial"/>
              </a:rPr>
              <a:t>Task 1.1  Write a letter to your friend, who is also a student at your school. Write about your feelings and what you think the school should do. Write about 50 words.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9893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A6572"/>
                </a:solidFill>
                <a:latin typeface="Arial"/>
              </a:rPr>
              <a:t>Xat direktordan keladi, siz esa DO‘STINGIZGA yozasiz: his-tuyg‘u + 3 savolga fikringiz.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MODEL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Namunaviy javoblar — 1- va 2-topshiriq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45920"/>
            <a:ext cx="5440680" cy="443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1-topshiriq · weekend  ·  61 so‘z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40280"/>
            <a:ext cx="493776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Hi Jasur,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2F5D8C"/>
                </a:solidFill>
                <a:latin typeface="Arial"/>
              </a:rPr>
              <a:t>Thanks for your letter! I had a great weekend.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966A18"/>
                </a:solidFill>
                <a:latin typeface="Arial"/>
              </a:rPr>
              <a:t>On Saturday I played football in the park, and on Sunday I helped my mum in the kitchen.</a:t>
            </a:r>
            <a:r>
              <a:rPr sz="1500" b="0">
                <a:solidFill>
                  <a:srgbClr val="966A18"/>
                </a:solidFill>
                <a:latin typeface="Arial"/>
              </a:rPr>
              <a:t> I was with my cousin Bobur because he stayed at our house.</a:t>
            </a:r>
            <a:r>
              <a:rPr sz="1500" b="0">
                <a:solidFill>
                  <a:srgbClr val="966A18"/>
                </a:solidFill>
                <a:latin typeface="Arial"/>
              </a:rPr>
              <a:t> Next weekend I’m going to visit my grandma in the village.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137A4B"/>
                </a:solidFill>
                <a:latin typeface="Arial"/>
              </a:rPr>
              <a:t>What about you?  Write back soon!</a:t>
            </a:r>
          </a:p>
          <a:p>
            <a:pPr algn="l">
              <a:spcAft>
                <a:spcPts val="50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Best wishes,  Sardor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645920"/>
            <a:ext cx="5440680" cy="443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537960" y="1783080"/>
            <a:ext cx="49377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2-topshiriq · new school club  ·  62 so‘z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2240280"/>
            <a:ext cx="493776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>
                <a:solidFill>
                  <a:srgbClr val="0D9488"/>
                </a:solidFill>
                <a:latin typeface="Arial"/>
              </a:rPr>
              <a:t>Hey Dilnoza!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2F5D8C"/>
                </a:solidFill>
                <a:latin typeface="Arial"/>
              </a:rPr>
              <a:t>Did you get the head teacher’s email? A new club — I’m so excited!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966A18"/>
                </a:solidFill>
                <a:latin typeface="Arial"/>
              </a:rPr>
              <a:t>I think a science club is the best idea because we can do fun experiments.</a:t>
            </a:r>
            <a:r>
              <a:rPr sz="1500" b="0">
                <a:solidFill>
                  <a:srgbClr val="966A18"/>
                </a:solidFill>
                <a:latin typeface="Arial"/>
              </a:rPr>
              <a:t> Friday afternoon is good for me, so let’s ask for Friday.</a:t>
            </a:r>
            <a:r>
              <a:rPr sz="1500" b="0">
                <a:solidFill>
                  <a:srgbClr val="966A18"/>
                </a:solidFill>
                <a:latin typeface="Arial"/>
              </a:rPr>
              <a:t> Also, the school should make posters and a short video to get more students.</a:t>
            </a:r>
          </a:p>
          <a:p>
            <a:pPr algn="l">
              <a:spcAft>
                <a:spcPts val="500"/>
              </a:spcAft>
            </a:pPr>
            <a:r>
              <a:rPr sz="1500" b="0">
                <a:solidFill>
                  <a:srgbClr val="137A4B"/>
                </a:solidFill>
                <a:latin typeface="Arial"/>
              </a:rPr>
              <a:t>What do you think?</a:t>
            </a:r>
          </a:p>
          <a:p>
            <a:pPr algn="l">
              <a:spcAft>
                <a:spcPts val="500"/>
              </a:spcAft>
            </a:pPr>
            <a:r>
              <a:rPr sz="1500" b="1">
                <a:solidFill>
                  <a:srgbClr val="6D4AA8"/>
                </a:solidFill>
                <a:latin typeface="Arial"/>
              </a:rPr>
              <a:t>Take care,  Malika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2179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■ Salomlashish   </a:t>
            </a:r>
            <a:r>
              <a:rPr sz="1200" b="1">
                <a:solidFill>
                  <a:srgbClr val="2F5D8C"/>
                </a:solidFill>
                <a:latin typeface="Arial"/>
              </a:rPr>
              <a:t>■ Birinchi gap   </a:t>
            </a:r>
            <a:r>
              <a:rPr sz="1200" b="1">
                <a:solidFill>
                  <a:srgbClr val="F97316"/>
                </a:solidFill>
                <a:latin typeface="Arial"/>
              </a:rPr>
              <a:t>■ Yozish sababi   </a:t>
            </a:r>
            <a:r>
              <a:rPr sz="1200" b="1">
                <a:solidFill>
                  <a:srgbClr val="966A18"/>
                </a:solidFill>
                <a:latin typeface="Arial"/>
              </a:rPr>
              <a:t>■ Savollarga javob   </a:t>
            </a:r>
            <a:r>
              <a:rPr sz="1200" b="1">
                <a:solidFill>
                  <a:srgbClr val="137A4B"/>
                </a:solidFill>
                <a:latin typeface="Arial"/>
              </a:rPr>
              <a:t>■ Yakuniy gap   </a:t>
            </a:r>
            <a:r>
              <a:rPr sz="1200" b="1">
                <a:solidFill>
                  <a:srgbClr val="6D4AA8"/>
                </a:solidFill>
                <a:latin typeface="Arial"/>
              </a:rPr>
              <a:t>■ Imzo 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YAKUN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Uyga vazifa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109728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868680" y="192024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920240"/>
            <a:ext cx="9966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2-topshiriqni (new school club) toza nusxada yozing — 50–70 so‘z.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651760"/>
            <a:ext cx="109728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868680" y="283464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9966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Xat ostiga so‘z sonini yozing va 6 qismni rangli qalam bilan belgilang.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566160"/>
            <a:ext cx="109728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868680" y="3749040"/>
            <a:ext cx="411480" cy="384048"/>
          </a:xfrm>
          <a:prstGeom prst="roundRect">
            <a:avLst/>
          </a:prstGeom>
          <a:solidFill>
            <a:srgbClr val="137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749040"/>
            <a:ext cx="9966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Checklist bo‘yicha o‘zingizni tekshiring: 8 tadan nechta ✓ 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480560"/>
            <a:ext cx="1097280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868680" y="4663440"/>
            <a:ext cx="411480" cy="384048"/>
          </a:xfrm>
          <a:prstGeom prst="roundRect">
            <a:avLst/>
          </a:prstGeom>
          <a:solidFill>
            <a:srgbClr val="6D4A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663440"/>
            <a:ext cx="9966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Bonus: shu xatni do‘stingizga Telegram’da inglizcha yuboring!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03520" y="5440680"/>
            <a:ext cx="1463040" cy="960120"/>
          </a:xfrm>
          <a:prstGeom prst="rect">
            <a:avLst/>
          </a:prstGeom>
          <a:solidFill>
            <a:srgbClr val="FFF8EC"/>
          </a:solidFill>
          <a:ln w="3175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Merge 17"/>
          <p:cNvSpPr/>
          <p:nvPr/>
        </p:nvSpPr>
        <p:spPr>
          <a:xfrm>
            <a:off x="5303520" y="5440680"/>
            <a:ext cx="1463040" cy="528066"/>
          </a:xfrm>
          <a:prstGeom prst="flowChartMerge">
            <a:avLst/>
          </a:prstGeom>
          <a:solidFill>
            <a:srgbClr val="FFF8EC"/>
          </a:solidFill>
          <a:ln w="31750">
            <a:solidFill>
              <a:srgbClr val="C9A3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947257" y="5843930"/>
            <a:ext cx="175564" cy="175564"/>
          </a:xfrm>
          <a:prstGeom prst="ellipse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5669280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1">
                <a:solidFill>
                  <a:srgbClr val="F97316"/>
                </a:solidFill>
                <a:latin typeface="Arial"/>
              </a:rPr>
              <a:t>Write back soon!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