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INGLIZ TILI · GRAMMATIKA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Arial"/>
              </a:rPr>
              <a:t>Kelajak haqida gapirishning 4 yo'li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6576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B9AFA0"/>
                </a:solidFill>
                <a:latin typeface="Arial"/>
              </a:rPr>
              <a:t>be going to  ·  Present Continuous  ·  will  ·  Present Simple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A2 va B1 daraja · 7–10-sinf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B9AFA0"/>
                </a:solidFill>
                <a:latin typeface="Arial"/>
              </a:rPr>
              <a:t>Davirbek Xasanov · Halima Xudoyberdiyeva nomidagi Ijod maktabi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Mashg‘ulot rejasi — 120 daqiqa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77240" y="171907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1737360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Nega to‘rtta shakl?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0" y="1737360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3-slayd. Doskaga bitta savol: «Reja qachon tug‘ildi?» — mashg‘ulot davomida tursin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5798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777240" y="223113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10–40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2249424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be going to · Present Continuous · will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0" y="2249424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4–8-slaydlar. Har shakldan keyin 2 daqiqa: har o‘quvchi o‘z hayotidan bitta gap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67004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77240" y="274320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40–50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2761488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Present Simple (jadval) + taqqoslash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0" y="2761488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9–10-slaydlar. Maktab jadvalidan 3 ta haqiqiy gap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182112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77240" y="3255264"/>
            <a:ext cx="1143000" cy="329184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50–60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3273552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Tanaffus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0" y="3273552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/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3694176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77240" y="3767328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60–75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57400" y="3785616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Farqlar + 5 xato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0" y="3785616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11–13-slaydlar. Xatolarni avval o‘quvchilar topsin, keyin ✓ oching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20624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777240" y="427939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75–90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57400" y="4297680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Mashqlar — darajaga qarab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0" y="4297680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A2: 14-slayd, B1: 15-slayd; juftlikda, keyin 17-slayd kaliti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471830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77240" y="479145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90–110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57400" y="4809744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Kelajak bashorati (o‘yin)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0" y="4809744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34 vaziyat, 60 soniya; 12 ta savol — ikki jamoa darajasi teng bo‘lsin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523036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777240" y="530352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110–120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57400" y="5321808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Juftlikda gapirish + uyga vazifa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0" y="5321808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16- va 18-slaydlar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5833872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150 daqiqa bo‘lsa: ikkinchi tanaffusdan keyin yozma ish (dam olish kuni rejasi — 6 gap, juftlikda tekshirish) va o‘yinning ikkinchi raundi boshqa jamoa tarkibi bilan.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UMUMIY KO'RINISH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Nega to'rtta shakl bor?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Ingliz tilida kelajak bitta zamon emas. Qaysi shakl — REJA QANDAY tug'ilganiga bog'liq.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240280"/>
            <a:ext cx="26974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640080" y="2240280"/>
            <a:ext cx="269748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25146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be going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154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reja / niyat, dalilli bashorat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416052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I'm going to study medicine.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2240280"/>
            <a:ext cx="26974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3474720" y="2240280"/>
            <a:ext cx="2697480" cy="10972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75888" y="25146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2F5D8C"/>
                </a:solidFill>
                <a:latin typeface="Arial"/>
              </a:rPr>
              <a:t>Present Continuous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75888" y="3154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kelishilgan uchrashuv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5888" y="416052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I'm meeting Aziz at five.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2240280"/>
            <a:ext cx="26974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309360" y="2240280"/>
            <a:ext cx="269748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10528" y="25146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97316"/>
                </a:solidFill>
                <a:latin typeface="Arial"/>
              </a:rPr>
              <a:t>will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0528" y="3154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shu lahzadagi qaror, fikr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0528" y="416052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I'll help you.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0" y="2240280"/>
            <a:ext cx="26974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9144000" y="2240280"/>
            <a:ext cx="2697480" cy="109728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45168" y="25146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C9A35C"/>
                </a:solidFill>
                <a:latin typeface="Arial"/>
              </a:rPr>
              <a:t>Present Simple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45168" y="3154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jadval bo'yicha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45168" y="416052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The train leaves at 7:30.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7150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Savol: bu ish avval o'ylanganmi, kelishilganmi, hozir qaror qilindimi yoki jadvaldami?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1-SHAKL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be going to — reja va niyat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69494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Gapirishdan OLDIN o'ylab qo'yilgan reja. Qaror allaqachon qabul qilingan.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I'm going to study medicine.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8152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Men tibbiyotni o'qimoqchiman.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We're going to visit our grandma on Sunday.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04164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Yakshanba kuni buvimnikiga boramiz — shunday rejamiz.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17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She isn't going to take the exam this year.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0176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U bu yil imtihon topshirmoqchi emas.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737360"/>
            <a:ext cx="365760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92440" y="19202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331720"/>
            <a:ext cx="3200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am / is / are + going to + fe'l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3291840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34747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KALIT SO'ZLAR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88620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tomorrow · next week · this summer · next year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O'qituvchi savoli: bu gapda reja qachon tug'ildi?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1-SHAKL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be going to — ko'rinib turgan dalil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69494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Hozir ko'zing bilan ko'rib turgan dalilga asoslangan bashorat.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Look at those clouds — it's going to rain.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8152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Anavi bulutlarga qara — yomg'ir yog'adi.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Careful! You're going to fall.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04164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Ehtiyot bo'l! Yiqilasan.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17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They're playing badly. They're going to lose.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0176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Yomon o'ynashyapti. Yutqazishadi.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737360"/>
            <a:ext cx="365760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92440" y="19202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331720"/>
            <a:ext cx="3200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am / is / are + going to + fe'l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3291840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34747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KALIT SO'ZLAR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88620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Look! · Careful! · dalil ko'rinib turibdi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O'qituvchi savoli: bu gapda reja qachon tug'ildi?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2-SHAKL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Continuous — kelishilgan uchrashuv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69494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Vaqti va joyi KELISHIB qo'yilgan ish. Odatda boshqa odam bilan; kundalikka yozilgan.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I'm meeting Aziz at five tomorrow.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8152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Ertaga soat beshda Aziz bilan uchrashaman.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We're flying to Samarkand on Friday.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04164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Juma kuni Samarqandga uchamiz.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17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They're having a party on Saturday.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0176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Shanba kuni bazm qilishadi.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737360"/>
            <a:ext cx="365760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92440" y="19202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331720"/>
            <a:ext cx="3200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am / is / are + fe'l-ing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3291840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34747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2F5D8C"/>
                </a:solidFill>
                <a:latin typeface="Arial"/>
              </a:rPr>
              <a:t>KALIT SO'ZLAR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88620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aniq vaqt + aniq joy · at 5 · on Friday · tonight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O'qituvchi savoli: bu gapda reja qachon tug'ildi?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3-SHAKL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Future Simple (will) — shu lahzadagi qaror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69494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Qaror AYNAN gapirayotgan paytda tug'ildi. Va'da, taklif va rad javobi ham shu.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— This bag is heavy.  — OK, I'll help you.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8152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— Sumka og'ir.  — Mayli, yordam beraman.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I promise I'll call you tonight.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04164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Va'da beraman, kechqurun qo'ng'iroq qilaman.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17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I won't tell anyone.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0176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Hech kimga aytmayman.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737360"/>
            <a:ext cx="365760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92440" y="19202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331720"/>
            <a:ext cx="3200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will + fe'l  (I'll, he'll, won't)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3291840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34747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KALIT SO'ZLAR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88620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OK · I promise · Shall I...? · I won't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O'qituvchi savoli: bu gapda reja qachon tug'ildi?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3-SHAKL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Future Simple (will) — fikr va bashorat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69494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Kelajak haqidagi fikring, taxmining. Dalil emas — shunchaki o'ylaysan.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I think it will be cold tomorrow.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8152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Menimcha, ertaga sovuq bo'ladi.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She'll probably pass the exam.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04164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U, ehtimol, imtihondan o'tadi.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17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In 2050 people will live longer.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0176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2050-yilda odamlar uzoqroq yashaydi.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737360"/>
            <a:ext cx="365760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92440" y="19202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331720"/>
            <a:ext cx="3200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will + fe'l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3291840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34747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KALIT SO'ZLAR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88620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think · I'm sure · probably · maybe · perhaps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O'qituvchi savoli: bu gapda reja qachon tug'ildi?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4-SHAKL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Simple — jadval bo'yicha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69494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Rasmiy JADVAL hal qiladi, sen emas: transport, dars, kino, dastur.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The train leaves at 7:30.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8152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Poyezd 7:30 da jo'naydi.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Our English lesson starts at nine o'clock.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04164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Ingliz tili darsimiz soat to'qqizda boshlanadi.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17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The film begins at eight p.m.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0176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Kino kechki sakkizda boshlanadi.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737360"/>
            <a:ext cx="365760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92440" y="19202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331720"/>
            <a:ext cx="3200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fe'l (+ -s)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3291840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34747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C9A35C"/>
                </a:solidFill>
                <a:latin typeface="Arial"/>
              </a:rPr>
              <a:t>KALIT SO'ZLAR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88620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leave · arrive · start · begin · finish · open · close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O'qituvchi savoli: bu gapda reja qachon tug'ildi?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TAQQOSLASH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To'rt shakl — bitta jadvalda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91640"/>
            <a:ext cx="2651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SHAKL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280" y="169164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MA'NO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6916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KALIT SO'ZLAR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0" y="169164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MISOL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4884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40080" y="2148840"/>
            <a:ext cx="91440" cy="9144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404872"/>
            <a:ext cx="2514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be going 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0" y="2404872"/>
            <a:ext cx="2880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reja / niyat, dalilli bashorat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404872"/>
            <a:ext cx="2606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tomorrow, next week, Look!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5440" y="2404872"/>
            <a:ext cx="2971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I'm going to study medicine.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15468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40080" y="3154680"/>
            <a:ext cx="91440" cy="91440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410712"/>
            <a:ext cx="2514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2F5D8C"/>
                </a:solidFill>
                <a:latin typeface="Arial"/>
              </a:rPr>
              <a:t>Present Continuous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74720" y="3410712"/>
            <a:ext cx="2880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kelishilgan uchrashuv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3410712"/>
            <a:ext cx="2606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at 5, on Friday, tonight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440" y="3410712"/>
            <a:ext cx="2971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I'm meeting Aziz at five.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16052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640080" y="4160520"/>
            <a:ext cx="91440" cy="9144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4416552"/>
            <a:ext cx="2514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will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74720" y="4416552"/>
            <a:ext cx="2880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shu lahzadagi qaror, fikr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4416552"/>
            <a:ext cx="2606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OK, I think, probably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35440" y="4416552"/>
            <a:ext cx="2971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I'll help you.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516636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640080" y="5166360"/>
            <a:ext cx="91440" cy="914400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2960" y="5422392"/>
            <a:ext cx="2514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Present Simple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74720" y="5422392"/>
            <a:ext cx="2880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jadval bo'yicha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92240" y="5422392"/>
            <a:ext cx="2606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leaves, starts, begins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35440" y="5422392"/>
            <a:ext cx="2971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The train leaves at 7:30.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TAQQOSLASH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going to va will — farqi nimada?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53949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737360"/>
            <a:ext cx="539496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be going to — reja OLDIN tug'ilgan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6060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I'm going to buy a new phone.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971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Yangi telefon olmoqchiman (o'ylab qo'yganman).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204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We're going to paint the room.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8862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Xonani bo'yamoqchimiz.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4348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Look! It's going to rain.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006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Qara! Yomg'ir yog'adi (bulut ko'rinib turibdi).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1737360"/>
            <a:ext cx="53949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6400800" y="1737360"/>
            <a:ext cx="539496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75120" y="19659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will — qaror SHU LAHZADA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6060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— My phone is broken.  — I'll lend you mine.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2971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— Telefonim buzuq.  — Meniknisini beraman.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5204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OK, I'll do it now.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38862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Mayli, hozir qilaman.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44348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think it will rain.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48006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Menimcha, yomg'ir yog'adi (shunchaki fikr).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5778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Qoida: reja gapdan OLDIN tug'ilgan bo'lsa — going to; gap paytida tug'ilsa — will.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TAQQOSLASH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Continuous va Present Simple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53949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737360"/>
            <a:ext cx="5394960" cy="10972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Present Continuous — SENING kelishuving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6060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I'm meeting my friends at eight.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971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Do'stlarim bilan sakkizda uchrashaman.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204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We're flying on Friday.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8862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Juma kuni uchamiz.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4348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She's starting her new job on Monday.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006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U dushanbadan yangi ishga chiqadi.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1737360"/>
            <a:ext cx="53949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6400800" y="1737360"/>
            <a:ext cx="5394960" cy="109728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75120" y="19659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Present Simple — JADVAL hal qiladi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6060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film starts at eight.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2971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Kino sakkizda boshlanadi.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5204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plane takes off at 14:05.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38862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Samolyot 14:05 da uchadi.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44348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Our lesson finishes at 10:15.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48006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Darsimiz 10:15 da tugaydi.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5778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Qoida: qarorni sen qabul qilganmisan — Continuous; jadvalda yozilganmi — Simple.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DIQQAT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Ko'p uchraydigan 5 xato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5564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 </a:t>
            </a:r>
            <a:r>
              <a:rPr sz="1300" b="0">
                <a:solidFill>
                  <a:srgbClr val="B33B2B"/>
                </a:solidFill>
                <a:latin typeface="Arial"/>
              </a:rPr>
              <a:t>I will go to Tashkent tomorrow. (chiptani oldim)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2140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 </a:t>
            </a:r>
            <a:r>
              <a:rPr sz="1300" b="1">
                <a:solidFill>
                  <a:srgbClr val="137A4B"/>
                </a:solidFill>
                <a:latin typeface="Arial"/>
              </a:rPr>
              <a:t>I'm going to Tashkent tomorrow.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192024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Chipta olingan — bu kelishuv, will emas.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60604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71576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 </a:t>
            </a:r>
            <a:r>
              <a:rPr sz="1300" b="0">
                <a:solidFill>
                  <a:srgbClr val="B33B2B"/>
                </a:solidFill>
                <a:latin typeface="Arial"/>
              </a:rPr>
              <a:t>I go to the cinema tonight.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08152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 </a:t>
            </a:r>
            <a:r>
              <a:rPr sz="1300" b="1">
                <a:solidFill>
                  <a:srgbClr val="137A4B"/>
                </a:solidFill>
                <a:latin typeface="Arial"/>
              </a:rPr>
              <a:t>I'm going to the cinema tonight.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0" y="288036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Shaxsiy reja Present Simple bilan aytilmaydi.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56616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67588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 </a:t>
            </a:r>
            <a:r>
              <a:rPr sz="1300" b="0">
                <a:solidFill>
                  <a:srgbClr val="B33B2B"/>
                </a:solidFill>
                <a:latin typeface="Arial"/>
              </a:rPr>
              <a:t>Look! It will rain.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04164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 </a:t>
            </a:r>
            <a:r>
              <a:rPr sz="1300" b="1">
                <a:solidFill>
                  <a:srgbClr val="137A4B"/>
                </a:solidFill>
                <a:latin typeface="Arial"/>
              </a:rPr>
              <a:t>Look! It's going to rain.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35040" y="384048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Dalil ko'rinib turibdi — going to.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52628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463600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 </a:t>
            </a:r>
            <a:r>
              <a:rPr sz="1300" b="0">
                <a:solidFill>
                  <a:srgbClr val="B33B2B"/>
                </a:solidFill>
                <a:latin typeface="Arial"/>
              </a:rPr>
              <a:t>I will meet my dentist at four.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00176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 </a:t>
            </a:r>
            <a:r>
              <a:rPr sz="1300" b="1">
                <a:solidFill>
                  <a:srgbClr val="137A4B"/>
                </a:solidFill>
                <a:latin typeface="Arial"/>
              </a:rPr>
              <a:t>I'm meeting my dentist at four.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35040" y="480060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Vaqti kelishilgan uchrashuv — Present Continuous.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8640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68680" y="559612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 </a:t>
            </a:r>
            <a:r>
              <a:rPr sz="1300" b="0">
                <a:solidFill>
                  <a:srgbClr val="B33B2B"/>
                </a:solidFill>
                <a:latin typeface="Arial"/>
              </a:rPr>
              <a:t>The train will leave at seven.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96188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 </a:t>
            </a:r>
            <a:r>
              <a:rPr sz="1300" b="1">
                <a:solidFill>
                  <a:srgbClr val="137A4B"/>
                </a:solidFill>
                <a:latin typeface="Arial"/>
              </a:rPr>
              <a:t>The train leaves at seven.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35040" y="576072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Jadval — Present Simple.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A2 mashq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Qavsdagi fe'lni to'g'ri shaklga qo'ying.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1214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Look at the sky! It ___ (rain).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0358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The bus ___ (leave) at 6:15.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9502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— The box is heavy.  — I ___ (carry) it for you.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8646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___ (meet) my cousin at four tomorrow.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5160" y="21214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We ___ (visit) Samarkand next summer. We've decided.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60" y="30358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think it ___ (be) sunny tomorrow.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95160" y="39502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Our lesson ___ (start) at nine.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5160" y="48646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Careful! You ___ (drop) the glass.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B1 mashq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To'g'ri shaklni qo'ying VA nega shundayligini bir og'iz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1214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___ (see) the doctor at 10:30 — it's in my diary.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0358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Don't worry, I ___ (not tell) anybody.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9502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She's studying hard. She ___ (pass) the exam.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8646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The plane ___ (take off) at 14:05.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5160" y="21214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— I have no pen.  — I ___ (lend) you mine.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60" y="30358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They ___ (get) married in July — the hall is booked.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95160" y="39502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I'm sure he ___ (become) a good teacher.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5160" y="48646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We ___ (paint) the classroom on Saturday. We planned it.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Juftlikda gapirish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Juft bo'lib so'rang va javob bering. Javobda qaysi shakl kerakligini o'ylang.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94560"/>
            <a:ext cx="1097280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868680" y="237744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239572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What are you going to do at the weekend?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1097280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68680" y="329184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331012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What are you doing this evening?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023360"/>
            <a:ext cx="1097280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868680" y="420624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422452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What do you think life will be like in 2050?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937760"/>
            <a:ext cx="1097280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868680" y="512064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513892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What time does your first lesson start tomorrow?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O'QITUVCHI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Javoblar kaliti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539496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A2 mashq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6888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1. </a:t>
            </a:r>
            <a:r>
              <a:rPr sz="1500" b="1">
                <a:solidFill>
                  <a:srgbClr val="1E2A38"/>
                </a:solidFill>
                <a:latin typeface="Arial"/>
              </a:rPr>
              <a:t>is going to rain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8036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2. </a:t>
            </a:r>
            <a:r>
              <a:rPr sz="1500" b="1">
                <a:solidFill>
                  <a:srgbClr val="1E2A38"/>
                </a:solidFill>
                <a:latin typeface="Arial"/>
              </a:rPr>
              <a:t>leaves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9184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3. </a:t>
            </a:r>
            <a:r>
              <a:rPr sz="1500" b="1">
                <a:solidFill>
                  <a:srgbClr val="1E2A38"/>
                </a:solidFill>
                <a:latin typeface="Arial"/>
              </a:rPr>
              <a:t>will carry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70332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4. </a:t>
            </a:r>
            <a:r>
              <a:rPr sz="1500" b="1">
                <a:solidFill>
                  <a:srgbClr val="1E2A38"/>
                </a:solidFill>
                <a:latin typeface="Arial"/>
              </a:rPr>
              <a:t>am meeting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11480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5. </a:t>
            </a:r>
            <a:r>
              <a:rPr sz="1500" b="1">
                <a:solidFill>
                  <a:srgbClr val="1E2A38"/>
                </a:solidFill>
                <a:latin typeface="Arial"/>
              </a:rPr>
              <a:t>are going to visit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52628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6. </a:t>
            </a:r>
            <a:r>
              <a:rPr sz="1500" b="1">
                <a:solidFill>
                  <a:srgbClr val="1E2A38"/>
                </a:solidFill>
                <a:latin typeface="Arial"/>
              </a:rPr>
              <a:t>will be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93776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7. </a:t>
            </a:r>
            <a:r>
              <a:rPr sz="1500" b="1">
                <a:solidFill>
                  <a:srgbClr val="1E2A38"/>
                </a:solidFill>
                <a:latin typeface="Arial"/>
              </a:rPr>
              <a:t>starts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4924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8. </a:t>
            </a:r>
            <a:r>
              <a:rPr sz="1500" b="1">
                <a:solidFill>
                  <a:srgbClr val="1E2A38"/>
                </a:solidFill>
                <a:latin typeface="Arial"/>
              </a:rPr>
              <a:t>are going to drop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1737360"/>
            <a:ext cx="539496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675120" y="19202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B1 mashq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46888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1. </a:t>
            </a:r>
            <a:r>
              <a:rPr sz="1500" b="1">
                <a:solidFill>
                  <a:srgbClr val="1E2A38"/>
                </a:solidFill>
                <a:latin typeface="Arial"/>
              </a:rPr>
              <a:t>am seeing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288036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2. </a:t>
            </a:r>
            <a:r>
              <a:rPr sz="1500" b="1">
                <a:solidFill>
                  <a:srgbClr val="1E2A38"/>
                </a:solidFill>
                <a:latin typeface="Arial"/>
              </a:rPr>
              <a:t>won't tell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29184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3. </a:t>
            </a:r>
            <a:r>
              <a:rPr sz="1500" b="1">
                <a:solidFill>
                  <a:srgbClr val="1E2A38"/>
                </a:solidFill>
                <a:latin typeface="Arial"/>
              </a:rPr>
              <a:t>is going to pass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370332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4. </a:t>
            </a:r>
            <a:r>
              <a:rPr sz="1500" b="1">
                <a:solidFill>
                  <a:srgbClr val="1E2A38"/>
                </a:solidFill>
                <a:latin typeface="Arial"/>
              </a:rPr>
              <a:t>takes off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411480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5. </a:t>
            </a:r>
            <a:r>
              <a:rPr sz="1500" b="1">
                <a:solidFill>
                  <a:srgbClr val="1E2A38"/>
                </a:solidFill>
                <a:latin typeface="Arial"/>
              </a:rPr>
              <a:t>will lend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452628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6. </a:t>
            </a:r>
            <a:r>
              <a:rPr sz="1500" b="1">
                <a:solidFill>
                  <a:srgbClr val="1E2A38"/>
                </a:solidFill>
                <a:latin typeface="Arial"/>
              </a:rPr>
              <a:t>are getting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20" y="493776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7. </a:t>
            </a:r>
            <a:r>
              <a:rPr sz="1500" b="1">
                <a:solidFill>
                  <a:srgbClr val="1E2A38"/>
                </a:solidFill>
                <a:latin typeface="Arial"/>
              </a:rPr>
              <a:t>will become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5120" y="534924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8. </a:t>
            </a:r>
            <a:r>
              <a:rPr sz="1500" b="1">
                <a:solidFill>
                  <a:srgbClr val="1E2A38"/>
                </a:solidFill>
                <a:latin typeface="Arial"/>
              </a:rPr>
              <a:t>are going to paint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YAKUN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Uyga vazifa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7 ta gap yozing. Har birining tagiga qaysi shakl va nimagaligini yozing.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46888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48716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2 ta gap — rejang haqida (be going to)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4612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326440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2 ta gap — kelishib qo'ygan ishing haqida (Present Continuous)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02336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404164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2 ta gap — kelajak haqidagi fikring (will)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480060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481888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1 ta gap — ertangi dars yoki transport jadvali (Present Simple)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7607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Namuna: I'm meeting my cousin at five. — Present Continuous, chunki vaqti kelishilgan.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