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Chiqish chiptasi javobi: 1) is coming  2) doesn’t like  3) know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1887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INGLIZ TILI · GRAMMATIKA · 1-TO‘GARAK «SIMPLE ENGLISH»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600" b="1">
                <a:solidFill>
                  <a:srgbClr val="FFFFFF"/>
                </a:solidFill>
                <a:latin typeface="Arial"/>
              </a:rPr>
              <a:t>Har kuni yoki hozir?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B9AFA0"/>
                </a:solidFill>
                <a:latin typeface="Arial"/>
              </a:rPr>
              <a:t>Present Simple · Present Continuous · holat fe’llari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657600"/>
            <a:ext cx="6400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0">
                <a:solidFill>
                  <a:srgbClr val="1E2A38"/>
                </a:solidFill>
                <a:latin typeface="Segoe UI Emoji"/>
              </a:rPr>
              <a:t>⏰  🏫  ⚽   |   👀  🎧  🌧️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7548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C9A35C"/>
                </a:solidFill>
                <a:latin typeface="Arial"/>
              </a:rPr>
              <a:t>A2 → B1 · 7–8-sinf · 3 mashg‘ulot: 07.09 · 09.09 · 14.09.2026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B9AFA0"/>
                </a:solidFill>
                <a:latin typeface="Arial"/>
              </a:rPr>
              <a:t>Davirbek Xasanov · Halima Xudoyberdiyeva nomidagi Ijod maktabi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O‘QITUVCHI UCHUN · DUSHANBA / CHORSHANBA 15:30–16:30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Uchta mashg‘ulot rejasi — har biri 60 daqiqa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361188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548640" y="1554480"/>
            <a:ext cx="361188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1-mashg‘ulot · 07.09 · dushanba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Ikki zamon · imlo · inkor/so‘roq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505456"/>
            <a:ext cx="749808" cy="31089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0–5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423160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Isinish: har kuni va bugun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2734056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3-slayd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3154680"/>
            <a:ext cx="749808" cy="31089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5–15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072384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Present Simple — odat, fakt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3383280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4-slayd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8368" y="3803904"/>
            <a:ext cx="749808" cy="31089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15–25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3721608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Present Continuous — hozir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4032504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5-slayd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4453128"/>
            <a:ext cx="749808" cy="31089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25–32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370832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Ikki savol: taqqoslash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4681728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6-slayd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8368" y="5102352"/>
            <a:ext cx="749808" cy="31089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32–45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5020056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Imlo: -s/-es/-ies, -ing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63040" y="5330952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7–9-slayd · 1-mashq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58368" y="5751576"/>
            <a:ext cx="749808" cy="31089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45–60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63040" y="5669280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do/does va am/is/are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63040" y="5980176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10–12-slayd · 2-mashq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297679" y="1554480"/>
            <a:ext cx="361188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4297679" y="1554480"/>
            <a:ext cx="361188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480559" y="169164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2-mashg‘ulot · 09.09 · chorshanba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80559" y="201168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Tanlash · holat fe’llari · xatolar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407407" y="2505456"/>
            <a:ext cx="749808" cy="310896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0–15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12079" y="2423160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Takror + Simple yoki Cont.?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12079" y="2734056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13–14-slayd · 3-mashq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407407" y="3154680"/>
            <a:ext cx="749808" cy="310896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15–23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12079" y="3072384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Holat fe’llari · always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12079" y="3383280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15–16-slayd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407407" y="3803904"/>
            <a:ext cx="749808" cy="310896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23–30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12079" y="3721608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Holat fe’llari mashqi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12079" y="4032504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17–18-slayd · 4-mashq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407407" y="4453128"/>
            <a:ext cx="749808" cy="310896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30–38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212079" y="4370832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O‘zbekona xatolar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212079" y="4681728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19-slayd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407407" y="5102352"/>
            <a:ext cx="749808" cy="310896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38–48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212079" y="5020056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Xatoni toping (jamoada)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12079" y="5330952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20–21-slayd · 5-mashq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407407" y="5751576"/>
            <a:ext cx="749808" cy="310896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48–60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212079" y="5669280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Rasmga qarab gapirish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12079" y="5980176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22–23-slayd · 6-mashq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046718" y="1554480"/>
            <a:ext cx="361188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Rectangle 49"/>
          <p:cNvSpPr/>
          <p:nvPr/>
        </p:nvSpPr>
        <p:spPr>
          <a:xfrm>
            <a:off x="8046718" y="1554480"/>
            <a:ext cx="3611880" cy="9144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229598" y="169164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2F5D8C"/>
                </a:solidFill>
                <a:latin typeface="Arial"/>
              </a:rPr>
              <a:t>3-mashg‘ulot · 14.09 · dushanba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29598" y="201168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O‘yin · gapirish · yozish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156446" y="2505456"/>
            <a:ext cx="749808" cy="31089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0–10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961118" y="2423160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Grammar Trap B1 (isinish)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961118" y="2734056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sayt · ovoz berish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156446" y="3154680"/>
            <a:ext cx="749808" cy="31089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10–22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61118" y="3072384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O‘yin: What am I doing?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961118" y="3383280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24-slayd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8156446" y="3803904"/>
            <a:ext cx="749808" cy="31089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22–34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961118" y="3721608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Juftlikda gapirish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961118" y="4032504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25-slayd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156446" y="4453128"/>
            <a:ext cx="749808" cy="31089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34–52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961118" y="4370832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Yozma ish + namuna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961118" y="4681728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26–27-slayd · 7-mashq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8156446" y="5102352"/>
            <a:ext cx="749808" cy="31089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52–60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961118" y="5020056"/>
            <a:ext cx="26517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Chiqish chiptasi, uyga vazifa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961118" y="5330952"/>
            <a:ext cx="26517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28-slayd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48640" y="6419088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Ish varaqasi: Ishvaraqasi_1-togarak_hozirgi_zamon.pdf — 1-mashg‘ulotda tarqatiladi, uchala mashg‘ulotda ishlatiladi.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ISINISH · BU FARQ O‘ZBEKCHADA HAM 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Har kuni … va bugun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4924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534924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HAR KUNI — odat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286000"/>
            <a:ext cx="48463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4800" b="0">
                <a:solidFill>
                  <a:srgbClr val="1E2A38"/>
                </a:solidFill>
                <a:latin typeface="Segoe UI Emoji"/>
              </a:rPr>
              <a:t>🚌 🏫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429000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Aziz goes to school by bus.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434840"/>
            <a:ext cx="4846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Aziz maktabga avtobusda BORADI.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645920"/>
            <a:ext cx="534924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6263640" y="1645920"/>
            <a:ext cx="534924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7960" y="1828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97316"/>
                </a:solidFill>
                <a:latin typeface="Arial"/>
              </a:rPr>
              <a:t>HOZIR — yakshanba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2286000"/>
            <a:ext cx="48463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4800" b="0">
                <a:solidFill>
                  <a:srgbClr val="1E2A38"/>
                </a:solidFill>
                <a:latin typeface="Segoe UI Emoji"/>
              </a:rPr>
              <a:t>⚽ 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3429000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Aziz is playing football in the park.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4434840"/>
            <a:ext cx="4846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Aziz parkda futbol O‘YNAYAPTI.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44068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O‘zbekchada: </a:t>
            </a:r>
            <a:r>
              <a:rPr sz="1600" b="1">
                <a:solidFill>
                  <a:srgbClr val="0D9488"/>
                </a:solidFill>
                <a:latin typeface="Arial"/>
              </a:rPr>
              <a:t>o‘qiyman, boradi</a:t>
            </a:r>
            <a:r>
              <a:rPr sz="1600" b="0">
                <a:solidFill>
                  <a:srgbClr val="5A6572"/>
                </a:solidFill>
                <a:latin typeface="Arial"/>
              </a:rPr>
              <a:t>  ↔  </a:t>
            </a:r>
            <a:r>
              <a:rPr sz="1600" b="1">
                <a:solidFill>
                  <a:srgbClr val="F97316"/>
                </a:solidFill>
                <a:latin typeface="Arial"/>
              </a:rPr>
              <a:t>o‘qiyapman, boryapti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Savol sinfga: «Men har kuni choy ichaman» va «Hozir choy ichyapman» — inglizcha qanday?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1-QOIDA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Present Simple — odat, tartib, fakt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694944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Har doim, muntazam bo‘ladigan ish va umumiy haqiqat. O‘zbekchada: o‘qiyman, boradi.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56032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2606040"/>
            <a:ext cx="5852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I get up at seven every day.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3008376"/>
            <a:ext cx="5852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Har kuni soat yettida turaman.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5661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3611880"/>
            <a:ext cx="5852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My dad works in a hospital.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4014216"/>
            <a:ext cx="5852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Dadam kasalxonada ishlaydi.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4617720"/>
            <a:ext cx="5852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The sun rises in the east.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5020056"/>
            <a:ext cx="5852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Quyosh sharqdan chiqadi.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1645920"/>
            <a:ext cx="3657600" cy="16002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092440" y="178308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TUZILISHI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2148840"/>
            <a:ext cx="32918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 / you / we / they + V</a:t>
            </a:r>
          </a:p>
          <a:p>
            <a:pPr algn="l">
              <a:spcAft>
                <a:spcPts val="2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he / she / it + V-s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63840" y="3383280"/>
            <a:ext cx="3657600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8092440" y="35204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SIGNAL SO‘ZLAR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92440" y="3886200"/>
            <a:ext cx="329184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always · usually · often</a:t>
            </a:r>
          </a:p>
          <a:p>
            <a:pPr algn="l">
              <a:spcAft>
                <a:spcPts val="2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sometimes · never</a:t>
            </a:r>
          </a:p>
          <a:p>
            <a:pPr algn="l">
              <a:spcAft>
                <a:spcPts val="2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every day · on Mondays</a:t>
            </a:r>
          </a:p>
          <a:p>
            <a:pPr algn="l">
              <a:spcAft>
                <a:spcPts val="2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at weekends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85216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usually, always … — asosiy fe’ldan OLDIN: I usually walk.  Lekin be dan KEYIN: He is always late.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2-QOIDA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Present Continuous — hozir va vaqtinchalik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694944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Ayni damda bo‘layotgan ish VA shu kunlardagi vaqtinchalik holat. O‘zbekchada: o‘qiyapman.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56032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🌧️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2606040"/>
            <a:ext cx="5852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F97316"/>
                </a:solidFill>
                <a:latin typeface="Arial"/>
              </a:rPr>
              <a:t>Look! It’s raining.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3008376"/>
            <a:ext cx="5852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Qara! Yomg‘ir yog‘yapti.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5661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3611880"/>
            <a:ext cx="5852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F97316"/>
                </a:solidFill>
                <a:latin typeface="Arial"/>
              </a:rPr>
              <a:t>Be quiet — the baby is sleeping.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4014216"/>
            <a:ext cx="5852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Jim bo‘ling — chaqaloq uxlayapti.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Segoe UI Emoji"/>
              </a:rPr>
              <a:t>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4617720"/>
            <a:ext cx="5852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F97316"/>
                </a:solidFill>
                <a:latin typeface="Arial"/>
              </a:rPr>
              <a:t>I’m reading a great book this week.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5020056"/>
            <a:ext cx="5852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Shu hafta zo‘r kitob o‘qiyapman (hozir qo‘limda bo‘lmasa ham).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1645920"/>
            <a:ext cx="3657600" cy="16002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092440" y="178308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TUZILISHI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2148840"/>
            <a:ext cx="32918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 am + V-ing</a:t>
            </a:r>
          </a:p>
          <a:p>
            <a:pPr algn="l">
              <a:spcAft>
                <a:spcPts val="2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he / she / it is + V-ing</a:t>
            </a:r>
          </a:p>
          <a:p>
            <a:pPr algn="l">
              <a:spcAft>
                <a:spcPts val="2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you / we / they are + V-ing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63840" y="3383280"/>
            <a:ext cx="3657600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8092440" y="35204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F97316"/>
                </a:solidFill>
                <a:latin typeface="Arial"/>
              </a:rPr>
              <a:t>SIGNAL SO‘ZLAR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92440" y="3886200"/>
            <a:ext cx="329184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now · right now</a:t>
            </a:r>
          </a:p>
          <a:p>
            <a:pPr algn="l">
              <a:spcAft>
                <a:spcPts val="2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at the moment · today</a:t>
            </a:r>
          </a:p>
          <a:p>
            <a:pPr algn="l">
              <a:spcAft>
                <a:spcPts val="2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this week · these days</a:t>
            </a:r>
          </a:p>
          <a:p>
            <a:pPr algn="l">
              <a:spcAft>
                <a:spcPts val="2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Look! · Listen!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85216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Continuous = am / is / are + V-ing. Ikkalasi ham SHART: I reading ✗   I am read ✗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TAQQOSLASH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Ikki savol — qaysi zamon?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1) Odatmi, faktmi — yoki HOZIRmi?    2) Doimiymi — yoki VAQTINCHALIKmi?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5349240" cy="3611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640080" y="2103120"/>
            <a:ext cx="534924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26771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Present Simple — umumiy rasm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78892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 live in Tashkent.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154680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doimiy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50215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She plays the piano every day.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867912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odat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215384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He usually wears jeans.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581144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odat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928616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Cats drink milk.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294376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fakt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2103120"/>
            <a:ext cx="5349240" cy="3611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6263640" y="2103120"/>
            <a:ext cx="534924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37960" y="226771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97316"/>
                </a:solidFill>
                <a:latin typeface="Arial"/>
              </a:rPr>
              <a:t>Present Continuous — bir lahza / davr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278892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I’m living with my grandma this month.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3154680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vaqtinchalik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7960" y="350215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She’s playing the piano now.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7960" y="3867912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hozir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37960" y="4215384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Today he’s wearing a suit.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7960" y="4581144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faqat bugun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7960" y="4928616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Look! The cat is drinking milk.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37960" y="5294376"/>
            <a:ext cx="4846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ko‘z oldimizda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585216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Simple — «albom»: doim shunday. Continuous — «video kadr»: hozir yoki shu kunlarda, keyin o‘zgaradi.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QOIDA · YOZILISHI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Imlo: he/she/it + -s va -ing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00200"/>
            <a:ext cx="534924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00200"/>
            <a:ext cx="534924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55648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D9488"/>
                </a:solidFill>
                <a:latin typeface="Arial"/>
              </a:rPr>
              <a:t>he / she / it + -s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331720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ko‘pchilik fe’l  → -s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660904"/>
            <a:ext cx="4846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work → works · play → plays · buy → buys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182112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s, ss, sh, ch, x, o  → -es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511296"/>
            <a:ext cx="4846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watch → watches · go → goes · do → does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032504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undosh + y  → -ies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361688"/>
            <a:ext cx="4846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study → studies · fly → flies · cry → cries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882896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istisno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212080"/>
            <a:ext cx="4846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have → has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600200"/>
            <a:ext cx="534924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6263640" y="1600200"/>
            <a:ext cx="534924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37960" y="1755648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F97316"/>
                </a:solidFill>
                <a:latin typeface="Arial"/>
              </a:rPr>
              <a:t>am / is / are + -ing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2331720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ko‘pchilik fe’l  → -ing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2660904"/>
            <a:ext cx="4846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read → reading · play → playing · study → studying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3182112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oxiri -e  → e tushadi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7960" y="3511296"/>
            <a:ext cx="4846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make → making · write → writing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7960" y="4032504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qisqa unli + 1 undosh  → ikkilanadi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37960" y="4361688"/>
            <a:ext cx="4846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swim → swimming · run → running · sit → sitting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7960" y="4882896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-ie  → -ying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7960" y="5212080"/>
            <a:ext cx="4846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lie → lying · die → dying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5943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Diqqat: unli + y o‘zgarmaydi — play → plays, playing.  study → studies, LEKIN studying (y qoladi).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1-MASHQ · 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Imlo mashqi: -s va -ing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0876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Har fe’lning he / she / it shaklini va -ing shaklini yozing. Juftlikda — 4 daqiqa.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51760" y="1901952"/>
            <a:ext cx="1463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he / she /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51960" y="1901952"/>
            <a:ext cx="1463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F97316"/>
                </a:solidFill>
                <a:latin typeface="Arial"/>
              </a:rPr>
              <a:t>-ing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75320" y="1901952"/>
            <a:ext cx="1463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he / she / 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0" y="1901952"/>
            <a:ext cx="1463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F97316"/>
                </a:solidFill>
                <a:latin typeface="Arial"/>
              </a:rPr>
              <a:t>-ing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267712"/>
            <a:ext cx="53492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77240" y="2404872"/>
            <a:ext cx="411480" cy="40233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386584"/>
            <a:ext cx="1280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watch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51760" y="2404872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__________   </a:t>
            </a:r>
            <a:r>
              <a:rPr sz="1600" b="0">
                <a:solidFill>
                  <a:srgbClr val="F97316"/>
                </a:solidFill>
                <a:latin typeface="Arial"/>
              </a:rPr>
              <a:t>__________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017520"/>
            <a:ext cx="53492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77240" y="3154680"/>
            <a:ext cx="411480" cy="40233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136392"/>
            <a:ext cx="1280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study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51760" y="3154680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__________   </a:t>
            </a:r>
            <a:r>
              <a:rPr sz="1600" b="0">
                <a:solidFill>
                  <a:srgbClr val="F97316"/>
                </a:solidFill>
                <a:latin typeface="Arial"/>
              </a:rPr>
              <a:t>__________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3767328"/>
            <a:ext cx="53492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777240" y="3904488"/>
            <a:ext cx="411480" cy="40233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3886200"/>
            <a:ext cx="1280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play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51760" y="3904488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__________   </a:t>
            </a:r>
            <a:r>
              <a:rPr sz="1600" b="0">
                <a:solidFill>
                  <a:srgbClr val="F97316"/>
                </a:solidFill>
                <a:latin typeface="Arial"/>
              </a:rPr>
              <a:t>__________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517136"/>
            <a:ext cx="53492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77240" y="4654296"/>
            <a:ext cx="411480" cy="40233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636008"/>
            <a:ext cx="1280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go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51760" y="4654296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__________   </a:t>
            </a:r>
            <a:r>
              <a:rPr sz="1600" b="0">
                <a:solidFill>
                  <a:srgbClr val="F97316"/>
                </a:solidFill>
                <a:latin typeface="Arial"/>
              </a:rPr>
              <a:t>__________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5266944"/>
            <a:ext cx="53492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777240" y="5404104"/>
            <a:ext cx="411480" cy="40233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71600" y="5385816"/>
            <a:ext cx="1280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have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51760" y="5404104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__________   </a:t>
            </a:r>
            <a:r>
              <a:rPr sz="1600" b="0">
                <a:solidFill>
                  <a:srgbClr val="F97316"/>
                </a:solidFill>
                <a:latin typeface="Arial"/>
              </a:rPr>
              <a:t>__________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63640" y="2267712"/>
            <a:ext cx="53492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400800" y="2404872"/>
            <a:ext cx="411480" cy="40233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95160" y="2386584"/>
            <a:ext cx="1280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make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75320" y="2404872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__________   </a:t>
            </a:r>
            <a:r>
              <a:rPr sz="1600" b="0">
                <a:solidFill>
                  <a:srgbClr val="F97316"/>
                </a:solidFill>
                <a:latin typeface="Arial"/>
              </a:rPr>
              <a:t>__________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63640" y="3017520"/>
            <a:ext cx="53492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6400800" y="3154680"/>
            <a:ext cx="411480" cy="40233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95160" y="3136392"/>
            <a:ext cx="1280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swim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75320" y="3154680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__________   </a:t>
            </a:r>
            <a:r>
              <a:rPr sz="1600" b="0">
                <a:solidFill>
                  <a:srgbClr val="F97316"/>
                </a:solidFill>
                <a:latin typeface="Arial"/>
              </a:rPr>
              <a:t>__________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263640" y="3767328"/>
            <a:ext cx="53492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6400800" y="3904488"/>
            <a:ext cx="411480" cy="40233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95160" y="3886200"/>
            <a:ext cx="1280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write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75320" y="3904488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__________   </a:t>
            </a:r>
            <a:r>
              <a:rPr sz="1600" b="0">
                <a:solidFill>
                  <a:srgbClr val="F97316"/>
                </a:solidFill>
                <a:latin typeface="Arial"/>
              </a:rPr>
              <a:t>__________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263640" y="4517136"/>
            <a:ext cx="53492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6400800" y="4654296"/>
            <a:ext cx="411480" cy="40233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95160" y="4636008"/>
            <a:ext cx="1280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fix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75320" y="4654296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__________   </a:t>
            </a:r>
            <a:r>
              <a:rPr sz="1600" b="0">
                <a:solidFill>
                  <a:srgbClr val="F97316"/>
                </a:solidFill>
                <a:latin typeface="Arial"/>
              </a:rPr>
              <a:t>__________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263640" y="5266944"/>
            <a:ext cx="53492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6400800" y="5404104"/>
            <a:ext cx="566928" cy="40233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995160" y="5385816"/>
            <a:ext cx="1280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E2A38"/>
                </a:solidFill>
                <a:latin typeface="Arial"/>
              </a:rPr>
              <a:t>run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75320" y="5404104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__________   </a:t>
            </a:r>
            <a:r>
              <a:rPr sz="1600" b="0">
                <a:solidFill>
                  <a:srgbClr val="F97316"/>
                </a:solidFill>
                <a:latin typeface="Arial"/>
              </a:rPr>
              <a:t>__________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Imlo mashqi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53492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847088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1. </a:t>
            </a:r>
            <a:r>
              <a:rPr sz="1800" b="1">
                <a:solidFill>
                  <a:srgbClr val="1E2A38"/>
                </a:solidFill>
                <a:latin typeface="Arial"/>
              </a:rPr>
              <a:t>watch</a:t>
            </a:r>
            <a:r>
              <a:rPr sz="1800" b="0">
                <a:solidFill>
                  <a:srgbClr val="5A6572"/>
                </a:solidFill>
                <a:latin typeface="Arial"/>
              </a:rPr>
              <a:t>  →  he </a:t>
            </a:r>
            <a:r>
              <a:rPr sz="1800" b="1">
                <a:solidFill>
                  <a:srgbClr val="0D9488"/>
                </a:solidFill>
                <a:latin typeface="Arial"/>
              </a:rPr>
              <a:t>watches</a:t>
            </a:r>
            <a:r>
              <a:rPr sz="1800" b="0">
                <a:solidFill>
                  <a:srgbClr val="5A6572"/>
                </a:solidFill>
                <a:latin typeface="Arial"/>
              </a:rPr>
              <a:t>  ·  </a:t>
            </a:r>
            <a:r>
              <a:rPr sz="1800" b="1">
                <a:solidFill>
                  <a:srgbClr val="F97316"/>
                </a:solidFill>
                <a:latin typeface="Arial"/>
              </a:rPr>
              <a:t>watching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514600"/>
            <a:ext cx="53492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68680" y="2670048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2. </a:t>
            </a:r>
            <a:r>
              <a:rPr sz="1800" b="1">
                <a:solidFill>
                  <a:srgbClr val="1E2A38"/>
                </a:solidFill>
                <a:latin typeface="Arial"/>
              </a:rPr>
              <a:t>study</a:t>
            </a:r>
            <a:r>
              <a:rPr sz="1800" b="0">
                <a:solidFill>
                  <a:srgbClr val="5A6572"/>
                </a:solidFill>
                <a:latin typeface="Arial"/>
              </a:rPr>
              <a:t>  →  he </a:t>
            </a:r>
            <a:r>
              <a:rPr sz="1800" b="1">
                <a:solidFill>
                  <a:srgbClr val="0D9488"/>
                </a:solidFill>
                <a:latin typeface="Arial"/>
              </a:rPr>
              <a:t>studies</a:t>
            </a:r>
            <a:r>
              <a:rPr sz="1800" b="0">
                <a:solidFill>
                  <a:srgbClr val="5A6572"/>
                </a:solidFill>
                <a:latin typeface="Arial"/>
              </a:rPr>
              <a:t>  ·  </a:t>
            </a:r>
            <a:r>
              <a:rPr sz="1800" b="1">
                <a:solidFill>
                  <a:srgbClr val="F97316"/>
                </a:solidFill>
                <a:latin typeface="Arial"/>
              </a:rPr>
              <a:t>studying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337560"/>
            <a:ext cx="53492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" y="3493008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3. </a:t>
            </a:r>
            <a:r>
              <a:rPr sz="1800" b="1">
                <a:solidFill>
                  <a:srgbClr val="1E2A38"/>
                </a:solidFill>
                <a:latin typeface="Arial"/>
              </a:rPr>
              <a:t>play</a:t>
            </a:r>
            <a:r>
              <a:rPr sz="1800" b="0">
                <a:solidFill>
                  <a:srgbClr val="5A6572"/>
                </a:solidFill>
                <a:latin typeface="Arial"/>
              </a:rPr>
              <a:t>  →  he </a:t>
            </a:r>
            <a:r>
              <a:rPr sz="1800" b="1">
                <a:solidFill>
                  <a:srgbClr val="0D9488"/>
                </a:solidFill>
                <a:latin typeface="Arial"/>
              </a:rPr>
              <a:t>plays</a:t>
            </a:r>
            <a:r>
              <a:rPr sz="1800" b="0">
                <a:solidFill>
                  <a:srgbClr val="5A6572"/>
                </a:solidFill>
                <a:latin typeface="Arial"/>
              </a:rPr>
              <a:t>  ·  </a:t>
            </a:r>
            <a:r>
              <a:rPr sz="1800" b="1">
                <a:solidFill>
                  <a:srgbClr val="F97316"/>
                </a:solidFill>
                <a:latin typeface="Arial"/>
              </a:rPr>
              <a:t>playing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160520"/>
            <a:ext cx="53492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68680" y="4315968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4. </a:t>
            </a:r>
            <a:r>
              <a:rPr sz="1800" b="1">
                <a:solidFill>
                  <a:srgbClr val="1E2A38"/>
                </a:solidFill>
                <a:latin typeface="Arial"/>
              </a:rPr>
              <a:t>go</a:t>
            </a:r>
            <a:r>
              <a:rPr sz="1800" b="0">
                <a:solidFill>
                  <a:srgbClr val="5A6572"/>
                </a:solidFill>
                <a:latin typeface="Arial"/>
              </a:rPr>
              <a:t>  →  he </a:t>
            </a:r>
            <a:r>
              <a:rPr sz="1800" b="1">
                <a:solidFill>
                  <a:srgbClr val="0D9488"/>
                </a:solidFill>
                <a:latin typeface="Arial"/>
              </a:rPr>
              <a:t>goes</a:t>
            </a:r>
            <a:r>
              <a:rPr sz="1800" b="0">
                <a:solidFill>
                  <a:srgbClr val="5A6572"/>
                </a:solidFill>
                <a:latin typeface="Arial"/>
              </a:rPr>
              <a:t>  ·  </a:t>
            </a:r>
            <a:r>
              <a:rPr sz="1800" b="1">
                <a:solidFill>
                  <a:srgbClr val="F97316"/>
                </a:solidFill>
                <a:latin typeface="Arial"/>
              </a:rPr>
              <a:t>going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983480"/>
            <a:ext cx="53492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5138928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5. </a:t>
            </a:r>
            <a:r>
              <a:rPr sz="1800" b="1">
                <a:solidFill>
                  <a:srgbClr val="1E2A38"/>
                </a:solidFill>
                <a:latin typeface="Arial"/>
              </a:rPr>
              <a:t>have</a:t>
            </a:r>
            <a:r>
              <a:rPr sz="1800" b="0">
                <a:solidFill>
                  <a:srgbClr val="5A6572"/>
                </a:solidFill>
                <a:latin typeface="Arial"/>
              </a:rPr>
              <a:t>  →  he </a:t>
            </a:r>
            <a:r>
              <a:rPr sz="1800" b="1">
                <a:solidFill>
                  <a:srgbClr val="0D9488"/>
                </a:solidFill>
                <a:latin typeface="Arial"/>
              </a:rPr>
              <a:t>has</a:t>
            </a:r>
            <a:r>
              <a:rPr sz="1800" b="0">
                <a:solidFill>
                  <a:srgbClr val="5A6572"/>
                </a:solidFill>
                <a:latin typeface="Arial"/>
              </a:rPr>
              <a:t>  ·  </a:t>
            </a:r>
            <a:r>
              <a:rPr sz="1800" b="1">
                <a:solidFill>
                  <a:srgbClr val="F97316"/>
                </a:solidFill>
                <a:latin typeface="Arial"/>
              </a:rPr>
              <a:t>having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1691640"/>
            <a:ext cx="53492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492240" y="1847088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6. </a:t>
            </a:r>
            <a:r>
              <a:rPr sz="1800" b="1">
                <a:solidFill>
                  <a:srgbClr val="1E2A38"/>
                </a:solidFill>
                <a:latin typeface="Arial"/>
              </a:rPr>
              <a:t>make</a:t>
            </a:r>
            <a:r>
              <a:rPr sz="1800" b="0">
                <a:solidFill>
                  <a:srgbClr val="5A6572"/>
                </a:solidFill>
                <a:latin typeface="Arial"/>
              </a:rPr>
              <a:t>  →  he </a:t>
            </a:r>
            <a:r>
              <a:rPr sz="1800" b="1">
                <a:solidFill>
                  <a:srgbClr val="0D9488"/>
                </a:solidFill>
                <a:latin typeface="Arial"/>
              </a:rPr>
              <a:t>makes</a:t>
            </a:r>
            <a:r>
              <a:rPr sz="1800" b="0">
                <a:solidFill>
                  <a:srgbClr val="5A6572"/>
                </a:solidFill>
                <a:latin typeface="Arial"/>
              </a:rPr>
              <a:t>  ·  </a:t>
            </a:r>
            <a:r>
              <a:rPr sz="1800" b="1">
                <a:solidFill>
                  <a:srgbClr val="F97316"/>
                </a:solidFill>
                <a:latin typeface="Arial"/>
              </a:rPr>
              <a:t>making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2514600"/>
            <a:ext cx="53492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492240" y="2670048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7. </a:t>
            </a:r>
            <a:r>
              <a:rPr sz="1800" b="1">
                <a:solidFill>
                  <a:srgbClr val="1E2A38"/>
                </a:solidFill>
                <a:latin typeface="Arial"/>
              </a:rPr>
              <a:t>swim</a:t>
            </a:r>
            <a:r>
              <a:rPr sz="1800" b="0">
                <a:solidFill>
                  <a:srgbClr val="5A6572"/>
                </a:solidFill>
                <a:latin typeface="Arial"/>
              </a:rPr>
              <a:t>  →  he </a:t>
            </a:r>
            <a:r>
              <a:rPr sz="1800" b="1">
                <a:solidFill>
                  <a:srgbClr val="0D9488"/>
                </a:solidFill>
                <a:latin typeface="Arial"/>
              </a:rPr>
              <a:t>swims</a:t>
            </a:r>
            <a:r>
              <a:rPr sz="1800" b="0">
                <a:solidFill>
                  <a:srgbClr val="5A6572"/>
                </a:solidFill>
                <a:latin typeface="Arial"/>
              </a:rPr>
              <a:t>  ·  </a:t>
            </a:r>
            <a:r>
              <a:rPr sz="1800" b="1">
                <a:solidFill>
                  <a:srgbClr val="F97316"/>
                </a:solidFill>
                <a:latin typeface="Arial"/>
              </a:rPr>
              <a:t>swimming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3337560"/>
            <a:ext cx="53492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492240" y="3493008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8. </a:t>
            </a:r>
            <a:r>
              <a:rPr sz="1800" b="1">
                <a:solidFill>
                  <a:srgbClr val="1E2A38"/>
                </a:solidFill>
                <a:latin typeface="Arial"/>
              </a:rPr>
              <a:t>write</a:t>
            </a:r>
            <a:r>
              <a:rPr sz="1800" b="0">
                <a:solidFill>
                  <a:srgbClr val="5A6572"/>
                </a:solidFill>
                <a:latin typeface="Arial"/>
              </a:rPr>
              <a:t>  →  he </a:t>
            </a:r>
            <a:r>
              <a:rPr sz="1800" b="1">
                <a:solidFill>
                  <a:srgbClr val="0D9488"/>
                </a:solidFill>
                <a:latin typeface="Arial"/>
              </a:rPr>
              <a:t>writes</a:t>
            </a:r>
            <a:r>
              <a:rPr sz="1800" b="0">
                <a:solidFill>
                  <a:srgbClr val="5A6572"/>
                </a:solidFill>
                <a:latin typeface="Arial"/>
              </a:rPr>
              <a:t>  ·  </a:t>
            </a:r>
            <a:r>
              <a:rPr sz="1800" b="1">
                <a:solidFill>
                  <a:srgbClr val="F97316"/>
                </a:solidFill>
                <a:latin typeface="Arial"/>
              </a:rPr>
              <a:t>writing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4160520"/>
            <a:ext cx="53492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492240" y="4315968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9. </a:t>
            </a:r>
            <a:r>
              <a:rPr sz="1800" b="1">
                <a:solidFill>
                  <a:srgbClr val="1E2A38"/>
                </a:solidFill>
                <a:latin typeface="Arial"/>
              </a:rPr>
              <a:t>fix</a:t>
            </a:r>
            <a:r>
              <a:rPr sz="1800" b="0">
                <a:solidFill>
                  <a:srgbClr val="5A6572"/>
                </a:solidFill>
                <a:latin typeface="Arial"/>
              </a:rPr>
              <a:t>  →  he </a:t>
            </a:r>
            <a:r>
              <a:rPr sz="1800" b="1">
                <a:solidFill>
                  <a:srgbClr val="0D9488"/>
                </a:solidFill>
                <a:latin typeface="Arial"/>
              </a:rPr>
              <a:t>fixes</a:t>
            </a:r>
            <a:r>
              <a:rPr sz="1800" b="0">
                <a:solidFill>
                  <a:srgbClr val="5A6572"/>
                </a:solidFill>
                <a:latin typeface="Arial"/>
              </a:rPr>
              <a:t>  ·  </a:t>
            </a:r>
            <a:r>
              <a:rPr sz="1800" b="1">
                <a:solidFill>
                  <a:srgbClr val="F97316"/>
                </a:solidFill>
                <a:latin typeface="Arial"/>
              </a:rPr>
              <a:t>fixing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4983480"/>
            <a:ext cx="53492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492240" y="5138928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10. </a:t>
            </a:r>
            <a:r>
              <a:rPr sz="1800" b="1">
                <a:solidFill>
                  <a:srgbClr val="1E2A38"/>
                </a:solidFill>
                <a:latin typeface="Arial"/>
              </a:rPr>
              <a:t>run</a:t>
            </a:r>
            <a:r>
              <a:rPr sz="1800" b="0">
                <a:solidFill>
                  <a:srgbClr val="5A6572"/>
                </a:solidFill>
                <a:latin typeface="Arial"/>
              </a:rPr>
              <a:t>  →  he </a:t>
            </a:r>
            <a:r>
              <a:rPr sz="1800" b="1">
                <a:solidFill>
                  <a:srgbClr val="0D9488"/>
                </a:solidFill>
                <a:latin typeface="Arial"/>
              </a:rPr>
              <a:t>runs</a:t>
            </a:r>
            <a:r>
              <a:rPr sz="1800" b="0">
                <a:solidFill>
                  <a:srgbClr val="5A6572"/>
                </a:solidFill>
                <a:latin typeface="Arial"/>
              </a:rPr>
              <a:t>  ·  </a:t>
            </a:r>
            <a:r>
              <a:rPr sz="1800" b="1">
                <a:solidFill>
                  <a:srgbClr val="F97316"/>
                </a:solidFill>
                <a:latin typeface="Arial"/>
              </a:rPr>
              <a:t>running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943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Eng ko‘p xato: studys ✗ → studies · writeing ✗ → writing · swiming ✗ → swimming.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QOIDA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Inkor va so‘roq: do/does yoki am/is/are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00200"/>
            <a:ext cx="534924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00200"/>
            <a:ext cx="534924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55648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Present Simple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176272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yordamchi: do / does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267004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651760"/>
            <a:ext cx="4434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She plays chess.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327355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3255264"/>
            <a:ext cx="4434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She doesn’t play chess.   I don’t play.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38770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3858768"/>
            <a:ext cx="4434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Does she play chess?   Do you play?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448056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62272"/>
            <a:ext cx="4434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Yes, she does. / No, she doesn’t.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50840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5065776"/>
            <a:ext cx="4434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Where do you live?  What does he do?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1600200"/>
            <a:ext cx="534924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6263640" y="1600200"/>
            <a:ext cx="534924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37960" y="1755648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F97316"/>
                </a:solidFill>
                <a:latin typeface="Arial"/>
              </a:rPr>
              <a:t>Present Continuous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7960" y="2176272"/>
            <a:ext cx="4846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yordamchi: am / is / are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37960" y="26700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+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86600" y="2651760"/>
            <a:ext cx="4434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He’s reading a comic.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37960" y="327355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−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86600" y="3255264"/>
            <a:ext cx="4434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He isn’t reading.   I’m not reading.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37960" y="387705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86600" y="3858768"/>
            <a:ext cx="4434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Is he reading?   Are you reading?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37960" y="448056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86600" y="4462272"/>
            <a:ext cx="4434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Yes, he is. / No, he isn’t.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37960" y="508406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W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86600" y="5065776"/>
            <a:ext cx="4434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What are you doing?  Why is she crying?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080" y="58978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does / doesn’t bo‘lsa, fe’l -s OLMAYDI:  </a:t>
            </a:r>
            <a:r>
              <a:rPr sz="1600" b="1">
                <a:solidFill>
                  <a:srgbClr val="137A4B"/>
                </a:solidFill>
                <a:latin typeface="Arial"/>
              </a:rPr>
              <a:t>Does he play? ✓</a:t>
            </a:r>
            <a:r>
              <a:rPr sz="1600" b="0">
                <a:solidFill>
                  <a:srgbClr val="1E2A38"/>
                </a:solidFill>
                <a:latin typeface="Arial"/>
              </a:rPr>
              <a:t>   </a:t>
            </a:r>
            <a:r>
              <a:rPr sz="1600" b="1">
                <a:solidFill>
                  <a:srgbClr val="B33B2B"/>
                </a:solidFill>
                <a:latin typeface="Arial"/>
              </a:rPr>
              <a:t>Does he plays? ✗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2-MASHQ · 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Inkor yoki so‘roq qiling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(−) — inkor gap, (?) — so‘roq gap. Avval: Simple mi, Continuous mi?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1031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She likes tea.</a:t>
            </a:r>
            <a:r>
              <a:rPr sz="1700" b="1">
                <a:solidFill>
                  <a:srgbClr val="1E2A38"/>
                </a:solidFill>
                <a:latin typeface="Arial"/>
              </a:rPr>
              <a:t>   (−)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30175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They are watching TV.</a:t>
            </a:r>
            <a:r>
              <a:rPr sz="1700" b="1">
                <a:solidFill>
                  <a:srgbClr val="1E2A38"/>
                </a:solidFill>
                <a:latin typeface="Arial"/>
              </a:rPr>
              <a:t>   (?)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9319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He goes to school by bus.</a:t>
            </a:r>
            <a:r>
              <a:rPr sz="1700" b="1">
                <a:solidFill>
                  <a:srgbClr val="1E2A38"/>
                </a:solidFill>
                <a:latin typeface="Arial"/>
              </a:rPr>
              <a:t>   (?)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48463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am sleeping.</a:t>
            </a:r>
            <a:r>
              <a:rPr sz="1700" b="1">
                <a:solidFill>
                  <a:srgbClr val="1E2A38"/>
                </a:solidFill>
                <a:latin typeface="Arial"/>
              </a:rPr>
              <a:t>   (−)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0880" y="21031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We play chess on Fridays.</a:t>
            </a:r>
            <a:r>
              <a:rPr sz="1700" b="1">
                <a:solidFill>
                  <a:srgbClr val="1E2A38"/>
                </a:solidFill>
                <a:latin typeface="Arial"/>
              </a:rPr>
              <a:t>   (−)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30175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Your brother is doing his homework.</a:t>
            </a:r>
            <a:r>
              <a:rPr sz="1700" b="1">
                <a:solidFill>
                  <a:srgbClr val="1E2A38"/>
                </a:solidFill>
                <a:latin typeface="Arial"/>
              </a:rPr>
              <a:t>   (?)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39319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cat eats fish.</a:t>
            </a:r>
            <a:r>
              <a:rPr sz="1700" b="1">
                <a:solidFill>
                  <a:srgbClr val="1E2A38"/>
                </a:solidFill>
                <a:latin typeface="Arial"/>
              </a:rPr>
              <a:t>   (?)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0" y="48463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Aziz is wearing a jacket today.</a:t>
            </a:r>
            <a:r>
              <a:rPr sz="1700" b="1">
                <a:solidFill>
                  <a:srgbClr val="1E2A38"/>
                </a:solidFill>
                <a:latin typeface="Arial"/>
              </a:rPr>
              <a:t>   (−)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Inkor va so‘roq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17830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1. </a:t>
            </a:r>
            <a:r>
              <a:rPr sz="1600" b="0">
                <a:solidFill>
                  <a:srgbClr val="1E2A38"/>
                </a:solidFill>
                <a:latin typeface="Arial"/>
              </a:rPr>
              <a:t>She </a:t>
            </a:r>
            <a:r>
              <a:rPr sz="1600" b="1">
                <a:solidFill>
                  <a:srgbClr val="137A4B"/>
                </a:solidFill>
                <a:latin typeface="Arial"/>
              </a:rPr>
              <a:t>doesn’t like</a:t>
            </a:r>
            <a:r>
              <a:rPr sz="1600" b="0">
                <a:solidFill>
                  <a:srgbClr val="1E2A38"/>
                </a:solidFill>
                <a:latin typeface="Arial"/>
              </a:rPr>
              <a:t> tea.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8117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2. </a:t>
            </a:r>
            <a:r>
              <a:rPr sz="1600" b="1">
                <a:solidFill>
                  <a:srgbClr val="137A4B"/>
                </a:solidFill>
                <a:latin typeface="Arial"/>
              </a:rPr>
              <a:t>Are they watching</a:t>
            </a:r>
            <a:r>
              <a:rPr sz="1600" b="0">
                <a:solidFill>
                  <a:srgbClr val="1E2A38"/>
                </a:solidFill>
                <a:latin typeface="Arial"/>
              </a:rPr>
              <a:t> TV?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8404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3. </a:t>
            </a:r>
            <a:r>
              <a:rPr sz="1600" b="1">
                <a:solidFill>
                  <a:srgbClr val="137A4B"/>
                </a:solidFill>
                <a:latin typeface="Arial"/>
              </a:rPr>
              <a:t>Does he go</a:t>
            </a:r>
            <a:r>
              <a:rPr sz="1600" b="0">
                <a:solidFill>
                  <a:srgbClr val="1E2A38"/>
                </a:solidFill>
                <a:latin typeface="Arial"/>
              </a:rPr>
              <a:t> to school by bus?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8691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4. </a:t>
            </a:r>
            <a:r>
              <a:rPr sz="1600" b="0">
                <a:solidFill>
                  <a:srgbClr val="1E2A38"/>
                </a:solidFill>
                <a:latin typeface="Arial"/>
              </a:rPr>
              <a:t>I</a:t>
            </a:r>
            <a:r>
              <a:rPr sz="1600" b="1">
                <a:solidFill>
                  <a:srgbClr val="137A4B"/>
                </a:solidFill>
                <a:latin typeface="Arial"/>
              </a:rPr>
              <a:t>’m not</a:t>
            </a:r>
            <a:r>
              <a:rPr sz="1600" b="0">
                <a:solidFill>
                  <a:srgbClr val="1E2A38"/>
                </a:solidFill>
                <a:latin typeface="Arial"/>
              </a:rPr>
              <a:t> sleeping.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17830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5. </a:t>
            </a:r>
            <a:r>
              <a:rPr sz="1600" b="0">
                <a:solidFill>
                  <a:srgbClr val="1E2A38"/>
                </a:solidFill>
                <a:latin typeface="Arial"/>
              </a:rPr>
              <a:t>We </a:t>
            </a:r>
            <a:r>
              <a:rPr sz="1600" b="1">
                <a:solidFill>
                  <a:srgbClr val="137A4B"/>
                </a:solidFill>
                <a:latin typeface="Arial"/>
              </a:rPr>
              <a:t>don’t play</a:t>
            </a:r>
            <a:r>
              <a:rPr sz="1600" b="0">
                <a:solidFill>
                  <a:srgbClr val="1E2A38"/>
                </a:solidFill>
                <a:latin typeface="Arial"/>
              </a:rPr>
              <a:t> chess on Fridays.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8117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6. </a:t>
            </a:r>
            <a:r>
              <a:rPr sz="1600" b="1">
                <a:solidFill>
                  <a:srgbClr val="137A4B"/>
                </a:solidFill>
                <a:latin typeface="Arial"/>
              </a:rPr>
              <a:t>Is your brother doing</a:t>
            </a:r>
            <a:r>
              <a:rPr sz="1600" b="0">
                <a:solidFill>
                  <a:srgbClr val="1E2A38"/>
                </a:solidFill>
                <a:latin typeface="Arial"/>
              </a:rPr>
              <a:t> his homework?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38404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7. </a:t>
            </a:r>
            <a:r>
              <a:rPr sz="1600" b="1">
                <a:solidFill>
                  <a:srgbClr val="137A4B"/>
                </a:solidFill>
                <a:latin typeface="Arial"/>
              </a:rPr>
              <a:t>Does the cat eat</a:t>
            </a:r>
            <a:r>
              <a:rPr sz="1600" b="0">
                <a:solidFill>
                  <a:srgbClr val="1E2A38"/>
                </a:solidFill>
                <a:latin typeface="Arial"/>
              </a:rPr>
              <a:t> fish?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48691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8. </a:t>
            </a:r>
            <a:r>
              <a:rPr sz="1600" b="0">
                <a:solidFill>
                  <a:srgbClr val="1E2A38"/>
                </a:solidFill>
                <a:latin typeface="Arial"/>
              </a:rPr>
              <a:t>Aziz </a:t>
            </a:r>
            <a:r>
              <a:rPr sz="1600" b="1">
                <a:solidFill>
                  <a:srgbClr val="137A4B"/>
                </a:solidFill>
                <a:latin typeface="Arial"/>
              </a:rPr>
              <a:t>isn’t wearing</a:t>
            </a:r>
            <a:r>
              <a:rPr sz="1600" b="0">
                <a:solidFill>
                  <a:srgbClr val="1E2A38"/>
                </a:solidFill>
                <a:latin typeface="Arial"/>
              </a:rPr>
              <a:t> a jacket today.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0807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To‘liq shakl ham to‘g‘ri: does not like, am not, is not. Simple → do/does, Continuous → am/is/are.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3-MASHQ · 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Simple yoki Continuous?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Qavsdagi fe’lni to‘g‘ri shaklga qo‘ying. Signal so‘zni toping!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103120"/>
            <a:ext cx="4937760" cy="795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dad ___ (work) in a bank from Monday to Friday.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44368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2944368"/>
            <a:ext cx="4937760" cy="795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Look! The baby ___ (sleep).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785616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785616"/>
            <a:ext cx="4937760" cy="795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___ (not/go) to school on Sundays.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626864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4626864"/>
            <a:ext cx="4937760" cy="795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Be quiet! I ___ (do) my homework.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468112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5468112"/>
            <a:ext cx="4937760" cy="795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 you usually ___ (have) breakfast at seven?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2103120"/>
            <a:ext cx="4937760" cy="795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Listen! Somebody ___ (sing).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2944368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2944368"/>
            <a:ext cx="4937760" cy="795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Water ___ (boil) at 100 °C.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3785616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0" y="3785616"/>
            <a:ext cx="4937760" cy="795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week my aunt ___ (stay) with us.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0" y="4626864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80" y="4626864"/>
            <a:ext cx="4937760" cy="795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 ___ (never/drink) coffee.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0" y="5468112"/>
            <a:ext cx="566928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40880" y="5468112"/>
            <a:ext cx="4937760" cy="795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 ___ you ___ (do) right now?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Simple yoki Continuous?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178308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1. </a:t>
            </a:r>
            <a:r>
              <a:rPr sz="1500" b="0">
                <a:solidFill>
                  <a:srgbClr val="1E2A38"/>
                </a:solidFill>
                <a:latin typeface="Arial"/>
              </a:rPr>
              <a:t>My dad </a:t>
            </a:r>
            <a:r>
              <a:rPr sz="1500" b="1">
                <a:solidFill>
                  <a:srgbClr val="137A4B"/>
                </a:solidFill>
                <a:latin typeface="Arial"/>
              </a:rPr>
              <a:t>works</a:t>
            </a:r>
            <a:r>
              <a:rPr sz="1500" b="0">
                <a:solidFill>
                  <a:srgbClr val="1E2A38"/>
                </a:solidFill>
                <a:latin typeface="Arial"/>
              </a:rPr>
              <a:t> in a bank from Monday to Friday.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2. </a:t>
            </a:r>
            <a:r>
              <a:rPr sz="1500" b="0">
                <a:solidFill>
                  <a:srgbClr val="1E2A38"/>
                </a:solidFill>
                <a:latin typeface="Arial"/>
              </a:rPr>
              <a:t>Look! The baby </a:t>
            </a:r>
            <a:r>
              <a:rPr sz="1500" b="1">
                <a:solidFill>
                  <a:srgbClr val="137A4B"/>
                </a:solidFill>
                <a:latin typeface="Arial"/>
              </a:rPr>
              <a:t>is sleeping</a:t>
            </a:r>
            <a:r>
              <a:rPr sz="15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42900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3. </a:t>
            </a:r>
            <a:r>
              <a:rPr sz="1500" b="0">
                <a:solidFill>
                  <a:srgbClr val="1E2A38"/>
                </a:solidFill>
                <a:latin typeface="Arial"/>
              </a:rPr>
              <a:t>We </a:t>
            </a:r>
            <a:r>
              <a:rPr sz="1500" b="1">
                <a:solidFill>
                  <a:srgbClr val="137A4B"/>
                </a:solidFill>
                <a:latin typeface="Arial"/>
              </a:rPr>
              <a:t>don’t go</a:t>
            </a:r>
            <a:r>
              <a:rPr sz="1500" b="0">
                <a:solidFill>
                  <a:srgbClr val="1E2A38"/>
                </a:solidFill>
                <a:latin typeface="Arial"/>
              </a:rPr>
              <a:t> to school on Sundays.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25196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4. </a:t>
            </a:r>
            <a:r>
              <a:rPr sz="1500" b="0">
                <a:solidFill>
                  <a:srgbClr val="1E2A38"/>
                </a:solidFill>
                <a:latin typeface="Arial"/>
              </a:rPr>
              <a:t>Be quiet! I </a:t>
            </a:r>
            <a:r>
              <a:rPr sz="1500" b="1">
                <a:solidFill>
                  <a:srgbClr val="137A4B"/>
                </a:solidFill>
                <a:latin typeface="Arial"/>
              </a:rPr>
              <a:t>am doing</a:t>
            </a:r>
            <a:r>
              <a:rPr sz="1500" b="0">
                <a:solidFill>
                  <a:srgbClr val="1E2A38"/>
                </a:solidFill>
                <a:latin typeface="Arial"/>
              </a:rPr>
              <a:t> my homework.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07492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5. </a:t>
            </a:r>
            <a:r>
              <a:rPr sz="1500" b="1">
                <a:solidFill>
                  <a:srgbClr val="137A4B"/>
                </a:solidFill>
                <a:latin typeface="Arial"/>
              </a:rPr>
              <a:t>Do</a:t>
            </a:r>
            <a:r>
              <a:rPr sz="1500" b="0">
                <a:solidFill>
                  <a:srgbClr val="1E2A38"/>
                </a:solidFill>
                <a:latin typeface="Arial"/>
              </a:rPr>
              <a:t> you usually </a:t>
            </a:r>
            <a:r>
              <a:rPr sz="1500" b="1">
                <a:solidFill>
                  <a:srgbClr val="137A4B"/>
                </a:solidFill>
                <a:latin typeface="Arial"/>
              </a:rPr>
              <a:t>have</a:t>
            </a:r>
            <a:r>
              <a:rPr sz="1500" b="0">
                <a:solidFill>
                  <a:srgbClr val="1E2A38"/>
                </a:solidFill>
                <a:latin typeface="Arial"/>
              </a:rPr>
              <a:t> breakfast at seven?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178308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6. </a:t>
            </a:r>
            <a:r>
              <a:rPr sz="1500" b="0">
                <a:solidFill>
                  <a:srgbClr val="1E2A38"/>
                </a:solidFill>
                <a:latin typeface="Arial"/>
              </a:rPr>
              <a:t>Listen! Somebody </a:t>
            </a:r>
            <a:r>
              <a:rPr sz="1500" b="1">
                <a:solidFill>
                  <a:srgbClr val="137A4B"/>
                </a:solidFill>
                <a:latin typeface="Arial"/>
              </a:rPr>
              <a:t>is singing</a:t>
            </a:r>
            <a:r>
              <a:rPr sz="15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260604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7. </a:t>
            </a:r>
            <a:r>
              <a:rPr sz="1500" b="0">
                <a:solidFill>
                  <a:srgbClr val="1E2A38"/>
                </a:solidFill>
                <a:latin typeface="Arial"/>
              </a:rPr>
              <a:t>Water </a:t>
            </a:r>
            <a:r>
              <a:rPr sz="1500" b="1">
                <a:solidFill>
                  <a:srgbClr val="137A4B"/>
                </a:solidFill>
                <a:latin typeface="Arial"/>
              </a:rPr>
              <a:t>boils</a:t>
            </a:r>
            <a:r>
              <a:rPr sz="1500" b="0">
                <a:solidFill>
                  <a:srgbClr val="1E2A38"/>
                </a:solidFill>
                <a:latin typeface="Arial"/>
              </a:rPr>
              <a:t> at 100 °C.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342900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8. </a:t>
            </a:r>
            <a:r>
              <a:rPr sz="1500" b="0">
                <a:solidFill>
                  <a:srgbClr val="1E2A38"/>
                </a:solidFill>
                <a:latin typeface="Arial"/>
              </a:rPr>
              <a:t>This week my aunt </a:t>
            </a:r>
            <a:r>
              <a:rPr sz="1500" b="1">
                <a:solidFill>
                  <a:srgbClr val="137A4B"/>
                </a:solidFill>
                <a:latin typeface="Arial"/>
              </a:rPr>
              <a:t>is staying</a:t>
            </a:r>
            <a:r>
              <a:rPr sz="1500" b="0">
                <a:solidFill>
                  <a:srgbClr val="1E2A38"/>
                </a:solidFill>
                <a:latin typeface="Arial"/>
              </a:rPr>
              <a:t> with us.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425196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9. </a:t>
            </a:r>
            <a:r>
              <a:rPr sz="1500" b="0">
                <a:solidFill>
                  <a:srgbClr val="1E2A38"/>
                </a:solidFill>
                <a:latin typeface="Arial"/>
              </a:rPr>
              <a:t>She </a:t>
            </a:r>
            <a:r>
              <a:rPr sz="1500" b="1">
                <a:solidFill>
                  <a:srgbClr val="137A4B"/>
                </a:solidFill>
                <a:latin typeface="Arial"/>
              </a:rPr>
              <a:t>never drinks</a:t>
            </a:r>
            <a:r>
              <a:rPr sz="1500" b="0">
                <a:solidFill>
                  <a:srgbClr val="1E2A38"/>
                </a:solidFill>
                <a:latin typeface="Arial"/>
              </a:rPr>
              <a:t> coffee.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5074920"/>
            <a:ext cx="5029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10. </a:t>
            </a:r>
            <a:r>
              <a:rPr sz="1500" b="0">
                <a:solidFill>
                  <a:srgbClr val="1E2A38"/>
                </a:solidFill>
                <a:latin typeface="Arial"/>
              </a:rPr>
              <a:t>What </a:t>
            </a:r>
            <a:r>
              <a:rPr sz="1500" b="1">
                <a:solidFill>
                  <a:srgbClr val="137A4B"/>
                </a:solidFill>
                <a:latin typeface="Arial"/>
              </a:rPr>
              <a:t>are</a:t>
            </a:r>
            <a:r>
              <a:rPr sz="1500" b="0">
                <a:solidFill>
                  <a:srgbClr val="1E2A38"/>
                </a:solidFill>
                <a:latin typeface="Arial"/>
              </a:rPr>
              <a:t> you </a:t>
            </a:r>
            <a:r>
              <a:rPr sz="1500" b="1">
                <a:solidFill>
                  <a:srgbClr val="137A4B"/>
                </a:solidFill>
                <a:latin typeface="Arial"/>
              </a:rPr>
              <a:t>doing</a:t>
            </a:r>
            <a:r>
              <a:rPr sz="1500" b="0">
                <a:solidFill>
                  <a:srgbClr val="1E2A38"/>
                </a:solidFill>
                <a:latin typeface="Arial"/>
              </a:rPr>
              <a:t> right now?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0807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Signal so‘zlar: Look! Listen! Be quiet! right now, this week → Continuous; usually, never, on Sundays, fakt → Simple.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QOIDA · STATIVE VERBS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Holat fe’llari — -ing OLMAYDI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00200"/>
            <a:ext cx="512064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00200"/>
            <a:ext cx="5120640" cy="91440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55648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6D4AA8"/>
                </a:solidFill>
                <a:latin typeface="Arial"/>
              </a:rPr>
              <a:t>Bular ISH emas, HOLAT (fikr, his, egalik)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231136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1E2A38"/>
                </a:solidFill>
                <a:latin typeface="Segoe UI Emoji"/>
              </a:rPr>
              <a:t>❤️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228600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like / love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907792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1E2A38"/>
                </a:solidFill>
                <a:latin typeface="Segoe UI Emoji"/>
              </a:rPr>
              <a:t>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2962656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hate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584448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1E2A38"/>
                </a:solidFill>
                <a:latin typeface="Segoe UI Emoji"/>
              </a:rPr>
              <a:t>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39312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want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261104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1E2A38"/>
                </a:solidFill>
                <a:latin typeface="Segoe UI Emoji"/>
              </a:rPr>
              <a:t>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4315968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need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93776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1E2A38"/>
                </a:solidFill>
                <a:latin typeface="Segoe UI Emoji"/>
              </a:rPr>
              <a:t>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4992624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know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37560" y="2231136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1E2A38"/>
                </a:solidFill>
                <a:latin typeface="Segoe UI Emoji"/>
              </a:rPr>
              <a:t>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86200" y="228600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understand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37560" y="2907792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1E2A38"/>
                </a:solidFill>
                <a:latin typeface="Segoe UI Emoji"/>
              </a:rPr>
              <a:t>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86200" y="2962656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remember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37560" y="3584448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1E2A38"/>
                </a:solidFill>
                <a:latin typeface="Segoe UI Emoji"/>
              </a:rPr>
              <a:t>🏷️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86200" y="3639312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belong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37560" y="4261104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>
                <a:solidFill>
                  <a:srgbClr val="1E2A38"/>
                </a:solidFill>
                <a:latin typeface="Segoe UI Emoji"/>
              </a:rPr>
              <a:t>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86200" y="4315968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agree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89320" y="1600200"/>
            <a:ext cx="557784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6217920" y="1755648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37A4B"/>
                </a:solidFill>
                <a:latin typeface="Arial"/>
              </a:rPr>
              <a:t>✓  I know the answer.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17920" y="2121408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B33B2B"/>
                </a:solidFill>
                <a:latin typeface="Arial"/>
              </a:rPr>
              <a:t>✗  </a:t>
            </a:r>
            <a:r>
              <a:rPr sz="1400" b="0" strike="sngStrike">
                <a:solidFill>
                  <a:srgbClr val="B33B2B"/>
                </a:solidFill>
                <a:latin typeface="Arial"/>
              </a:rPr>
              <a:t>I’m knowing the answer.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17920" y="256032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37A4B"/>
                </a:solidFill>
                <a:latin typeface="Arial"/>
              </a:rPr>
              <a:t>✓  This phone belongs to me.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17920" y="2926080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B33B2B"/>
                </a:solidFill>
                <a:latin typeface="Arial"/>
              </a:rPr>
              <a:t>✗  </a:t>
            </a:r>
            <a:r>
              <a:rPr sz="1400" b="0" strike="sngStrike">
                <a:solidFill>
                  <a:srgbClr val="B33B2B"/>
                </a:solidFill>
                <a:latin typeface="Arial"/>
              </a:rPr>
              <a:t>This phone is belonging to me.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17920" y="3364992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37A4B"/>
                </a:solidFill>
                <a:latin typeface="Arial"/>
              </a:rPr>
              <a:t>✓  I want a pizza now.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17920" y="3730752"/>
            <a:ext cx="52120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B33B2B"/>
                </a:solidFill>
                <a:latin typeface="Arial"/>
              </a:rPr>
              <a:t>✗  </a:t>
            </a:r>
            <a:r>
              <a:rPr sz="1400" b="0" strike="sngStrike">
                <a:solidFill>
                  <a:srgbClr val="B33B2B"/>
                </a:solidFill>
                <a:latin typeface="Arial"/>
              </a:rPr>
              <a:t>I’m wanting a pizza now.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989320" y="4343400"/>
            <a:ext cx="5577840" cy="141732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6217920" y="4434840"/>
            <a:ext cx="5212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B1: have ikki xil — </a:t>
            </a:r>
          </a:p>
          <a:p>
            <a:pPr algn="l">
              <a:spcAft>
                <a:spcPts val="300"/>
              </a:spcAft>
            </a:pPr>
            <a:r>
              <a:rPr sz="1500" b="1">
                <a:solidFill>
                  <a:srgbClr val="6D4AA8"/>
                </a:solidFill>
                <a:latin typeface="Arial"/>
              </a:rPr>
              <a:t>I have a cat. </a:t>
            </a:r>
            <a:r>
              <a:rPr sz="1500" b="0">
                <a:solidFill>
                  <a:srgbClr val="5A6572"/>
                </a:solidFill>
                <a:latin typeface="Arial"/>
              </a:rPr>
              <a:t>(egalik — Simple)</a:t>
            </a:r>
          </a:p>
          <a:p>
            <a:pPr algn="l">
              <a:spcAft>
                <a:spcPts val="30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I’m having lunch. </a:t>
            </a:r>
            <a:r>
              <a:rPr sz="1500" b="0">
                <a:solidFill>
                  <a:srgbClr val="5A6572"/>
                </a:solidFill>
                <a:latin typeface="Arial"/>
              </a:rPr>
              <a:t>(ovqatlanyapman — ish)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" y="58978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O‘zbekchada «bilyapman, tushunyapman» deymiz — inglizchada YO‘Q: I know. I understand. «now» bo‘lsa ham: I want it now.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B1 QO‘SHIMCHA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always + Continuous = «jonga tegdi!»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4924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534924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always + Simple — oddiy odat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4688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1E2A38"/>
                </a:solidFill>
                <a:latin typeface="Arial"/>
              </a:rPr>
              <a:t>He always gets up 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90779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U doim erta turadi. (neytral)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56616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1E2A38"/>
                </a:solidFill>
                <a:latin typeface="Arial"/>
              </a:rPr>
              <a:t>We always have lunch at one.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00507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Biz doim soat birda tushlik qilamiz.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645920"/>
            <a:ext cx="534924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263640" y="1645920"/>
            <a:ext cx="534924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7960" y="1828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97316"/>
                </a:solidFill>
                <a:latin typeface="Arial"/>
              </a:rPr>
              <a:t>always + Continuous — shikoyat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246888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1E2A38"/>
                </a:solidFill>
                <a:latin typeface="Arial"/>
              </a:rPr>
              <a:t>He’s always losing his keys!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290779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Doim kalitini yo‘qotgani-yo‘qotgan!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356616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1E2A38"/>
                </a:solidFill>
                <a:latin typeface="Arial"/>
              </a:rPr>
              <a:t>You’re always talking in class!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60" y="400507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Darsda doim gaplashasan-a!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4983480"/>
            <a:ext cx="1097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0">
                <a:solidFill>
                  <a:srgbClr val="1E2A38"/>
                </a:solidFill>
                <a:latin typeface="Segoe UI Emoji"/>
              </a:rPr>
              <a:t>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5029200"/>
            <a:ext cx="9875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Mini-topshiriq: uydagi kimdandir «shikoyat» qiling — My little brother is always … !  (taking my phone / eating my sweets …)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943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Bu faqat qo‘shimcha: A2 uchun asosiysi — always odatda Simple bilan.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4-MASHQ · AMALIYOT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Holat fe’li yoki ish?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To‘g‘ri variantni tanlang. Avval: bu fe’l ISHmi yoki HOLATmi?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1031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___ the answer.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(know / am knowing)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30175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bag ___ to Malika.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(belongs / is belonging)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9319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Shh! The teacher ___.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(talks / is talking)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48463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___ more chairs for the party.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(need / are needing)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0880" y="21031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___ a new phone for my birthday.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(want / am wanting)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30175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brother ___ football very much.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(likes / is liking)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39319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Look! It ___!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(snows / is snowing)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0" y="48463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Sorry, I ___ this word.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(don’t understand / am not understanding)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Holat fe’li yoki ish?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17830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1. </a:t>
            </a: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37A4B"/>
                </a:solidFill>
                <a:latin typeface="Arial"/>
              </a:rPr>
              <a:t>know</a:t>
            </a:r>
            <a:r>
              <a:rPr sz="1600" b="0">
                <a:solidFill>
                  <a:srgbClr val="1E2A38"/>
                </a:solidFill>
                <a:latin typeface="Arial"/>
              </a:rPr>
              <a:t> the answer.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8117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2. </a:t>
            </a:r>
            <a:r>
              <a:rPr sz="1600" b="0">
                <a:solidFill>
                  <a:srgbClr val="1E2A38"/>
                </a:solidFill>
                <a:latin typeface="Arial"/>
              </a:rPr>
              <a:t>This bag </a:t>
            </a:r>
            <a:r>
              <a:rPr sz="1600" b="1">
                <a:solidFill>
                  <a:srgbClr val="137A4B"/>
                </a:solidFill>
                <a:latin typeface="Arial"/>
              </a:rPr>
              <a:t>belongs</a:t>
            </a:r>
            <a:r>
              <a:rPr sz="1600" b="0">
                <a:solidFill>
                  <a:srgbClr val="1E2A38"/>
                </a:solidFill>
                <a:latin typeface="Arial"/>
              </a:rPr>
              <a:t> to Malika.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8404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3. </a:t>
            </a:r>
            <a:r>
              <a:rPr sz="1600" b="0">
                <a:solidFill>
                  <a:srgbClr val="1E2A38"/>
                </a:solidFill>
                <a:latin typeface="Arial"/>
              </a:rPr>
              <a:t>Shh! The teacher </a:t>
            </a:r>
            <a:r>
              <a:rPr sz="1600" b="1">
                <a:solidFill>
                  <a:srgbClr val="137A4B"/>
                </a:solidFill>
                <a:latin typeface="Arial"/>
              </a:rPr>
              <a:t>is talking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8691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4. </a:t>
            </a:r>
            <a:r>
              <a:rPr sz="1600" b="0">
                <a:solidFill>
                  <a:srgbClr val="1E2A38"/>
                </a:solidFill>
                <a:latin typeface="Arial"/>
              </a:rPr>
              <a:t>We </a:t>
            </a:r>
            <a:r>
              <a:rPr sz="1600" b="1">
                <a:solidFill>
                  <a:srgbClr val="137A4B"/>
                </a:solidFill>
                <a:latin typeface="Arial"/>
              </a:rPr>
              <a:t>need</a:t>
            </a:r>
            <a:r>
              <a:rPr sz="1600" b="0">
                <a:solidFill>
                  <a:srgbClr val="1E2A38"/>
                </a:solidFill>
                <a:latin typeface="Arial"/>
              </a:rPr>
              <a:t> more chairs for the party.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17830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5. </a:t>
            </a: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37A4B"/>
                </a:solidFill>
                <a:latin typeface="Arial"/>
              </a:rPr>
              <a:t>want</a:t>
            </a:r>
            <a:r>
              <a:rPr sz="1600" b="0">
                <a:solidFill>
                  <a:srgbClr val="1E2A38"/>
                </a:solidFill>
                <a:latin typeface="Arial"/>
              </a:rPr>
              <a:t> a new phone for my birthday.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8117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6. </a:t>
            </a:r>
            <a:r>
              <a:rPr sz="1600" b="0">
                <a:solidFill>
                  <a:srgbClr val="1E2A38"/>
                </a:solidFill>
                <a:latin typeface="Arial"/>
              </a:rPr>
              <a:t>My brother </a:t>
            </a:r>
            <a:r>
              <a:rPr sz="1600" b="1">
                <a:solidFill>
                  <a:srgbClr val="137A4B"/>
                </a:solidFill>
                <a:latin typeface="Arial"/>
              </a:rPr>
              <a:t>likes</a:t>
            </a:r>
            <a:r>
              <a:rPr sz="1600" b="0">
                <a:solidFill>
                  <a:srgbClr val="1E2A38"/>
                </a:solidFill>
                <a:latin typeface="Arial"/>
              </a:rPr>
              <a:t> football very much.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38404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7. </a:t>
            </a:r>
            <a:r>
              <a:rPr sz="1600" b="0">
                <a:solidFill>
                  <a:srgbClr val="1E2A38"/>
                </a:solidFill>
                <a:latin typeface="Arial"/>
              </a:rPr>
              <a:t>Look! It </a:t>
            </a:r>
            <a:r>
              <a:rPr sz="1600" b="1">
                <a:solidFill>
                  <a:srgbClr val="137A4B"/>
                </a:solidFill>
                <a:latin typeface="Arial"/>
              </a:rPr>
              <a:t>is snowing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48691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8. </a:t>
            </a:r>
            <a:r>
              <a:rPr sz="1600" b="0">
                <a:solidFill>
                  <a:srgbClr val="1E2A38"/>
                </a:solidFill>
                <a:latin typeface="Arial"/>
              </a:rPr>
              <a:t>Sorry, I </a:t>
            </a:r>
            <a:r>
              <a:rPr sz="1600" b="1">
                <a:solidFill>
                  <a:srgbClr val="137A4B"/>
                </a:solidFill>
                <a:latin typeface="Arial"/>
              </a:rPr>
              <a:t>don’t understand</a:t>
            </a:r>
            <a:r>
              <a:rPr sz="1600" b="0">
                <a:solidFill>
                  <a:srgbClr val="1E2A38"/>
                </a:solidFill>
                <a:latin typeface="Arial"/>
              </a:rPr>
              <a:t> this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0807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know, belong, need, want, like, understand — holat (Simple). talk, snow — ish (Continuous).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DIQQAT · O‘ZBEK O‘QUVCHISINING XATOLARI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O‘zbekona xatolar — 6 ta tuzoq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0020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28216"/>
            <a:ext cx="3657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 strike="sngStrike">
                <a:solidFill>
                  <a:srgbClr val="B33B2B"/>
                </a:solidFill>
                <a:latin typeface="Arial"/>
              </a:rPr>
              <a:t>I am go to school every day.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1728216"/>
            <a:ext cx="3566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I go to school every 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0" y="1746504"/>
            <a:ext cx="3291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am ≠ «-man». Odat — Simple.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33172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" y="2459736"/>
            <a:ext cx="3657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 strike="sngStrike">
                <a:solidFill>
                  <a:srgbClr val="B33B2B"/>
                </a:solidFill>
                <a:latin typeface="Arial"/>
              </a:rPr>
              <a:t>He don’t like milk.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459736"/>
            <a:ext cx="3566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He doesn’t like milk.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478024"/>
            <a:ext cx="3291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he / she / it — doesn’t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6324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3191256"/>
            <a:ext cx="3657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 strike="sngStrike">
                <a:solidFill>
                  <a:srgbClr val="B33B2B"/>
                </a:solidFill>
                <a:latin typeface="Arial"/>
              </a:rPr>
              <a:t>I am knowing him.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3191256"/>
            <a:ext cx="3566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I know him.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3209544"/>
            <a:ext cx="3291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know — holat fe’li, -ing olmaydi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79476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3922776"/>
            <a:ext cx="3657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 strike="sngStrike">
                <a:solidFill>
                  <a:srgbClr val="B33B2B"/>
                </a:solidFill>
                <a:latin typeface="Arial"/>
              </a:rPr>
              <a:t>She play tennis on Sundays.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3922776"/>
            <a:ext cx="3566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She plays tennis on Sundays.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0" y="3941064"/>
            <a:ext cx="3291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he / she / it + -s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52628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68680" y="4654296"/>
            <a:ext cx="3657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 strike="sngStrike">
                <a:solidFill>
                  <a:srgbClr val="B33B2B"/>
                </a:solidFill>
                <a:latin typeface="Arial"/>
              </a:rPr>
              <a:t>Does he works here?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4654296"/>
            <a:ext cx="3566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Does he work here?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0" y="4672584"/>
            <a:ext cx="3291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does bor — fe’lda -s yo‘q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525780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385816"/>
            <a:ext cx="3657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</a:t>
            </a:r>
            <a:r>
              <a:rPr sz="1500" b="0" strike="sngStrike">
                <a:solidFill>
                  <a:srgbClr val="B33B2B"/>
                </a:solidFill>
                <a:latin typeface="Arial"/>
              </a:rPr>
              <a:t>I am agree with you.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0" y="5385816"/>
            <a:ext cx="3566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I agree with you.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600" y="5404104"/>
            <a:ext cx="3291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agree — fe’l, am kerak emas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603504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am / is / are dan keyin oddiy fe’l kelmaydi: I am go ✗ → I go ✓ yoki I am going ✓.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5-MASHQ · JAMOADA · 5 DAQIQA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Xatoni toping!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Har gapda BITTA xato bor. Toping va to‘g‘rilang.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1031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My mother cook dinner every evening.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30175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Listen! The birds sing.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9319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am liking this song.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48463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does your father works?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0880" y="21031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They doesn’t live in Samarkand.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30175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We are play chess now.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39319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Is she understand English?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0" y="484632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am usually walk to school.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Xatoni toping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00800" y="1645920"/>
            <a:ext cx="539496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17830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1. </a:t>
            </a:r>
            <a:r>
              <a:rPr sz="1600" b="0">
                <a:solidFill>
                  <a:srgbClr val="1E2A38"/>
                </a:solidFill>
                <a:latin typeface="Arial"/>
              </a:rPr>
              <a:t>My mother </a:t>
            </a:r>
            <a:r>
              <a:rPr sz="1600" b="1">
                <a:solidFill>
                  <a:srgbClr val="137A4B"/>
                </a:solidFill>
                <a:latin typeface="Arial"/>
              </a:rPr>
              <a:t>cooks</a:t>
            </a:r>
            <a:r>
              <a:rPr sz="1600" b="0">
                <a:solidFill>
                  <a:srgbClr val="1E2A38"/>
                </a:solidFill>
                <a:latin typeface="Arial"/>
              </a:rPr>
              <a:t> dinner every evening.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he / she / it + -s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8117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2. </a:t>
            </a:r>
            <a:r>
              <a:rPr sz="1600" b="0">
                <a:solidFill>
                  <a:srgbClr val="1E2A38"/>
                </a:solidFill>
                <a:latin typeface="Arial"/>
              </a:rPr>
              <a:t>Listen! The birds </a:t>
            </a:r>
            <a:r>
              <a:rPr sz="1600" b="1">
                <a:solidFill>
                  <a:srgbClr val="137A4B"/>
                </a:solidFill>
                <a:latin typeface="Arial"/>
              </a:rPr>
              <a:t>are singing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Listen! — hozir → Continuous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8404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3. </a:t>
            </a: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37A4B"/>
                </a:solidFill>
                <a:latin typeface="Arial"/>
              </a:rPr>
              <a:t>like</a:t>
            </a:r>
            <a:r>
              <a:rPr sz="1600" b="0">
                <a:solidFill>
                  <a:srgbClr val="1E2A38"/>
                </a:solidFill>
                <a:latin typeface="Arial"/>
              </a:rPr>
              <a:t> this song.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like — holat fe’li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8691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4. </a:t>
            </a:r>
            <a:r>
              <a:rPr sz="1600" b="0">
                <a:solidFill>
                  <a:srgbClr val="1E2A38"/>
                </a:solidFill>
                <a:latin typeface="Arial"/>
              </a:rPr>
              <a:t>Where does your father </a:t>
            </a:r>
            <a:r>
              <a:rPr sz="1600" b="1">
                <a:solidFill>
                  <a:srgbClr val="137A4B"/>
                </a:solidFill>
                <a:latin typeface="Arial"/>
              </a:rPr>
              <a:t>work</a:t>
            </a:r>
            <a:r>
              <a:rPr sz="1600" b="0">
                <a:solidFill>
                  <a:srgbClr val="1E2A38"/>
                </a:solidFill>
                <a:latin typeface="Arial"/>
              </a:rPr>
              <a:t>?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does bor — fe’lda -s yo‘q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17830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5. </a:t>
            </a:r>
            <a:r>
              <a:rPr sz="1600" b="0">
                <a:solidFill>
                  <a:srgbClr val="1E2A38"/>
                </a:solidFill>
                <a:latin typeface="Arial"/>
              </a:rPr>
              <a:t>They </a:t>
            </a:r>
            <a:r>
              <a:rPr sz="1600" b="1">
                <a:solidFill>
                  <a:srgbClr val="137A4B"/>
                </a:solidFill>
                <a:latin typeface="Arial"/>
              </a:rPr>
              <a:t>don’t</a:t>
            </a:r>
            <a:r>
              <a:rPr sz="1600" b="0">
                <a:solidFill>
                  <a:srgbClr val="1E2A38"/>
                </a:solidFill>
                <a:latin typeface="Arial"/>
              </a:rPr>
              <a:t> live in Samarkand.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they — don’t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8117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6. </a:t>
            </a:r>
            <a:r>
              <a:rPr sz="1600" b="0">
                <a:solidFill>
                  <a:srgbClr val="1E2A38"/>
                </a:solidFill>
                <a:latin typeface="Arial"/>
              </a:rPr>
              <a:t>We are </a:t>
            </a:r>
            <a:r>
              <a:rPr sz="1600" b="1">
                <a:solidFill>
                  <a:srgbClr val="137A4B"/>
                </a:solidFill>
                <a:latin typeface="Arial"/>
              </a:rPr>
              <a:t>playing</a:t>
            </a:r>
            <a:r>
              <a:rPr sz="1600" b="0">
                <a:solidFill>
                  <a:srgbClr val="1E2A38"/>
                </a:solidFill>
                <a:latin typeface="Arial"/>
              </a:rPr>
              <a:t> chess now.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are + V-ing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38404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7. </a:t>
            </a:r>
            <a:r>
              <a:rPr sz="1600" b="1">
                <a:solidFill>
                  <a:srgbClr val="137A4B"/>
                </a:solidFill>
                <a:latin typeface="Arial"/>
              </a:rPr>
              <a:t>Does</a:t>
            </a:r>
            <a:r>
              <a:rPr sz="1600" b="0">
                <a:solidFill>
                  <a:srgbClr val="1E2A38"/>
                </a:solidFill>
                <a:latin typeface="Arial"/>
              </a:rPr>
              <a:t> she understand English?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understand — Simple → does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4869180"/>
            <a:ext cx="5029200" cy="1028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8. </a:t>
            </a: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37A4B"/>
                </a:solidFill>
                <a:latin typeface="Arial"/>
              </a:rPr>
              <a:t>usually walk</a:t>
            </a:r>
            <a:r>
              <a:rPr sz="1600" b="0">
                <a:solidFill>
                  <a:srgbClr val="1E2A38"/>
                </a:solidFill>
                <a:latin typeface="Arial"/>
              </a:rPr>
              <a:t> to school.</a:t>
            </a:r>
          </a:p>
          <a:p>
            <a:pPr algn="l">
              <a:spcAft>
                <a:spcPts val="1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am ortiqcha: odat — Simple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6-MASHQ · RASMGA QARAB GAPIRING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Har kuni nima qiladi — hozir nima qilyapti?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0876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5A6572"/>
                </a:solidFill>
                <a:latin typeface="Arial"/>
              </a:rPr>
              <a:t>Har odam haqida bitta gap:  … usually …, but now he / she is … 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011680"/>
            <a:ext cx="3611880" cy="187451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640080" y="2011680"/>
            <a:ext cx="3611880" cy="9144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3291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Mr Karimov</a:t>
            </a:r>
            <a:r>
              <a:rPr sz="1600" b="0">
                <a:solidFill>
                  <a:srgbClr val="1E2A38"/>
                </a:solidFill>
                <a:latin typeface="Arial"/>
              </a:rPr>
              <a:t> · 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578608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2578608"/>
            <a:ext cx="2788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every day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teach English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227832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227832"/>
            <a:ext cx="2788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now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fish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19" y="2011680"/>
            <a:ext cx="3611880" cy="187451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4389119" y="2011680"/>
            <a:ext cx="3611880" cy="9144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1999" y="2148840"/>
            <a:ext cx="3291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Lola</a:t>
            </a:r>
            <a:r>
              <a:rPr sz="1600" b="0">
                <a:solidFill>
                  <a:srgbClr val="1E2A38"/>
                </a:solidFill>
                <a:latin typeface="Arial"/>
              </a:rPr>
              <a:t> · doctor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6279" y="2578608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66359" y="2578608"/>
            <a:ext cx="2788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every day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help sick 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26279" y="3227832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🏊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66359" y="3227832"/>
            <a:ext cx="2788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now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swim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38158" y="2011680"/>
            <a:ext cx="3611880" cy="187451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8138158" y="2011680"/>
            <a:ext cx="3611880" cy="9144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21038" y="2148840"/>
            <a:ext cx="3291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Bobur</a:t>
            </a:r>
            <a:r>
              <a:rPr sz="1600" b="0">
                <a:solidFill>
                  <a:srgbClr val="1E2A38"/>
                </a:solidFill>
                <a:latin typeface="Arial"/>
              </a:rPr>
              <a:t> · cook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5318" y="2578608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15398" y="2578608"/>
            <a:ext cx="2788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every day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cook in a café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75318" y="3227832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😴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15398" y="3227832"/>
            <a:ext cx="2788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now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sleep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4023360"/>
            <a:ext cx="3611880" cy="187451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640080" y="4023360"/>
            <a:ext cx="3611880" cy="9144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2960" y="4160520"/>
            <a:ext cx="3291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Madina</a:t>
            </a:r>
            <a:r>
              <a:rPr sz="1600" b="0">
                <a:solidFill>
                  <a:srgbClr val="1E2A38"/>
                </a:solidFill>
                <a:latin typeface="Arial"/>
              </a:rPr>
              <a:t> · singer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7240" y="4590288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🎤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17320" y="4590288"/>
            <a:ext cx="2788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every day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sing on TV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" y="5239512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🍕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17320" y="5239512"/>
            <a:ext cx="2788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now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eat pizza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389119" y="4023360"/>
            <a:ext cx="3611880" cy="187451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ectangle 34"/>
          <p:cNvSpPr/>
          <p:nvPr/>
        </p:nvSpPr>
        <p:spPr>
          <a:xfrm>
            <a:off x="4389119" y="4023360"/>
            <a:ext cx="3611880" cy="9144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1999" y="4160520"/>
            <a:ext cx="3291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Mr Saidov</a:t>
            </a:r>
            <a:r>
              <a:rPr sz="1600" b="0">
                <a:solidFill>
                  <a:srgbClr val="1E2A38"/>
                </a:solidFill>
                <a:latin typeface="Arial"/>
              </a:rPr>
              <a:t> · bus driver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26279" y="4590288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🚌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166359" y="4590288"/>
            <a:ext cx="2788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every day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drive a bus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26279" y="5239512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🚲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166359" y="5239512"/>
            <a:ext cx="2788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now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ride a bike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138158" y="4023360"/>
            <a:ext cx="3611880" cy="187451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ectangle 41"/>
          <p:cNvSpPr/>
          <p:nvPr/>
        </p:nvSpPr>
        <p:spPr>
          <a:xfrm>
            <a:off x="8138158" y="4023360"/>
            <a:ext cx="3611880" cy="91440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21038" y="4160520"/>
            <a:ext cx="3291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Nilufar</a:t>
            </a:r>
            <a:r>
              <a:rPr sz="1600" b="0">
                <a:solidFill>
                  <a:srgbClr val="1E2A38"/>
                </a:solidFill>
                <a:latin typeface="Arial"/>
              </a:rPr>
              <a:t> · programmer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75318" y="4590288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💻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915398" y="4590288"/>
            <a:ext cx="2788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every day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write computer programs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75318" y="5239512"/>
            <a:ext cx="594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📖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915398" y="5239512"/>
            <a:ext cx="2788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now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read a book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0080" y="6053328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Namuna: Mr Karimov usually teaches English, but now he is fishing.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JAVOBLAR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Rasmga qarab — javoblar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10424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1. </a:t>
            </a:r>
            <a:r>
              <a:rPr sz="1800" b="0">
                <a:solidFill>
                  <a:srgbClr val="1E2A38"/>
                </a:solidFill>
                <a:latin typeface="Arial"/>
              </a:rPr>
              <a:t>Mr Karimov usually </a:t>
            </a:r>
            <a:r>
              <a:rPr sz="1800" b="1">
                <a:solidFill>
                  <a:srgbClr val="0D9488"/>
                </a:solidFill>
                <a:latin typeface="Arial"/>
              </a:rPr>
              <a:t>teaches English</a:t>
            </a:r>
            <a:r>
              <a:rPr sz="1800" b="0">
                <a:solidFill>
                  <a:srgbClr val="1E2A38"/>
                </a:solidFill>
                <a:latin typeface="Arial"/>
              </a:rPr>
              <a:t>, but now he </a:t>
            </a:r>
            <a:r>
              <a:rPr sz="1800" b="1">
                <a:solidFill>
                  <a:srgbClr val="F97316"/>
                </a:solidFill>
                <a:latin typeface="Arial"/>
              </a:rPr>
              <a:t>is fishing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487168"/>
            <a:ext cx="10424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2. </a:t>
            </a:r>
            <a:r>
              <a:rPr sz="1800" b="0">
                <a:solidFill>
                  <a:srgbClr val="1E2A38"/>
                </a:solidFill>
                <a:latin typeface="Arial"/>
              </a:rPr>
              <a:t>Lola usually </a:t>
            </a:r>
            <a:r>
              <a:rPr sz="1800" b="1">
                <a:solidFill>
                  <a:srgbClr val="0D9488"/>
                </a:solidFill>
                <a:latin typeface="Arial"/>
              </a:rPr>
              <a:t>helps sick people</a:t>
            </a:r>
            <a:r>
              <a:rPr sz="1800" b="0">
                <a:solidFill>
                  <a:srgbClr val="1E2A38"/>
                </a:solidFill>
                <a:latin typeface="Arial"/>
              </a:rPr>
              <a:t>, but now she </a:t>
            </a:r>
            <a:r>
              <a:rPr sz="1800" b="1">
                <a:solidFill>
                  <a:srgbClr val="F97316"/>
                </a:solidFill>
                <a:latin typeface="Arial"/>
              </a:rPr>
              <a:t>is swimming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145536"/>
            <a:ext cx="10424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3. </a:t>
            </a:r>
            <a:r>
              <a:rPr sz="1800" b="0">
                <a:solidFill>
                  <a:srgbClr val="1E2A38"/>
                </a:solidFill>
                <a:latin typeface="Arial"/>
              </a:rPr>
              <a:t>Bobur usually </a:t>
            </a:r>
            <a:r>
              <a:rPr sz="1800" b="1">
                <a:solidFill>
                  <a:srgbClr val="0D9488"/>
                </a:solidFill>
                <a:latin typeface="Arial"/>
              </a:rPr>
              <a:t>cooks in a café</a:t>
            </a:r>
            <a:r>
              <a:rPr sz="1800" b="0">
                <a:solidFill>
                  <a:srgbClr val="1E2A38"/>
                </a:solidFill>
                <a:latin typeface="Arial"/>
              </a:rPr>
              <a:t>, but now he </a:t>
            </a:r>
            <a:r>
              <a:rPr sz="1800" b="1">
                <a:solidFill>
                  <a:srgbClr val="F97316"/>
                </a:solidFill>
                <a:latin typeface="Arial"/>
              </a:rPr>
              <a:t>is sleeping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803904"/>
            <a:ext cx="10424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4. </a:t>
            </a:r>
            <a:r>
              <a:rPr sz="1800" b="0">
                <a:solidFill>
                  <a:srgbClr val="1E2A38"/>
                </a:solidFill>
                <a:latin typeface="Arial"/>
              </a:rPr>
              <a:t>Madina usually </a:t>
            </a:r>
            <a:r>
              <a:rPr sz="1800" b="1">
                <a:solidFill>
                  <a:srgbClr val="0D9488"/>
                </a:solidFill>
                <a:latin typeface="Arial"/>
              </a:rPr>
              <a:t>sings on TV</a:t>
            </a:r>
            <a:r>
              <a:rPr sz="1800" b="0">
                <a:solidFill>
                  <a:srgbClr val="1E2A38"/>
                </a:solidFill>
                <a:latin typeface="Arial"/>
              </a:rPr>
              <a:t>, but now she </a:t>
            </a:r>
            <a:r>
              <a:rPr sz="1800" b="1">
                <a:solidFill>
                  <a:srgbClr val="F97316"/>
                </a:solidFill>
                <a:latin typeface="Arial"/>
              </a:rPr>
              <a:t>is eating pizza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462272"/>
            <a:ext cx="10424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5. </a:t>
            </a:r>
            <a:r>
              <a:rPr sz="1800" b="0">
                <a:solidFill>
                  <a:srgbClr val="1E2A38"/>
                </a:solidFill>
                <a:latin typeface="Arial"/>
              </a:rPr>
              <a:t>Mr Saidov usually </a:t>
            </a:r>
            <a:r>
              <a:rPr sz="1800" b="1">
                <a:solidFill>
                  <a:srgbClr val="0D9488"/>
                </a:solidFill>
                <a:latin typeface="Arial"/>
              </a:rPr>
              <a:t>drives a bus</a:t>
            </a:r>
            <a:r>
              <a:rPr sz="1800" b="0">
                <a:solidFill>
                  <a:srgbClr val="1E2A38"/>
                </a:solidFill>
                <a:latin typeface="Arial"/>
              </a:rPr>
              <a:t>, but now he </a:t>
            </a:r>
            <a:r>
              <a:rPr sz="1800" b="1">
                <a:solidFill>
                  <a:srgbClr val="F97316"/>
                </a:solidFill>
                <a:latin typeface="Arial"/>
              </a:rPr>
              <a:t>is riding a bike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120640"/>
            <a:ext cx="10424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572"/>
                </a:solidFill>
                <a:latin typeface="Arial"/>
              </a:rPr>
              <a:t>6. </a:t>
            </a:r>
            <a:r>
              <a:rPr sz="1800" b="0">
                <a:solidFill>
                  <a:srgbClr val="1E2A38"/>
                </a:solidFill>
                <a:latin typeface="Arial"/>
              </a:rPr>
              <a:t>Nilufar usually </a:t>
            </a:r>
            <a:r>
              <a:rPr sz="1800" b="1">
                <a:solidFill>
                  <a:srgbClr val="0D9488"/>
                </a:solidFill>
                <a:latin typeface="Arial"/>
              </a:rPr>
              <a:t>writes computer programs</a:t>
            </a:r>
            <a:r>
              <a:rPr sz="1800" b="0">
                <a:solidFill>
                  <a:srgbClr val="1E2A38"/>
                </a:solidFill>
                <a:latin typeface="Arial"/>
              </a:rPr>
              <a:t>, but now she </a:t>
            </a:r>
            <a:r>
              <a:rPr sz="1800" b="1">
                <a:solidFill>
                  <a:srgbClr val="F97316"/>
                </a:solidFill>
                <a:latin typeface="Arial"/>
              </a:rPr>
              <a:t>is reading a book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5989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usually → Simple (he/she + -s) · now → Continuous (is + -ing). «he’s / she’s» ham to‘g‘ri.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O‘YIN · IKKI JAMOA · PANTOMIMA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O‘yin: What am I doing?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6916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40080" y="1664208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194560"/>
            <a:ext cx="1600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swim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68880" y="1645920"/>
            <a:ext cx="16916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2468880" y="1664208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4600" y="2194560"/>
            <a:ext cx="1600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play the guitar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97680" y="1645920"/>
            <a:ext cx="16916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297680" y="1664208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43400" y="2194560"/>
            <a:ext cx="1600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take a photo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2724912"/>
            <a:ext cx="16916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0080" y="2743200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273552"/>
            <a:ext cx="1600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ride a bike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468880" y="2724912"/>
            <a:ext cx="16916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468880" y="2743200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14600" y="3273552"/>
            <a:ext cx="1600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play football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97680" y="2724912"/>
            <a:ext cx="16916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297680" y="2743200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📞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43400" y="3273552"/>
            <a:ext cx="1600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talk on the phone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3803904"/>
            <a:ext cx="16916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40080" y="3822192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52544"/>
            <a:ext cx="1600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paint a picture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468880" y="3803904"/>
            <a:ext cx="16916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2468880" y="3822192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🍳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14600" y="4352544"/>
            <a:ext cx="1600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cook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297680" y="3803904"/>
            <a:ext cx="16916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4297680" y="3822192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📖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43400" y="4352544"/>
            <a:ext cx="1600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read a book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0080" y="4882896"/>
            <a:ext cx="16916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640080" y="4901184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💃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5431536"/>
            <a:ext cx="1600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dance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468880" y="4882896"/>
            <a:ext cx="16916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2468880" y="4901184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🚗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514600" y="5431536"/>
            <a:ext cx="1600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drive a car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297680" y="4882896"/>
            <a:ext cx="16916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4297680" y="4901184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>
                <a:solidFill>
                  <a:srgbClr val="1E2A38"/>
                </a:solidFill>
                <a:latin typeface="Segoe UI Emoji"/>
              </a:rPr>
              <a:t>😴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43400" y="5431536"/>
            <a:ext cx="1600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sleep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0" y="1600200"/>
            <a:ext cx="5212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97316"/>
                </a:solidFill>
                <a:latin typeface="Arial"/>
              </a:rPr>
              <a:t>1-raund · Topish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00800" y="2011680"/>
            <a:ext cx="52120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O‘qituvchi bir o‘quvchiga kartani yashirincha ko‘rsatadi, u ovozsiz ko‘rsatadi.</a:t>
            </a:r>
          </a:p>
          <a:p>
            <a:pPr algn="l">
              <a:spcAft>
                <a:spcPts val="4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Jamoa: Are you swimming?  — No, I’m not. / Yes, I am!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To‘g‘ri shakldagi savol bilan topsa — 2 ball. 3 ta savolgacha.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00800" y="3977639"/>
            <a:ext cx="5212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2-raund · Har kuni-chi?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00800" y="4389120"/>
            <a:ext cx="52120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Topgan jamoa haqiqiy savol beradi:</a:t>
            </a:r>
          </a:p>
          <a:p>
            <a:pPr algn="l">
              <a:spcAft>
                <a:spcPts val="4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Do you swim every week?  — Yes, I do. / No, I don’t.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To‘g‘ri qisqa javob — yana 1 ball.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0080" y="5989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Hozir → Are you …ing?   Odat → Do you …?   Shaklni adashtirgan jamoa ball olmaydi.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 · 12 DAQIQA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Juftlikda gapirish: A normal day vs today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A chap savolni, keyin o‘ng savolni beradi; B javob beradi. 2 savoldan keyin almashing.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9659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Har kuni (Simple)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5080" y="19659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Bugun / hozir (Continuous)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377440"/>
            <a:ext cx="10972800" cy="713232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731520" y="2532888"/>
            <a:ext cx="411480" cy="40233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2468880"/>
            <a:ext cx="49377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What do you usually do after school?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5080" y="2468880"/>
            <a:ext cx="5166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What are you doing this week?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163824"/>
            <a:ext cx="10972800" cy="713232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731520" y="3319272"/>
            <a:ext cx="411480" cy="40233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3255264"/>
            <a:ext cx="49377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What do you usually wear at weekends?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3255264"/>
            <a:ext cx="5166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What are you wearing today?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950208"/>
            <a:ext cx="10972800" cy="713232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731520" y="4105656"/>
            <a:ext cx="411480" cy="40233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4041648"/>
            <a:ext cx="49377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Who do you usually sit with in class?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4041648"/>
            <a:ext cx="5166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Who are you sitting with now?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736592"/>
            <a:ext cx="10972800" cy="713232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731520" y="4892040"/>
            <a:ext cx="411480" cy="40233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34440" y="4828032"/>
            <a:ext cx="49377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What does your mum or dad do?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55080" y="4828032"/>
            <a:ext cx="5166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What is she / he doing right now, do you think?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557784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5A6572"/>
                </a:solidFill>
                <a:latin typeface="Arial"/>
              </a:rPr>
              <a:t>Namuna: </a:t>
            </a:r>
            <a:r>
              <a:rPr sz="1500" b="1">
                <a:solidFill>
                  <a:srgbClr val="0D9488"/>
                </a:solidFill>
                <a:latin typeface="Arial"/>
              </a:rPr>
              <a:t>I usually wear jeans at weekends, </a:t>
            </a:r>
            <a:r>
              <a:rPr sz="1500" b="1">
                <a:solidFill>
                  <a:srgbClr val="F97316"/>
                </a:solidFill>
                <a:latin typeface="Arial"/>
              </a:rPr>
              <a:t>but today I’m wearing my school uniform.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What are they doing?  Rasm slaydiga (6-mashq) yoki sinfga qarang: Who is writing? Who is smiling?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VARAQASI 7-MASHQ · YOZISH · 15 DAQIQA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Yozma ish: My weekdays and this week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6400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Oddiy haftangiz va SHU haftangiz haqida 6–8 gap yozing.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377440"/>
            <a:ext cx="6400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0">
                <a:solidFill>
                  <a:srgbClr val="1E2A38"/>
                </a:solidFill>
                <a:latin typeface="Segoe UI Emoji"/>
              </a:rPr>
              <a:t>📅 🏫 ⚽   |   👵 🏆 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291840"/>
            <a:ext cx="6400800" cy="25146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68680" y="3383280"/>
            <a:ext cx="5943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Gap boshlovchilari: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On weekdays I usually …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After school I often … / My mum … every day.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But this week is different: I’m …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At the moment my brother is …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 really like / want / need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0" y="1600200"/>
            <a:ext cx="429768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7315200" y="1600200"/>
            <a:ext cx="4297680" cy="91440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543800" y="1783080"/>
            <a:ext cx="3840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966A18"/>
                </a:solidFill>
                <a:latin typeface="Arial"/>
              </a:rPr>
              <a:t>Tekshiruv ro‘yxati ☑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9520" y="2377440"/>
            <a:ext cx="384048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2440" y="2331720"/>
            <a:ext cx="34290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Simple + usually / always / often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3 ta gap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589520" y="3108960"/>
            <a:ext cx="384048" cy="34747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3063240"/>
            <a:ext cx="34290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Continuous + this week / now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2 ta gap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589520" y="3840480"/>
            <a:ext cx="384048" cy="347472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92440" y="3794760"/>
            <a:ext cx="34290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6D4AA8"/>
                </a:solidFill>
                <a:latin typeface="Arial"/>
              </a:rPr>
              <a:t>Holat fe’li: like, want, need, know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1 ta gap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589520" y="4572000"/>
            <a:ext cx="384048" cy="347472"/>
          </a:xfrm>
          <a:prstGeom prst="roundRect">
            <a:avLst/>
          </a:prstGeom>
          <a:solidFill>
            <a:srgbClr val="B33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2440" y="4526280"/>
            <a:ext cx="34290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Inkor: don’t / doesn’t / isn’t / ’m not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1 ta gap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5257800"/>
            <a:ext cx="3931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Juftingiz bilan almashing, belgilarni tekshiring.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943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Ish varaqasining 7-mashqi — o‘sha yerga yozing.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YOZMA ISH · RANGLI TAHLIL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Namuna: My weekdays and this week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758952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71323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On weekdays I </a:t>
            </a:r>
            <a:r>
              <a:rPr sz="1800" b="1">
                <a:solidFill>
                  <a:srgbClr val="0D9488"/>
                </a:solidFill>
                <a:latin typeface="Arial"/>
              </a:rPr>
              <a:t>usually get up</a:t>
            </a:r>
            <a:r>
              <a:rPr sz="1800" b="0">
                <a:solidFill>
                  <a:srgbClr val="1E2A38"/>
                </a:solidFill>
                <a:latin typeface="Arial"/>
              </a:rPr>
              <a:t> at seven. I </a:t>
            </a:r>
            <a:r>
              <a:rPr sz="1800" b="1">
                <a:solidFill>
                  <a:srgbClr val="0D9488"/>
                </a:solidFill>
                <a:latin typeface="Arial"/>
              </a:rPr>
              <a:t>always have</a:t>
            </a:r>
            <a:r>
              <a:rPr sz="1800" b="0">
                <a:solidFill>
                  <a:srgbClr val="1E2A38"/>
                </a:solidFill>
                <a:latin typeface="Arial"/>
              </a:rPr>
              <a:t> breakfast with my family, and my dad </a:t>
            </a:r>
            <a:r>
              <a:rPr sz="1800" b="1">
                <a:solidFill>
                  <a:srgbClr val="0D9488"/>
                </a:solidFill>
                <a:latin typeface="Arial"/>
              </a:rPr>
              <a:t>drives</a:t>
            </a:r>
            <a:r>
              <a:rPr sz="1800" b="0">
                <a:solidFill>
                  <a:srgbClr val="1E2A38"/>
                </a:solidFill>
                <a:latin typeface="Arial"/>
              </a:rPr>
              <a:t> me to school.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After school I </a:t>
            </a:r>
            <a:r>
              <a:rPr sz="1800" b="1">
                <a:solidFill>
                  <a:srgbClr val="0D9488"/>
                </a:solidFill>
                <a:latin typeface="Arial"/>
              </a:rPr>
              <a:t>often play</a:t>
            </a:r>
            <a:r>
              <a:rPr sz="1800" b="0">
                <a:solidFill>
                  <a:srgbClr val="1E2A38"/>
                </a:solidFill>
                <a:latin typeface="Arial"/>
              </a:rPr>
              <a:t> football with my friends.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But this week is different. My grandma </a:t>
            </a:r>
            <a:r>
              <a:rPr sz="1800" b="1">
                <a:solidFill>
                  <a:srgbClr val="F97316"/>
                </a:solidFill>
                <a:latin typeface="Arial"/>
              </a:rPr>
              <a:t>is staying</a:t>
            </a:r>
            <a:r>
              <a:rPr sz="1800" b="0">
                <a:solidFill>
                  <a:srgbClr val="1E2A38"/>
                </a:solidFill>
                <a:latin typeface="Arial"/>
              </a:rPr>
              <a:t> with us, so I</a:t>
            </a:r>
            <a:r>
              <a:rPr sz="1800" b="1">
                <a:solidFill>
                  <a:srgbClr val="F97316"/>
                </a:solidFill>
                <a:latin typeface="Arial"/>
              </a:rPr>
              <a:t>’m sleeping</a:t>
            </a:r>
            <a:r>
              <a:rPr sz="1800" b="0">
                <a:solidFill>
                  <a:srgbClr val="1E2A38"/>
                </a:solidFill>
                <a:latin typeface="Arial"/>
              </a:rPr>
              <a:t> in my brother’s room!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</a:t>
            </a:r>
            <a:r>
              <a:rPr sz="1800" b="1">
                <a:solidFill>
                  <a:srgbClr val="F97316"/>
                </a:solidFill>
                <a:latin typeface="Arial"/>
              </a:rPr>
              <a:t>’m also preparing</a:t>
            </a:r>
            <a:r>
              <a:rPr sz="1800" b="0">
                <a:solidFill>
                  <a:srgbClr val="1E2A38"/>
                </a:solidFill>
                <a:latin typeface="Arial"/>
              </a:rPr>
              <a:t> for a maths competition, so I</a:t>
            </a:r>
            <a:r>
              <a:rPr sz="1800" b="1">
                <a:solidFill>
                  <a:srgbClr val="B33B2B"/>
                </a:solidFill>
                <a:latin typeface="Arial"/>
              </a:rPr>
              <a:t>’m not playing</a:t>
            </a:r>
            <a:r>
              <a:rPr sz="1800" b="0">
                <a:solidFill>
                  <a:srgbClr val="1E2A38"/>
                </a:solidFill>
                <a:latin typeface="Arial"/>
              </a:rPr>
              <a:t> football this week. I really </a:t>
            </a:r>
            <a:r>
              <a:rPr sz="1800" b="1">
                <a:solidFill>
                  <a:srgbClr val="6D4AA8"/>
                </a:solidFill>
                <a:latin typeface="Arial"/>
              </a:rPr>
              <a:t>want</a:t>
            </a:r>
            <a:r>
              <a:rPr sz="1800" b="0">
                <a:solidFill>
                  <a:srgbClr val="1E2A38"/>
                </a:solidFill>
                <a:latin typeface="Arial"/>
              </a:rPr>
              <a:t> to win!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503920" y="1645920"/>
            <a:ext cx="310896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ectangle 7"/>
          <p:cNvSpPr/>
          <p:nvPr/>
        </p:nvSpPr>
        <p:spPr>
          <a:xfrm>
            <a:off x="8503920" y="1645920"/>
            <a:ext cx="3108960" cy="91440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32520" y="1828800"/>
            <a:ext cx="2743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966A18"/>
                </a:solidFill>
                <a:latin typeface="Arial"/>
              </a:rPr>
              <a:t>Ranglar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23317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■ </a:t>
            </a:r>
            <a:r>
              <a:rPr sz="1500" b="1">
                <a:solidFill>
                  <a:srgbClr val="0D9488"/>
                </a:solidFill>
                <a:latin typeface="Arial"/>
              </a:rPr>
              <a:t>Present Simple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283464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■ </a:t>
            </a:r>
            <a:r>
              <a:rPr sz="1500" b="1">
                <a:solidFill>
                  <a:srgbClr val="F97316"/>
                </a:solidFill>
                <a:latin typeface="Arial"/>
              </a:rPr>
              <a:t>Present Continuous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333756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6D4AA8"/>
                </a:solidFill>
                <a:latin typeface="Arial"/>
              </a:rPr>
              <a:t>■ </a:t>
            </a:r>
            <a:r>
              <a:rPr sz="1500" b="1">
                <a:solidFill>
                  <a:srgbClr val="6D4AA8"/>
                </a:solidFill>
                <a:latin typeface="Arial"/>
              </a:rPr>
              <a:t>holat fe’li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32520" y="384048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■ </a:t>
            </a:r>
            <a:r>
              <a:rPr sz="1500" b="1">
                <a:solidFill>
                  <a:srgbClr val="B33B2B"/>
                </a:solidFill>
                <a:latin typeface="Arial"/>
              </a:rPr>
              <a:t>inkor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32520" y="4434840"/>
            <a:ext cx="2743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4 ta Simple, 4 ta Continuous (biri inkor), 1 holat fe’li — 68 so‘z.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989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«this week is different» — Simple dan Continuous ga ko‘prik ibora.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YAKUN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Chiqish chiptasi va uyga vazifa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39496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5394960" cy="914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Chiqish chiptasi — 3 savol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37744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1.  Look! The bus ___ (come).</a:t>
            </a:r>
          </a:p>
          <a:p>
            <a:pPr algn="l">
              <a:spcAft>
                <a:spcPts val="1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2.  My sister ___ (not/like) coffee.</a:t>
            </a:r>
          </a:p>
          <a:p>
            <a:pPr algn="l">
              <a:spcAft>
                <a:spcPts val="1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3.  I ___ (know / am knowing) her name.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45920"/>
            <a:ext cx="539496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217920" y="1645920"/>
            <a:ext cx="5394960" cy="9144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82880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97316"/>
                </a:solidFill>
                <a:latin typeface="Arial"/>
              </a:rPr>
              <a:t>Uyga vazifa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2377440"/>
            <a:ext cx="48463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1) Ish varaqasidagi qolgan mashqlarni tugating.</a:t>
            </a:r>
          </a:p>
          <a:p>
            <a:pPr algn="l">
              <a:spcAft>
                <a:spcPts val="12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2) Oilangizdagi bir kishi haqida 5 gap: u odatda nima qiladi (3 gap) va shu hafta nima qilyapti (2 gap).</a:t>
            </a:r>
          </a:p>
          <a:p>
            <a:pPr algn="l">
              <a:spcAft>
                <a:spcPts val="12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3) sozlar.com → Grammar Trap (B1): 10 ta karta.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943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Ikki savol esda qolsin: Odatmi yoki hozirmi? Doimiymi yoki vaqtinchalikmi?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