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749807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INGLIZ TILI · I CHORAK YAKUNI · MINI-MOK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83080"/>
            <a:ext cx="7498079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Arial"/>
              </a:rPr>
              <a:t>Mini-mok va xatolar tahlili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063240"/>
            <a:ext cx="7498079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>
                <a:solidFill>
                  <a:srgbClr val="B9AFA0"/>
                </a:solidFill>
                <a:latin typeface="Arial"/>
              </a:rPr>
              <a:t>1st-quarter mini-mock + error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69080"/>
            <a:ext cx="749807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1-to‘garak «Simple English» · 7–8-sinf · A2 → B1</a:t>
            </a:r>
          </a:p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28.10.2026 (chorshanba) · 60 daqiqa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B9AFA0"/>
                </a:solidFill>
                <a:latin typeface="Arial"/>
              </a:rPr>
              <a:t>Davirbek Xasanov · Halima Xudoyberdiyeva nomidagi Ijod maktabi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595360" y="1463040"/>
            <a:ext cx="2926080" cy="3291840"/>
          </a:xfrm>
          <a:prstGeom prst="roundRect">
            <a:avLst/>
          </a:prstGeom>
          <a:solidFill>
            <a:srgbClr val="2A3848"/>
          </a:solidFill>
          <a:ln w="12700">
            <a:solidFill>
              <a:srgbClr val="3A4A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778240" y="1600200"/>
            <a:ext cx="2560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C9A35C"/>
                </a:solidFill>
                <a:latin typeface="Arial"/>
              </a:rPr>
              <a:t>MINI-MOK · 40 BALL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0" y="210312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Part A  </a:t>
            </a:r>
            <a:r>
              <a:rPr sz="1300" b="0">
                <a:solidFill>
                  <a:srgbClr val="FFFFFF"/>
                </a:solidFill>
                <a:latin typeface="Arial"/>
              </a:rPr>
              <a:t>Grammar &amp; Vocabulary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2103120"/>
            <a:ext cx="731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0" y="269748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Part B  </a:t>
            </a:r>
            <a:r>
              <a:rPr sz="1300" b="0">
                <a:solidFill>
                  <a:srgbClr val="FFFFFF"/>
                </a:solidFill>
                <a:latin typeface="Arial"/>
              </a:rPr>
              <a:t>Reading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2697480"/>
            <a:ext cx="731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0" y="329184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Part C  </a:t>
            </a:r>
            <a:r>
              <a:rPr sz="1300" b="0">
                <a:solidFill>
                  <a:srgbClr val="FFFFFF"/>
                </a:solidFill>
                <a:latin typeface="Arial"/>
              </a:rPr>
              <a:t>Writing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7040" y="3291840"/>
            <a:ext cx="731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78240" y="388620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Part D  </a:t>
            </a:r>
            <a:r>
              <a:rPr sz="1300" b="0">
                <a:solidFill>
                  <a:srgbClr val="FFFFFF"/>
                </a:solidFill>
                <a:latin typeface="Arial"/>
              </a:rPr>
              <a:t>Listening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3886200"/>
            <a:ext cx="731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Mashg‘ulot rejasi — 60 daqiqa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77240" y="1737360"/>
            <a:ext cx="914400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0–3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719072"/>
            <a:ext cx="1188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MOK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17520" y="1709928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Kirish: qoidalar, ism, vaqt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60" y="1737360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3-slayd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249424"/>
            <a:ext cx="1097280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77240" y="2340864"/>
            <a:ext cx="914400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3–9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2322576"/>
            <a:ext cx="1188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MOK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0" y="231343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Part D · Listening — o‘qituvchi matnni IKKI marta o‘qiydi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66960" y="2340864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ish varag‘i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2852928"/>
            <a:ext cx="1097280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77240" y="2944368"/>
            <a:ext cx="914400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9–38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926080"/>
            <a:ext cx="1188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MOK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17520" y="2916936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Part A (12 daq) → Part B (8 daq) → Part C (9 daq) — yakka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66960" y="2944368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ish varag‘i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456432"/>
            <a:ext cx="1097280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777240" y="3547872"/>
            <a:ext cx="914400" cy="36576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38–45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3529584"/>
            <a:ext cx="1188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TAHLIL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17520" y="3520440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Juftlikda tekshirish: A, B, D + ball va xatolar xaritasi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66960" y="3547872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4–7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059936"/>
            <a:ext cx="1097280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777240" y="4151376"/>
            <a:ext cx="914400" cy="36576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45–52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28800" y="4133088"/>
            <a:ext cx="1188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TAHLIL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17520" y="4123944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Top-10 xato + eng ko‘p xato qilingan 1–2 mavzu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66960" y="4151376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8–14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4663440"/>
            <a:ext cx="1097280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77240" y="4754880"/>
            <a:ext cx="914400" cy="36576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52–57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28800" y="4736592"/>
            <a:ext cx="1188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2F5D8C"/>
                </a:solidFill>
                <a:latin typeface="Arial"/>
              </a:rPr>
              <a:t>O‘YIN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17520" y="4727448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Jamoaviy viktorina — 10 savol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66960" y="4754880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15–18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" y="5266944"/>
            <a:ext cx="10972800" cy="54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777240" y="5358384"/>
            <a:ext cx="914400" cy="365760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57–60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28800" y="5340096"/>
            <a:ext cx="1188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37A4B"/>
                </a:solidFill>
                <a:latin typeface="Arial"/>
              </a:rPr>
              <a:t>YAKUN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017520" y="53309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«Can I…?» o‘z-o‘zini baholash + uyga vazifa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66960" y="5358384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19–21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" y="594360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Mok jami 35 daqiqa. Part C (xat) ni o‘qituvchi yig‘ib oladi va 9 ballik mezon bilan baholaydi — juftlikda faqat A, B, D tekshiriladi (31 ball).</a:t>
            </a:r>
          </a:p>
          <a:p>
            <a:pPr algn="l">
              <a:spcAft>
                <a:spcPts val="3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Re-teach slaydlari (10–14) — hammasini emas, sinf eng ko‘p yiqilgan mavzuni ko‘rsating.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QOIDALAR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Mini-mok: 4 qism, 40 ball, 35 daqiqa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740664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109728" cy="84124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14400" y="1847088"/>
            <a:ext cx="457200" cy="438912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700784"/>
            <a:ext cx="4023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1. Listening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084832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o‘qituvchi 2 marta o‘qiydi · 5 savol (A/B/C)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0720" y="1719072"/>
            <a:ext cx="914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>
                <a:solidFill>
                  <a:srgbClr val="2F5D8C"/>
                </a:solidFill>
                <a:latin typeface="Arial"/>
              </a:rPr>
              <a:t>6 daq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1810512"/>
            <a:ext cx="1234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5 ball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578608"/>
            <a:ext cx="740664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40080" y="2578608"/>
            <a:ext cx="109728" cy="84124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14400" y="2779776"/>
            <a:ext cx="457200" cy="43891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2633472"/>
            <a:ext cx="4023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2. Grammar &amp; Vocabulary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301752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20 band: tanlash, fe’l shakli, qisqa javob, xato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60720" y="2651760"/>
            <a:ext cx="914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12 daq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2743200"/>
            <a:ext cx="1234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20 ball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511296"/>
            <a:ext cx="740664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640080" y="3511296"/>
            <a:ext cx="109728" cy="84124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14400" y="3712464"/>
            <a:ext cx="457200" cy="43891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3566160"/>
            <a:ext cx="4023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3. Reading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54480" y="3950208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«My Saturdays» · 6 ta True / False / Not Given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60720" y="3584448"/>
            <a:ext cx="914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>
                <a:solidFill>
                  <a:srgbClr val="F97316"/>
                </a:solidFill>
                <a:latin typeface="Arial"/>
              </a:rPr>
              <a:t>8 daq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5120" y="3675888"/>
            <a:ext cx="1234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6 ball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4443984"/>
            <a:ext cx="740664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640080" y="4443984"/>
            <a:ext cx="109728" cy="841248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14400" y="4645152"/>
            <a:ext cx="457200" cy="438912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4498848"/>
            <a:ext cx="4023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4. Writing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54480" y="4882896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Task 1.1 — do‘stga xat, about 50 words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60720" y="4517136"/>
            <a:ext cx="914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9 daq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5120" y="4608576"/>
            <a:ext cx="1234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800" b="1">
                <a:solidFill>
                  <a:srgbClr val="137A4B"/>
                </a:solidFill>
                <a:latin typeface="Arial"/>
              </a:rPr>
              <a:t>9 ball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321040" y="1645920"/>
            <a:ext cx="3291840" cy="3657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8549640" y="1783080"/>
            <a:ext cx="2926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QOIDALAR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49640" y="2194560"/>
            <a:ext cx="29260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• Yakka ishlaymiz — telefon va lug‘at yo‘q.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• Avval Part D: hamma birga tinglaydi.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• Bilmasangiz — o‘tkazib yuboring, oxirida qayting.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• Javoblar kaliti o‘qituvchida — tekshirish mokdan keyin.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4864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Tartib: Part D → A → B → C. Bu — ballar emas, XATOLAR xaritasi uchun mashq: qaysi mavzu hali «og‘riyapti», shuni topamiz.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PEER-CHECK · 7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Juftlikda tekshirish — 5 qadam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2103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91640"/>
            <a:ext cx="2103120" cy="10972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325880" y="2011680"/>
            <a:ext cx="731520" cy="731520"/>
          </a:xfrm>
          <a:prstGeom prst="ellipse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88036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2F5D8C"/>
                </a:solidFill>
                <a:latin typeface="Arial"/>
              </a:rPr>
              <a:t>Almashing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383280"/>
            <a:ext cx="1828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Ish varag‘ini juftingizga bering.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62072" y="1691640"/>
            <a:ext cx="2103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2862072" y="1691640"/>
            <a:ext cx="210312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547872" y="2011680"/>
            <a:ext cx="731520" cy="731520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53512" y="288036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Yashil ruchka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9232" y="3383280"/>
            <a:ext cx="1828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Faqat yashil bilan: ✓ yoki ✗ + to‘g‘ri javob.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84064" y="1691640"/>
            <a:ext cx="2103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5084064" y="1691640"/>
            <a:ext cx="210312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69864" y="201168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75504" y="288036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Kalit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21224" y="3383280"/>
            <a:ext cx="1828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Slayddagi javoblar bilan solishtiring. Bahslisi — o‘qituvchiga.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06056" y="1691640"/>
            <a:ext cx="2103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7306056" y="1691640"/>
            <a:ext cx="2103120" cy="109728"/>
          </a:xfrm>
          <a:prstGeom prst="rect">
            <a:avLst/>
          </a:prstGeom>
          <a:solidFill>
            <a:srgbClr val="966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991856" y="2011680"/>
            <a:ext cx="731520" cy="731520"/>
          </a:xfrm>
          <a:prstGeom prst="ellipse">
            <a:avLst/>
          </a:prstGeom>
          <a:solidFill>
            <a:srgbClr val="966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97496" y="288036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966A18"/>
                </a:solidFill>
                <a:latin typeface="Arial"/>
              </a:rPr>
              <a:t>Sanang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43216" y="3383280"/>
            <a:ext cx="1828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A /20, B /6, D /5 — jadvalga yozing.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528048" y="1691640"/>
            <a:ext cx="210312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9528048" y="1691640"/>
            <a:ext cx="2103120" cy="109728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213848" y="2011680"/>
            <a:ext cx="731520" cy="731520"/>
          </a:xfrm>
          <a:prstGeom prst="ellipse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19488" y="288036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Xarita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65208" y="3383280"/>
            <a:ext cx="1828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Har ✗ ni xatolar xaritasidagi mavzuga qo‘shing.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5120640"/>
            <a:ext cx="10972800" cy="123444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914400" y="5212080"/>
            <a:ext cx="104241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Qoida: </a:t>
            </a:r>
            <a:r>
              <a:rPr sz="1500" b="0">
                <a:solidFill>
                  <a:srgbClr val="1E2A38"/>
                </a:solidFill>
                <a:latin typeface="Arial"/>
              </a:rPr>
              <a:t>juftingizning xatosini kulmang — tushuntiring. Har ✗ yoniga bitta so‘z bilan sababini yozing: «since», «yesterday», «does», «uncountable»…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TEKSHIRISH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Javoblar — Part A (20 ball)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9344"/>
            <a:ext cx="45720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1572768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b) is knocking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39112"/>
            <a:ext cx="45720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2002536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a) drinks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468880"/>
            <a:ext cx="45720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2432304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c) know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898648"/>
            <a:ext cx="457200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2862072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c) went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328416"/>
            <a:ext cx="457200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3291840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a) Have … ridden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758184"/>
            <a:ext cx="457200" cy="347472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3721608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b) 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187952"/>
            <a:ext cx="457200" cy="347472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4151376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a) much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617720"/>
            <a:ext cx="457200" cy="347472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0160" y="4581144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c) any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047488"/>
            <a:ext cx="45720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5010912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is sleeping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5477256"/>
            <a:ext cx="566928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80160" y="5440680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doesn’t like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1609344"/>
            <a:ext cx="566928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03720" y="1572768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haven’t finished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2039112"/>
            <a:ext cx="566928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2002536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visited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2468880"/>
            <a:ext cx="566928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03720" y="2432304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have lived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2898648"/>
            <a:ext cx="566928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3720" y="2862072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did … start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63640" y="3328416"/>
            <a:ext cx="566928" cy="347472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03720" y="3291840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do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63640" y="3758184"/>
            <a:ext cx="566928" cy="347472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03720" y="3721608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isn’t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63640" y="4187952"/>
            <a:ext cx="566928" cy="347472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03720" y="4151376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did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63640" y="4617720"/>
            <a:ext cx="566928" cy="347472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03720" y="4581144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Where does your teacher live?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63640" y="5047488"/>
            <a:ext cx="566928" cy="347472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03720" y="5010912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homeworks → homework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63640" y="5477256"/>
            <a:ext cx="566928" cy="347472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20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03720" y="5440680"/>
            <a:ext cx="48463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for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080" y="6291072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Simple / Continuous  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Past / Perfect     </a:t>
            </a:r>
            <a:r>
              <a:rPr sz="1200" b="1">
                <a:solidFill>
                  <a:srgbClr val="2F5D8C"/>
                </a:solidFill>
                <a:latin typeface="Arial"/>
              </a:rPr>
              <a:t>■ So‘roq gap     </a:t>
            </a:r>
            <a:r>
              <a:rPr sz="1200" b="1">
                <a:solidFill>
                  <a:srgbClr val="6D4AA8"/>
                </a:solidFill>
                <a:latin typeface="Arial"/>
              </a:rPr>
              <a:t>■ Artikl · sanalish     </a:t>
            </a:r>
            <a:r>
              <a:rPr sz="1200" b="1">
                <a:solidFill>
                  <a:srgbClr val="137A4B"/>
                </a:solidFill>
                <a:latin typeface="Arial"/>
              </a:rPr>
              <a:t>■ Norasmiy xat    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0080" y="591616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13-band: «have been living» ham to‘g‘ri · 19-band: «homework» — sanalmaydi, -s yo‘q.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TEKSHIRISH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Javoblar — Part B, Part D va Part C mezoni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486400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55648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97316"/>
                </a:solidFill>
                <a:latin typeface="Arial"/>
              </a:rPr>
              <a:t>PART B · READING (6)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48840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1E2A38"/>
                </a:solidFill>
                <a:latin typeface="Arial"/>
              </a:rPr>
              <a:t>1. </a:t>
            </a:r>
            <a:r>
              <a:rPr sz="1250" b="1">
                <a:solidFill>
                  <a:srgbClr val="1E2A38"/>
                </a:solidFill>
                <a:latin typeface="Arial"/>
              </a:rPr>
              <a:t>False</a:t>
            </a:r>
            <a:r>
              <a:rPr sz="1250" b="0">
                <a:solidFill>
                  <a:srgbClr val="1E2A38"/>
                </a:solidFill>
                <a:latin typeface="Arial"/>
              </a:rPr>
              <a:t>  — until half past twelve · After lunch I usually do my homework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551176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1E2A38"/>
                </a:solidFill>
                <a:latin typeface="Arial"/>
              </a:rPr>
              <a:t>2. </a:t>
            </a:r>
            <a:r>
              <a:rPr sz="1250" b="1">
                <a:solidFill>
                  <a:srgbClr val="1E2A38"/>
                </a:solidFill>
                <a:latin typeface="Arial"/>
              </a:rPr>
              <a:t>True</a:t>
            </a:r>
            <a:r>
              <a:rPr sz="1250" b="0">
                <a:solidFill>
                  <a:srgbClr val="1E2A38"/>
                </a:solidFill>
                <a:latin typeface="Arial"/>
              </a:rPr>
              <a:t>  — starts at ten and finishes at twelve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953512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1E2A38"/>
                </a:solidFill>
                <a:latin typeface="Arial"/>
              </a:rPr>
              <a:t>3. </a:t>
            </a:r>
            <a:r>
              <a:rPr sz="1250" b="1">
                <a:solidFill>
                  <a:srgbClr val="1E2A38"/>
                </a:solidFill>
                <a:latin typeface="Arial"/>
              </a:rPr>
              <a:t>Not Given</a:t>
            </a:r>
            <a:r>
              <a:rPr sz="1250" b="0">
                <a:solidFill>
                  <a:srgbClr val="1E2A38"/>
                </a:solidFill>
                <a:latin typeface="Arial"/>
              </a:rPr>
              <a:t>  — matnda uning maktabda ishlashi haqida gap yo‘q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355848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1E2A38"/>
                </a:solidFill>
                <a:latin typeface="Arial"/>
              </a:rPr>
              <a:t>4. </a:t>
            </a:r>
            <a:r>
              <a:rPr sz="1250" b="1">
                <a:solidFill>
                  <a:srgbClr val="1E2A38"/>
                </a:solidFill>
                <a:latin typeface="Arial"/>
              </a:rPr>
              <a:t>False</a:t>
            </a:r>
            <a:r>
              <a:rPr sz="1250" b="0">
                <a:solidFill>
                  <a:srgbClr val="1E2A38"/>
                </a:solidFill>
                <a:latin typeface="Arial"/>
              </a:rPr>
              <a:t>  — We went by train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58184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1E2A38"/>
                </a:solidFill>
                <a:latin typeface="Arial"/>
              </a:rPr>
              <a:t>5. </a:t>
            </a:r>
            <a:r>
              <a:rPr sz="1250" b="1">
                <a:solidFill>
                  <a:srgbClr val="1E2A38"/>
                </a:solidFill>
                <a:latin typeface="Arial"/>
              </a:rPr>
              <a:t>True</a:t>
            </a:r>
            <a:r>
              <a:rPr sz="1250" b="0">
                <a:solidFill>
                  <a:srgbClr val="1E2A38"/>
                </a:solidFill>
                <a:latin typeface="Arial"/>
              </a:rPr>
              <a:t>  — I bought a small book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160520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1E2A38"/>
                </a:solidFill>
                <a:latin typeface="Arial"/>
              </a:rPr>
              <a:t>6. </a:t>
            </a:r>
            <a:r>
              <a:rPr sz="1250" b="1">
                <a:solidFill>
                  <a:srgbClr val="1E2A38"/>
                </a:solidFill>
                <a:latin typeface="Arial"/>
              </a:rPr>
              <a:t>Not Given</a:t>
            </a:r>
            <a:r>
              <a:rPr sz="1250" b="0">
                <a:solidFill>
                  <a:srgbClr val="1E2A38"/>
                </a:solidFill>
                <a:latin typeface="Arial"/>
              </a:rPr>
              <a:t>  — Aziz faqat rasm haqida fikr aytadi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1645920"/>
            <a:ext cx="5257800" cy="3017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583680" y="1755648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F5D8C"/>
                </a:solidFill>
                <a:latin typeface="Arial"/>
              </a:rPr>
              <a:t>PART D · LISTENING (5)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214884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1. </a:t>
            </a:r>
            <a:r>
              <a:rPr sz="1300" b="1">
                <a:solidFill>
                  <a:srgbClr val="1E2A38"/>
                </a:solidFill>
                <a:latin typeface="Arial"/>
              </a:rPr>
              <a:t>C</a:t>
            </a:r>
            <a:r>
              <a:rPr sz="1300" b="0">
                <a:solidFill>
                  <a:srgbClr val="1E2A38"/>
                </a:solidFill>
                <a:latin typeface="Arial"/>
              </a:rPr>
              <a:t>  The weather is going to be bad.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2624328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2. </a:t>
            </a:r>
            <a:r>
              <a:rPr sz="1300" b="1">
                <a:solidFill>
                  <a:srgbClr val="1E2A38"/>
                </a:solidFill>
                <a:latin typeface="Arial"/>
              </a:rPr>
              <a:t>A</a:t>
            </a:r>
            <a:r>
              <a:rPr sz="1300" b="0">
                <a:solidFill>
                  <a:srgbClr val="1E2A38"/>
                </a:solidFill>
                <a:latin typeface="Arial"/>
              </a:rPr>
              <a:t>  at the bus stop near the school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3099816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3. </a:t>
            </a:r>
            <a:r>
              <a:rPr sz="1300" b="1">
                <a:solidFill>
                  <a:srgbClr val="1E2A38"/>
                </a:solidFill>
                <a:latin typeface="Arial"/>
              </a:rPr>
              <a:t>B</a:t>
            </a:r>
            <a:r>
              <a:rPr sz="1300" b="0">
                <a:solidFill>
                  <a:srgbClr val="1E2A38"/>
                </a:solidFill>
                <a:latin typeface="Arial"/>
              </a:rPr>
              <a:t>  9:30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3575304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4. </a:t>
            </a:r>
            <a:r>
              <a:rPr sz="1300" b="1">
                <a:solidFill>
                  <a:srgbClr val="1E2A38"/>
                </a:solidFill>
                <a:latin typeface="Arial"/>
              </a:rPr>
              <a:t>A</a:t>
            </a:r>
            <a:r>
              <a:rPr sz="1300" b="0">
                <a:solidFill>
                  <a:srgbClr val="1E2A38"/>
                </a:solidFill>
                <a:latin typeface="Arial"/>
              </a:rPr>
              <a:t>  trainers and a bottle of water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4050792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5. </a:t>
            </a:r>
            <a:r>
              <a:rPr sz="1300" b="1">
                <a:solidFill>
                  <a:srgbClr val="1E2A38"/>
                </a:solidFill>
                <a:latin typeface="Arial"/>
              </a:rPr>
              <a:t>C</a:t>
            </a:r>
            <a:r>
              <a:rPr sz="1300" b="0">
                <a:solidFill>
                  <a:srgbClr val="1E2A38"/>
                </a:solidFill>
                <a:latin typeface="Arial"/>
              </a:rPr>
              <a:t>  She has just come from Bukhara.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846320"/>
            <a:ext cx="10972800" cy="17373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9377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PART C · WRITING (9) — o‘qituvchi baholaydi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303520"/>
            <a:ext cx="10515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rgbClr val="1E2A38"/>
                </a:solidFill>
                <a:latin typeface="Arial"/>
              </a:rPr>
              <a:t>Topshiriq (0–3): </a:t>
            </a:r>
            <a:r>
              <a:rPr sz="1350" b="0">
                <a:solidFill>
                  <a:srgbClr val="1E2A38"/>
                </a:solidFill>
                <a:latin typeface="Arial"/>
              </a:rPr>
              <a:t>3 savolga javob + his-tuyg‘u = 3 · 2–3 savol (his-tuyg‘usiz) = 2 · 1 savol = 1 · mavzudan tashqari = 0</a:t>
            </a:r>
          </a:p>
          <a:p>
            <a:pPr algn="l">
              <a:spcAft>
                <a:spcPts val="400"/>
              </a:spcAft>
            </a:pPr>
            <a:r>
              <a:rPr sz="1350" b="1">
                <a:solidFill>
                  <a:srgbClr val="1E2A38"/>
                </a:solidFill>
                <a:latin typeface="Arial"/>
              </a:rPr>
              <a:t>Tuzilish va ohang (0–3): </a:t>
            </a:r>
            <a:r>
              <a:rPr sz="1350" b="0">
                <a:solidFill>
                  <a:srgbClr val="1E2A38"/>
                </a:solidFill>
                <a:latin typeface="Arial"/>
              </a:rPr>
              <a:t>Hi + ism · birinchi gap · yakuniy gap · imzo; norasmiy ohang (4 tasi = 3, 2–3 tasi = 2, 1 tasi = 1)</a:t>
            </a:r>
          </a:p>
          <a:p>
            <a:pPr algn="l">
              <a:spcAft>
                <a:spcPts val="400"/>
              </a:spcAft>
            </a:pPr>
            <a:r>
              <a:rPr sz="1350" b="1">
                <a:solidFill>
                  <a:srgbClr val="1E2A38"/>
                </a:solidFill>
                <a:latin typeface="Arial"/>
              </a:rPr>
              <a:t>Til (0–3): </a:t>
            </a:r>
            <a:r>
              <a:rPr sz="1350" b="0">
                <a:solidFill>
                  <a:srgbClr val="1E2A38"/>
                </a:solidFill>
                <a:latin typeface="Arial"/>
              </a:rPr>
              <a:t>zamonlar, a/an, bog‘lovchilar (kamida 3), imlo; xato tushunishga xalaqit bermasa = 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NATIJA VA XATOLAR XARITASI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Ballingiz → darajangiz (taxminiy)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852160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109728" cy="896112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737360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37A4B"/>
                </a:solidFill>
                <a:latin typeface="Arial"/>
              </a:rPr>
              <a:t>35–40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94560" y="1737360"/>
            <a:ext cx="4206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2075688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Zo‘r! II chorakda B1 topshiriqlariga o‘tasiz.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615184"/>
            <a:ext cx="5852160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640080" y="2615184"/>
            <a:ext cx="109728" cy="89611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706624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D9488"/>
                </a:solidFill>
                <a:latin typeface="Arial"/>
              </a:rPr>
              <a:t>27–34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4560" y="2706624"/>
            <a:ext cx="4206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A2+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4560" y="3044952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Yaxshi — B1 ga yaqin. Xatolar xaritasidagi 1–2 mavzuni mustahkamlang.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584448"/>
            <a:ext cx="5852160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40080" y="3584448"/>
            <a:ext cx="109728" cy="896112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3675888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F97316"/>
                </a:solidFill>
                <a:latin typeface="Arial"/>
              </a:rPr>
              <a:t>18–26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94560" y="3675888"/>
            <a:ext cx="4206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94560" y="4014216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Asos bor. Har xato bandni qoida bilan qayta ishlang.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553712"/>
            <a:ext cx="5852160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640080" y="4553712"/>
            <a:ext cx="109728" cy="896112"/>
          </a:xfrm>
          <a:prstGeom prst="rect">
            <a:avLst/>
          </a:prstGeom>
          <a:solidFill>
            <a:srgbClr val="B33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4645152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B33B2B"/>
                </a:solidFill>
                <a:latin typeface="Arial"/>
              </a:rPr>
              <a:t>0–17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94560" y="4645152"/>
            <a:ext cx="4206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A2 dan past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94560" y="4983480"/>
            <a:ext cx="4206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Chorak mavzularini o‘qituvchi bilan qayta ko‘rib chiqing.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66560" y="1645920"/>
            <a:ext cx="4846320" cy="382219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6995160" y="1755648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XATOLAR XARITASI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95160" y="2267712"/>
            <a:ext cx="91440" cy="50292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78040" y="2194560"/>
            <a:ext cx="4297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0D9488"/>
                </a:solidFill>
                <a:latin typeface="Arial"/>
              </a:rPr>
              <a:t>Present Simple / Continuous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78040" y="2496312"/>
            <a:ext cx="4297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A: 1, 2, 3, 9, 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95160" y="2916936"/>
            <a:ext cx="91440" cy="5029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178040" y="2843784"/>
            <a:ext cx="4297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F97316"/>
                </a:solidFill>
                <a:latin typeface="Arial"/>
              </a:rPr>
              <a:t>Past Simple / Present Perfect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78040" y="3145536"/>
            <a:ext cx="4297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A: 4, 5, 11, 12, 13, 14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995160" y="3566160"/>
            <a:ext cx="91440" cy="50292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178040" y="3493008"/>
            <a:ext cx="4297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2F5D8C"/>
                </a:solidFill>
                <a:latin typeface="Arial"/>
              </a:rPr>
              <a:t>So‘roq gap + qisqa javob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78040" y="3794760"/>
            <a:ext cx="4297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A: 15, 16, 17, 18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995160" y="4215384"/>
            <a:ext cx="91440" cy="50292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178040" y="4142232"/>
            <a:ext cx="4297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6D4AA8"/>
                </a:solidFill>
                <a:latin typeface="Arial"/>
              </a:rPr>
              <a:t>Artikl · sanaladigan / sanalmaydigan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78040" y="4443984"/>
            <a:ext cx="4297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A: 6, 7, 8, 19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995160" y="4864608"/>
            <a:ext cx="91440" cy="502920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178040" y="4791456"/>
            <a:ext cx="4297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1">
                <a:solidFill>
                  <a:srgbClr val="137A4B"/>
                </a:solidFill>
                <a:latin typeface="Arial"/>
              </a:rPr>
              <a:t>Norasmiy xat (Task 1.1)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78040" y="5093208"/>
            <a:ext cx="4297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A: 20 · Part C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" y="566928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Bu rasmiy CEFR bahosi EMAS — mashq natijasi. Muhimi: xaritada eng ko‘p ✗ to‘plangan mavzu.</a:t>
            </a:r>
          </a:p>
          <a:p>
            <a:pPr algn="l">
              <a:spcAft>
                <a:spcPts val="3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Bir mavzuda 2 tadan ortiq ✗ bo‘lsa — uyga vazifada shu mavzuning ish varag‘ini qayta bajaring.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XATOLAR TAHLILI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Chorakning top-10 xatosi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00200"/>
            <a:ext cx="109728" cy="9144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68680" y="1865376"/>
            <a:ext cx="45720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1655064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>
                <a:solidFill>
                  <a:srgbClr val="B33B2B"/>
                </a:solidFill>
                <a:latin typeface="Arial"/>
              </a:rPr>
              <a:t>Look! It rains.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2057400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</a:t>
            </a:r>
            <a:r>
              <a:rPr sz="1500" b="1">
                <a:solidFill>
                  <a:srgbClr val="137A4B"/>
                </a:solidFill>
                <a:latin typeface="Arial"/>
              </a:rPr>
              <a:t>Look! It’s raining.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0" y="1645920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PRESENT SIMPLE / CONTINUOUS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1947672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Look! / Listen! / now → am / is / are + V-ing.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578608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40080" y="2578608"/>
            <a:ext cx="109728" cy="9144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68680" y="2843784"/>
            <a:ext cx="45720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2633472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>
                <a:solidFill>
                  <a:srgbClr val="B33B2B"/>
                </a:solidFill>
                <a:latin typeface="Arial"/>
              </a:rPr>
              <a:t>She don’t like milk.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3035808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</a:t>
            </a:r>
            <a:r>
              <a:rPr sz="1500" b="1">
                <a:solidFill>
                  <a:srgbClr val="137A4B"/>
                </a:solidFill>
                <a:latin typeface="Arial"/>
              </a:rPr>
              <a:t>She doesn’t like milk.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0" y="2624328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PRESENT SIMPLE / CONTINUOUS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2926080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he / she / it → doesn’t + V (fe’lga -s qo‘shilmaydi).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557016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640080" y="3557016"/>
            <a:ext cx="109728" cy="9144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68680" y="3822192"/>
            <a:ext cx="45720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3611880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>
                <a:solidFill>
                  <a:srgbClr val="B33B2B"/>
                </a:solidFill>
                <a:latin typeface="Arial"/>
              </a:rPr>
              <a:t>I have seen him yesterday.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8760" y="4014216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</a:t>
            </a:r>
            <a:r>
              <a:rPr sz="1500" b="1">
                <a:solidFill>
                  <a:srgbClr val="137A4B"/>
                </a:solidFill>
                <a:latin typeface="Arial"/>
              </a:rPr>
              <a:t>I saw him yesterday.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3602736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PAST SIMPLE / PRESENT PERFECT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3904488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yesterday, ago, last … → Past Simple (vaqt yopiq).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4535424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640080" y="4535424"/>
            <a:ext cx="109728" cy="9144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68680" y="4800600"/>
            <a:ext cx="45720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08760" y="4590288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>
                <a:solidFill>
                  <a:srgbClr val="B33B2B"/>
                </a:solidFill>
                <a:latin typeface="Arial"/>
              </a:rPr>
              <a:t>I live here since 2020.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08760" y="4992624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</a:t>
            </a:r>
            <a:r>
              <a:rPr sz="1500" b="1">
                <a:solidFill>
                  <a:srgbClr val="137A4B"/>
                </a:solidFill>
                <a:latin typeface="Arial"/>
              </a:rPr>
              <a:t>I have lived here since 2020.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7920" y="4581144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PAST SIMPLE / PRESENT PERFECT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17920" y="4882896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since / for → Present Perfect (hozirgacha davom etadi).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5513832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640080" y="5513832"/>
            <a:ext cx="109728" cy="91440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868680" y="5779008"/>
            <a:ext cx="45720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08760" y="5568696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>
                <a:solidFill>
                  <a:srgbClr val="B33B2B"/>
                </a:solidFill>
                <a:latin typeface="Arial"/>
              </a:rPr>
              <a:t>Where you live?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08760" y="5971032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</a:t>
            </a:r>
            <a:r>
              <a:rPr sz="1500" b="1">
                <a:solidFill>
                  <a:srgbClr val="137A4B"/>
                </a:solidFill>
                <a:latin typeface="Arial"/>
              </a:rPr>
              <a:t>Where do you live?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17920" y="5559552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2F5D8C"/>
                </a:solidFill>
                <a:latin typeface="Arial"/>
              </a:rPr>
              <a:t>SO‘ROQ GAP + QISQA JAVOB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17920" y="5861304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So‘roqda yordamchi fe’l (do / does / did) egadan OLDIN keladi.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XATOLAR TAHLILI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Chorakning top-10 xatosi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00200"/>
            <a:ext cx="109728" cy="91440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68680" y="1865376"/>
            <a:ext cx="45720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1655064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>
                <a:solidFill>
                  <a:srgbClr val="B33B2B"/>
                </a:solidFill>
                <a:latin typeface="Arial"/>
              </a:rPr>
              <a:t>— Do you like it? — Yes, I like.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2057400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</a:t>
            </a:r>
            <a:r>
              <a:rPr sz="1500" b="1">
                <a:solidFill>
                  <a:srgbClr val="137A4B"/>
                </a:solidFill>
                <a:latin typeface="Arial"/>
              </a:rPr>
              <a:t>— Yes, I do.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0" y="1645920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2F5D8C"/>
                </a:solidFill>
                <a:latin typeface="Arial"/>
              </a:rPr>
              <a:t>SO‘ROQ GAP + QISQA JAVOB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1947672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Qisqa javob = Yes / No + ega + yordamchi fe’l.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578608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40080" y="2578608"/>
            <a:ext cx="109728" cy="91440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68680" y="2843784"/>
            <a:ext cx="45720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2633472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>
                <a:solidFill>
                  <a:srgbClr val="B33B2B"/>
                </a:solidFill>
                <a:latin typeface="Arial"/>
              </a:rPr>
              <a:t>She is teacher.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3035808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</a:t>
            </a:r>
            <a:r>
              <a:rPr sz="1500" b="1">
                <a:solidFill>
                  <a:srgbClr val="137A4B"/>
                </a:solidFill>
                <a:latin typeface="Arial"/>
              </a:rPr>
              <a:t>She is a teacher.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0" y="2624328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6D4AA8"/>
                </a:solidFill>
                <a:latin typeface="Arial"/>
              </a:rPr>
              <a:t>ARTIKL · SANALADIGAN / SANALMAYDIGAN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2926080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Kasb, birlikdagi sanaladigan ot → a / an.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557016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640080" y="3557016"/>
            <a:ext cx="109728" cy="91440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68680" y="3822192"/>
            <a:ext cx="45720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3611880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>
                <a:solidFill>
                  <a:srgbClr val="B33B2B"/>
                </a:solidFill>
                <a:latin typeface="Arial"/>
              </a:rPr>
              <a:t>I need an advice.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8760" y="4014216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</a:t>
            </a:r>
            <a:r>
              <a:rPr sz="1500" b="1">
                <a:solidFill>
                  <a:srgbClr val="137A4B"/>
                </a:solidFill>
                <a:latin typeface="Arial"/>
              </a:rPr>
              <a:t>I need some advice.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3602736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6D4AA8"/>
                </a:solidFill>
                <a:latin typeface="Arial"/>
              </a:rPr>
              <a:t>ARTIKL · SANALADIGAN / SANALMAYDIGAN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3904488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advice, homework, information, bread sanalmaydi: a/an va -s yo‘q.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4535424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640080" y="4535424"/>
            <a:ext cx="109728" cy="914400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68680" y="4800600"/>
            <a:ext cx="457200" cy="384048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08760" y="4590288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>
                <a:solidFill>
                  <a:srgbClr val="B33B2B"/>
                </a:solidFill>
                <a:latin typeface="Arial"/>
              </a:rPr>
              <a:t>Dear friend. … Goodbye.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08760" y="4992624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</a:t>
            </a:r>
            <a:r>
              <a:rPr sz="1500" b="1">
                <a:solidFill>
                  <a:srgbClr val="137A4B"/>
                </a:solidFill>
                <a:latin typeface="Arial"/>
              </a:rPr>
              <a:t>Hi Lola, … Best wishes, Aziz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7920" y="4581144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37A4B"/>
                </a:solidFill>
                <a:latin typeface="Arial"/>
              </a:rPr>
              <a:t>NORASMIY XAT (TASK 1.1)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17920" y="4882896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Do‘stga: Hi + ism; oxirida yakuniy gap va imzo.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5513832"/>
            <a:ext cx="1097280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640080" y="5513832"/>
            <a:ext cx="109728" cy="914400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868680" y="5779008"/>
            <a:ext cx="566928" cy="384048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08760" y="5568696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>
                <a:solidFill>
                  <a:srgbClr val="B33B2B"/>
                </a:solidFill>
                <a:latin typeface="Arial"/>
              </a:rPr>
              <a:t>(3 savoldan faqat 1 tasiga javob)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08760" y="5971032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</a:t>
            </a:r>
            <a:r>
              <a:rPr sz="1500" b="1">
                <a:solidFill>
                  <a:srgbClr val="137A4B"/>
                </a:solidFill>
                <a:latin typeface="Arial"/>
              </a:rPr>
              <a:t>① ② ③ — har savolga kamida bitta gap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17920" y="5559552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37A4B"/>
                </a:solidFill>
                <a:latin typeface="Arial"/>
              </a:rPr>
              <a:t>NORASMIY XAT (TASK 1.1)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17920" y="5861304"/>
            <a:ext cx="5303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Javobsiz savol — eng qimmat xato: Topshiriq bali tushadi.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RE-TEACH · PRESENT SIMPLE / CONTINUOUS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Simple yoki Present Continuous?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3611880" cy="2788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361188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10512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Present Simple — odat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3246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Har kuni, odatda, jadval, haqiqat.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I / you / we / they + V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he / she / it + V-s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don’t / doesn’t + V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every day · usually · often · never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19" y="1645920"/>
            <a:ext cx="3611880" cy="2788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4389119" y="1645920"/>
            <a:ext cx="361188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19" y="1810512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Continuous — hozir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19" y="2240280"/>
            <a:ext cx="3246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Aynan shu lahzada bo‘layotgan ish.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am / is / are + V-ing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now · at the moment · Look! · Listen!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know, like, want, need — -ing OLMAYDI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645920"/>
            <a:ext cx="3474720" cy="278892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366760" y="17830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966A18"/>
                </a:solidFill>
                <a:latin typeface="Arial"/>
              </a:rPr>
              <a:t>MISOLLAR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194560"/>
            <a:ext cx="31546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He </a:t>
            </a:r>
            <a:r>
              <a:rPr sz="1400" b="1">
                <a:solidFill>
                  <a:srgbClr val="0D9488"/>
                </a:solidFill>
                <a:latin typeface="Arial"/>
              </a:rPr>
              <a:t>plays</a:t>
            </a:r>
            <a:r>
              <a:rPr sz="1400" b="0">
                <a:solidFill>
                  <a:srgbClr val="1E2A38"/>
                </a:solidFill>
                <a:latin typeface="Arial"/>
              </a:rPr>
              <a:t> chess every Friday.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Look! He </a:t>
            </a:r>
            <a:r>
              <a:rPr sz="1400" b="1">
                <a:solidFill>
                  <a:srgbClr val="F97316"/>
                </a:solidFill>
                <a:latin typeface="Arial"/>
              </a:rPr>
              <a:t>is playing</a:t>
            </a:r>
            <a:r>
              <a:rPr sz="1400" b="0">
                <a:solidFill>
                  <a:srgbClr val="1E2A38"/>
                </a:solidFill>
                <a:latin typeface="Arial"/>
              </a:rPr>
              <a:t> now.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</a:t>
            </a:r>
            <a:r>
              <a:rPr sz="1400" b="1">
                <a:solidFill>
                  <a:srgbClr val="0D9488"/>
                </a:solidFill>
                <a:latin typeface="Arial"/>
              </a:rPr>
              <a:t>know</a:t>
            </a:r>
            <a:r>
              <a:rPr sz="1400" b="0">
                <a:solidFill>
                  <a:srgbClr val="1E2A38"/>
                </a:solidFill>
                <a:latin typeface="Arial"/>
              </a:rPr>
              <a:t> the answer.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17720"/>
            <a:ext cx="10972800" cy="1874519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68680" y="47091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TEZ TEKSHIRUV — doskaga yozing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1023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1. </a:t>
            </a:r>
            <a:r>
              <a:rPr sz="1500" b="0">
                <a:solidFill>
                  <a:srgbClr val="1E2A38"/>
                </a:solidFill>
                <a:latin typeface="Arial"/>
              </a:rPr>
              <a:t>She ___ (read) a book now.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51297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is reading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5595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2. </a:t>
            </a:r>
            <a:r>
              <a:rPr sz="1500" b="0">
                <a:solidFill>
                  <a:srgbClr val="1E2A38"/>
                </a:solidFill>
                <a:latin typeface="Arial"/>
              </a:rPr>
              <a:t>He ___ (go) to bed at ten every night.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0" y="55869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goes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60167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3. </a:t>
            </a:r>
            <a:r>
              <a:rPr sz="1500" b="0">
                <a:solidFill>
                  <a:srgbClr val="1E2A38"/>
                </a:solidFill>
                <a:latin typeface="Arial"/>
              </a:rPr>
              <a:t>I ___ (want) a new phone.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60441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want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RE-TEACH · PAST SIMPLE / PRESENT PERFECT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Past Simple yoki Present Perfect?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3611880" cy="2788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361188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10512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Past Simple — eshik YOPIQ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3246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Vaqti aniq, tugagan o‘tmish.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V2 / -ed  ·  did + V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yesterday · ago · last … · in 2020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When …? savoli — doim Past Simple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19" y="1645920"/>
            <a:ext cx="3611880" cy="2788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4389119" y="1645920"/>
            <a:ext cx="361188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19" y="1810512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Present Perfect — OCHIQ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19" y="2240280"/>
            <a:ext cx="3246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Hozir bilan bog‘liq: natija, tajriba.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have / has + V3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ever · never · just · already · yet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since 2020 · for two years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645920"/>
            <a:ext cx="3474720" cy="278892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366760" y="17830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966A18"/>
                </a:solidFill>
                <a:latin typeface="Arial"/>
              </a:rPr>
              <a:t>MISOLLAR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194560"/>
            <a:ext cx="31546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</a:t>
            </a:r>
            <a:r>
              <a:rPr sz="1400" b="1">
                <a:solidFill>
                  <a:srgbClr val="F97316"/>
                </a:solidFill>
                <a:latin typeface="Arial"/>
              </a:rPr>
              <a:t>visited</a:t>
            </a:r>
            <a:r>
              <a:rPr sz="1400" b="0">
                <a:solidFill>
                  <a:srgbClr val="1E2A38"/>
                </a:solidFill>
                <a:latin typeface="Arial"/>
              </a:rPr>
              <a:t> Khiva last year.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</a:t>
            </a:r>
            <a:r>
              <a:rPr sz="1400" b="1">
                <a:solidFill>
                  <a:srgbClr val="0D9488"/>
                </a:solidFill>
                <a:latin typeface="Arial"/>
              </a:rPr>
              <a:t>have been</a:t>
            </a:r>
            <a:r>
              <a:rPr sz="1400" b="0">
                <a:solidFill>
                  <a:srgbClr val="1E2A38"/>
                </a:solidFill>
                <a:latin typeface="Arial"/>
              </a:rPr>
              <a:t> to Khiva twice.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We </a:t>
            </a:r>
            <a:r>
              <a:rPr sz="1400" b="1">
                <a:solidFill>
                  <a:srgbClr val="0D9488"/>
                </a:solidFill>
                <a:latin typeface="Arial"/>
              </a:rPr>
              <a:t>have lived</a:t>
            </a:r>
            <a:r>
              <a:rPr sz="1400" b="0">
                <a:solidFill>
                  <a:srgbClr val="1E2A38"/>
                </a:solidFill>
                <a:latin typeface="Arial"/>
              </a:rPr>
              <a:t> here since 2019.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17720"/>
            <a:ext cx="10972800" cy="1874519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68680" y="47091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TEZ TEKSHIRUV — doskaga yozing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1023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1. </a:t>
            </a:r>
            <a:r>
              <a:rPr sz="1500" b="0">
                <a:solidFill>
                  <a:srgbClr val="1E2A38"/>
                </a:solidFill>
                <a:latin typeface="Arial"/>
              </a:rPr>
              <a:t>I ___ (buy) this phone two days ago.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51297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bought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5595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2. </a:t>
            </a:r>
            <a:r>
              <a:rPr sz="1500" b="0">
                <a:solidFill>
                  <a:srgbClr val="1E2A38"/>
                </a:solidFill>
                <a:latin typeface="Arial"/>
              </a:rPr>
              <a:t>___ you ever ___ (be) to Bukhara?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0" y="55869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Have … been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60167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3. </a:t>
            </a:r>
            <a:r>
              <a:rPr sz="1500" b="0">
                <a:solidFill>
                  <a:srgbClr val="1E2A38"/>
                </a:solidFill>
                <a:latin typeface="Arial"/>
              </a:rPr>
              <a:t>She ___ (not / call) me yet.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60441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hasn’t called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RE-TEACH · SO‘ROQ GAP + QISQA JAVOB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So‘roq gap va qisqa javob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3611880" cy="2788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3611880" cy="10972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10512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2F5D8C"/>
                </a:solidFill>
                <a:latin typeface="Arial"/>
              </a:rPr>
              <a:t>Formula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3246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(Savol so‘zi) + yordamchi + ega + fe’l?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Simple: do / does + V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Continuous: am / is / are + V-ing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Past: did + V  ·  Perfect: have / has + V3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19" y="1645920"/>
            <a:ext cx="3611880" cy="2788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4389119" y="1645920"/>
            <a:ext cx="361188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19" y="1810512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Qisqa javob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19" y="2240280"/>
            <a:ext cx="3246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Yes / No + ega + yordamchi fe’l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Yes, I do.  ·  No, she doesn’t.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Yes, they are.  ·  No, I didn’t.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Yes, I have.  (Yes, I like — XATO)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645920"/>
            <a:ext cx="3474720" cy="278892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366760" y="17830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966A18"/>
                </a:solidFill>
                <a:latin typeface="Arial"/>
              </a:rPr>
              <a:t>MISOLLAR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194560"/>
            <a:ext cx="31546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Where </a:t>
            </a:r>
            <a:r>
              <a:rPr sz="1400" b="1">
                <a:solidFill>
                  <a:srgbClr val="2F5D8C"/>
                </a:solidFill>
                <a:latin typeface="Arial"/>
              </a:rPr>
              <a:t>does</a:t>
            </a:r>
            <a:r>
              <a:rPr sz="1400" b="0">
                <a:solidFill>
                  <a:srgbClr val="1E2A38"/>
                </a:solidFill>
                <a:latin typeface="Arial"/>
              </a:rPr>
              <a:t> she </a:t>
            </a:r>
            <a:r>
              <a:rPr sz="1400" b="1">
                <a:solidFill>
                  <a:srgbClr val="0D9488"/>
                </a:solidFill>
                <a:latin typeface="Arial"/>
              </a:rPr>
              <a:t>live</a:t>
            </a:r>
            <a:r>
              <a:rPr sz="1400" b="0">
                <a:solidFill>
                  <a:srgbClr val="1E2A38"/>
                </a:solidFill>
                <a:latin typeface="Arial"/>
              </a:rPr>
              <a:t>?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— </a:t>
            </a:r>
            <a:r>
              <a:rPr sz="1400" b="1">
                <a:solidFill>
                  <a:srgbClr val="2F5D8C"/>
                </a:solidFill>
                <a:latin typeface="Arial"/>
              </a:rPr>
              <a:t>Are</a:t>
            </a:r>
            <a:r>
              <a:rPr sz="1400" b="0">
                <a:solidFill>
                  <a:srgbClr val="1E2A38"/>
                </a:solidFill>
                <a:latin typeface="Arial"/>
              </a:rPr>
              <a:t> you tired?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— No, </a:t>
            </a:r>
            <a:r>
              <a:rPr sz="1400" b="1">
                <a:solidFill>
                  <a:srgbClr val="2F5D8C"/>
                </a:solidFill>
                <a:latin typeface="Arial"/>
              </a:rPr>
              <a:t>I’m not</a:t>
            </a:r>
            <a:r>
              <a:rPr sz="14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17720"/>
            <a:ext cx="10972800" cy="1874519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68680" y="47091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TEZ TEKSHIRUV — doskaga yozing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1023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1. </a:t>
            </a:r>
            <a:r>
              <a:rPr sz="1500" b="0">
                <a:solidFill>
                  <a:srgbClr val="1E2A38"/>
                </a:solidFill>
                <a:latin typeface="Arial"/>
              </a:rPr>
              <a:t>___ she speak English? — Yes, she ___.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51297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Does … does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5595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2. </a:t>
            </a:r>
            <a:r>
              <a:rPr sz="1500" b="0">
                <a:solidFill>
                  <a:srgbClr val="1E2A38"/>
                </a:solidFill>
                <a:latin typeface="Arial"/>
              </a:rPr>
              <a:t>Where ___ you go yesterday?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0" y="55869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did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60167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3. </a:t>
            </a:r>
            <a:r>
              <a:rPr sz="1500" b="0">
                <a:solidFill>
                  <a:srgbClr val="1E2A38"/>
                </a:solidFill>
                <a:latin typeface="Arial"/>
              </a:rPr>
              <a:t>— Have you eaten? — No, I ___.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60441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haven’t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RE-TEACH · ARTIKL · SANALADIGAN / SANALMAYDIGAN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/ an / the / — va miqdor so‘zlari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3611880" cy="2788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3611880" cy="109728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10512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6D4AA8"/>
                </a:solidFill>
                <a:latin typeface="Arial"/>
              </a:rPr>
              <a:t>Artikllar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3246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a — undosh TOVUSH oldidan (a uniform)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an — unli tovush oldidan (an hour)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the — ikkalamiz bilamiz / yagona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— umumiy: ko‘plik, sanalmaydigan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19" y="1645920"/>
            <a:ext cx="3611880" cy="2788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4389119" y="1645920"/>
            <a:ext cx="361188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19" y="1810512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Sanalmaydigan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19" y="2240280"/>
            <a:ext cx="3246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water, bread, money, advice, homework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a/an va -s YO‘Q: some advice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much + U  ·  many + C (ko‘plik)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some (+)  ·  any (− / ?)  ·  a lot of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645920"/>
            <a:ext cx="3474720" cy="278892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366760" y="17830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966A18"/>
                </a:solidFill>
                <a:latin typeface="Arial"/>
              </a:rPr>
              <a:t>MISOLLAR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194560"/>
            <a:ext cx="31546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saw </a:t>
            </a:r>
            <a:r>
              <a:rPr sz="1400" b="1">
                <a:solidFill>
                  <a:srgbClr val="6D4AA8"/>
                </a:solidFill>
                <a:latin typeface="Arial"/>
              </a:rPr>
              <a:t>an</a:t>
            </a:r>
            <a:r>
              <a:rPr sz="1400" b="0">
                <a:solidFill>
                  <a:srgbClr val="1E2A38"/>
                </a:solidFill>
                <a:latin typeface="Arial"/>
              </a:rPr>
              <a:t> elephant.</a:t>
            </a:r>
          </a:p>
          <a:p>
            <a:pPr algn="l">
              <a:spcAft>
                <a:spcPts val="700"/>
              </a:spcAft>
            </a:pPr>
            <a:r>
              <a:rPr sz="1400" b="1">
                <a:solidFill>
                  <a:srgbClr val="6D4AA8"/>
                </a:solidFill>
                <a:latin typeface="Arial"/>
              </a:rPr>
              <a:t>The</a:t>
            </a:r>
            <a:r>
              <a:rPr sz="1400" b="0">
                <a:solidFill>
                  <a:srgbClr val="1E2A38"/>
                </a:solidFill>
                <a:latin typeface="Arial"/>
              </a:rPr>
              <a:t> elephant was huge.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How </a:t>
            </a:r>
            <a:r>
              <a:rPr sz="1400" b="1">
                <a:solidFill>
                  <a:srgbClr val="F97316"/>
                </a:solidFill>
                <a:latin typeface="Arial"/>
              </a:rPr>
              <a:t>much</a:t>
            </a:r>
            <a:r>
              <a:rPr sz="1400" b="0">
                <a:solidFill>
                  <a:srgbClr val="1E2A38"/>
                </a:solidFill>
                <a:latin typeface="Arial"/>
              </a:rPr>
              <a:t> money? </a:t>
            </a:r>
            <a:r>
              <a:rPr sz="1400" b="1">
                <a:solidFill>
                  <a:srgbClr val="F97316"/>
                </a:solidFill>
                <a:latin typeface="Arial"/>
              </a:rPr>
              <a:t>many</a:t>
            </a:r>
            <a:r>
              <a:rPr sz="1400" b="0">
                <a:solidFill>
                  <a:srgbClr val="1E2A38"/>
                </a:solidFill>
                <a:latin typeface="Arial"/>
              </a:rPr>
              <a:t> coins?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17720"/>
            <a:ext cx="10972800" cy="1874519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68680" y="47091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TEZ TEKSHIRUV — doskaga yozing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1023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1. </a:t>
            </a:r>
            <a:r>
              <a:rPr sz="1500" b="0">
                <a:solidFill>
                  <a:srgbClr val="1E2A38"/>
                </a:solidFill>
                <a:latin typeface="Arial"/>
              </a:rPr>
              <a:t>She is ___ honest girl.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51297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5595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2. </a:t>
            </a:r>
            <a:r>
              <a:rPr sz="1500" b="0">
                <a:solidFill>
                  <a:srgbClr val="1E2A38"/>
                </a:solidFill>
                <a:latin typeface="Arial"/>
              </a:rPr>
              <a:t>I need ___ information, please.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0" y="55869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some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60167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3. </a:t>
            </a:r>
            <a:r>
              <a:rPr sz="1500" b="0">
                <a:solidFill>
                  <a:srgbClr val="1E2A38"/>
                </a:solidFill>
                <a:latin typeface="Arial"/>
              </a:rPr>
              <a:t>There aren’t ___ eggs in the fridge.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60441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RE-TEACH · NORASMIY XAT (TASK 1.1)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Norasmiy xat — Task 1.1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3611880" cy="2788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3611880" cy="109728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10512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6 qism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40280"/>
            <a:ext cx="3246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1. Hi Lola,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2. Thanks for your letter!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3. I’m writing to tell you…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4. javob ① ② ③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5. Write back soon!   6. Best wishes, Aziz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19" y="1645920"/>
            <a:ext cx="3611880" cy="2788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4389119" y="1645920"/>
            <a:ext cx="3611880" cy="10972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19" y="1810512"/>
            <a:ext cx="3200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2F5D8C"/>
                </a:solidFill>
                <a:latin typeface="Arial"/>
              </a:rPr>
              <a:t>Ohang va hajm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19" y="2240280"/>
            <a:ext cx="3246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about 50 words (50–70)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and · but · because · so · also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qisqartma: I’m, don’t, can’t</a:t>
            </a:r>
          </a:p>
          <a:p>
            <a:pPr algn="l">
              <a:spcAft>
                <a:spcPts val="600"/>
              </a:spcAft>
            </a:pPr>
            <a:r>
              <a:rPr sz="1450" b="0">
                <a:solidFill>
                  <a:srgbClr val="1E2A38"/>
                </a:solidFill>
                <a:latin typeface="Arial"/>
              </a:rPr>
              <a:t>1–3 ta undov (!) · What about you?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645920"/>
            <a:ext cx="3474720" cy="278892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366760" y="17830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966A18"/>
                </a:solidFill>
                <a:latin typeface="Arial"/>
              </a:rPr>
              <a:t>MISOLLAR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194560"/>
            <a:ext cx="31546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can bring juice </a:t>
            </a:r>
            <a:r>
              <a:rPr sz="1400" b="1">
                <a:solidFill>
                  <a:srgbClr val="137A4B"/>
                </a:solidFill>
                <a:latin typeface="Arial"/>
              </a:rPr>
              <a:t>because</a:t>
            </a:r>
            <a:r>
              <a:rPr sz="1400" b="0">
                <a:solidFill>
                  <a:srgbClr val="1E2A38"/>
                </a:solidFill>
                <a:latin typeface="Arial"/>
              </a:rPr>
              <a:t> I love it.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Friday is good, </a:t>
            </a:r>
            <a:r>
              <a:rPr sz="1400" b="1">
                <a:solidFill>
                  <a:srgbClr val="137A4B"/>
                </a:solidFill>
                <a:latin typeface="Arial"/>
              </a:rPr>
              <a:t>so</a:t>
            </a:r>
            <a:r>
              <a:rPr sz="1400" b="0">
                <a:solidFill>
                  <a:srgbClr val="1E2A38"/>
                </a:solidFill>
                <a:latin typeface="Arial"/>
              </a:rPr>
              <a:t> let’s go!</a:t>
            </a:r>
          </a:p>
          <a:p>
            <a:pPr algn="l">
              <a:spcAft>
                <a:spcPts val="700"/>
              </a:spcAft>
            </a:pPr>
            <a:r>
              <a:rPr sz="1400" b="1">
                <a:solidFill>
                  <a:srgbClr val="966A18"/>
                </a:solidFill>
                <a:latin typeface="Arial"/>
              </a:rPr>
              <a:t>Best wishes,</a:t>
            </a:r>
            <a:r>
              <a:rPr sz="1400" b="0">
                <a:solidFill>
                  <a:srgbClr val="1E2A38"/>
                </a:solidFill>
                <a:latin typeface="Arial"/>
              </a:rPr>
              <a:t>  Kamola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17720"/>
            <a:ext cx="10972800" cy="1874519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68680" y="47091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TEZ TEKSHIRUV — doskaga yozing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1023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1. </a:t>
            </a:r>
            <a:r>
              <a:rPr sz="1500" b="0">
                <a:solidFill>
                  <a:srgbClr val="1E2A38"/>
                </a:solidFill>
                <a:latin typeface="Arial"/>
              </a:rPr>
              <a:t>Do‘stga «Dear Sir» deyiladimi?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51297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Yo‘q — Hi + ism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5595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2. </a:t>
            </a:r>
            <a:r>
              <a:rPr sz="1500" b="0">
                <a:solidFill>
                  <a:srgbClr val="1E2A38"/>
                </a:solidFill>
                <a:latin typeface="Arial"/>
              </a:rPr>
              <a:t>«Yours faithfully» qaysi topshiriqda?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0" y="55869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Task 1.2 (rasmiy)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60167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3. </a:t>
            </a:r>
            <a:r>
              <a:rPr sz="1500" b="0">
                <a:solidFill>
                  <a:srgbClr val="1E2A38"/>
                </a:solidFill>
                <a:latin typeface="Arial"/>
              </a:rPr>
              <a:t>3 savol bo‘lsa, nechta javob kerak?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6044184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→ 3 ta — hammasiga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O‘YIN · 5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Jamoaviy viktorina: 10 savol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109728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874520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>
                <a:solidFill>
                  <a:srgbClr val="0D9488"/>
                </a:solidFill>
                <a:latin typeface="Segoe UI Emoji"/>
              </a:rPr>
              <a:t>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7360" y="192024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3–4 kishilik jamoalar. Har jamoada bitta «kotib» — javobni qog‘ozga yozadi.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697480"/>
            <a:ext cx="109728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68680" y="2834640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>
                <a:solidFill>
                  <a:srgbClr val="0D9488"/>
                </a:solidFill>
                <a:latin typeface="Segoe UI Emoji"/>
              </a:rPr>
              <a:t>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288036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Har savolga 20 soniya. Vaqt tugadi — qog‘oz yuqoriga!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657600"/>
            <a:ext cx="109728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68680" y="3794760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>
                <a:solidFill>
                  <a:srgbClr val="0D9488"/>
                </a:solidFill>
                <a:latin typeface="Segoe UI Emoji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384048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To‘g‘ri javob — 1 ball. Qoidani o‘zbekcha tushuntirsa — +1 bonus.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617720"/>
            <a:ext cx="109728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68680" y="4754880"/>
            <a:ext cx="731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>
                <a:solidFill>
                  <a:srgbClr val="0D9488"/>
                </a:solidFill>
                <a:latin typeface="Segoe UI Emoji"/>
              </a:rPr>
              <a:t>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4800600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Eng ko‘p ball — g‘olib. Durang bo‘lsa: 11-savolni o‘qituvchi aytadi.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71500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Har savol chorakning bir mavzusidan — rangli belgi qaysi mavzu ekanini ko‘rsatadi.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O‘YIN · 1-RAUND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Viktorina — 1–5-savollar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109728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68680" y="1847088"/>
            <a:ext cx="566928" cy="42062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1801368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Every morning my mum ___ (make) breakfast.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56032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40080" y="2560320"/>
            <a:ext cx="109728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68680" y="2761488"/>
            <a:ext cx="566928" cy="42062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1640" y="2715768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Look! The children ___ (play) in the snow.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47472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640080" y="3474720"/>
            <a:ext cx="109728" cy="82296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68680" y="3675888"/>
            <a:ext cx="566928" cy="420624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3630168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I ___ (meet) a famous footballer last year.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38912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640080" y="4389120"/>
            <a:ext cx="109728" cy="82296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68680" y="4590288"/>
            <a:ext cx="566928" cy="420624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4544568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She ___ (never / be) to London.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30352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640080" y="5303520"/>
            <a:ext cx="109728" cy="82296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68680" y="5504688"/>
            <a:ext cx="566928" cy="420624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91640" y="5458968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Make a question: you / often / do / listen / to music / 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O‘YIN · 2-RAUND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Viktorina — 6–10-savollar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109728" cy="82296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68680" y="1847088"/>
            <a:ext cx="566928" cy="420624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1801368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— Is it cold today?   — Yes, ___ 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56032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40080" y="2560320"/>
            <a:ext cx="109728" cy="82296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68680" y="2761488"/>
            <a:ext cx="566928" cy="420624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1640" y="2715768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a or an?   ___ umbrella  ·  ___ university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47472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640080" y="3474720"/>
            <a:ext cx="109728" cy="82296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68680" y="3675888"/>
            <a:ext cx="566928" cy="420624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3630168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How ___ apples did you buy?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38912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640080" y="4389120"/>
            <a:ext cx="109728" cy="82296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68680" y="4590288"/>
            <a:ext cx="566928" cy="420624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4544568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Correct it: I have many homeworks.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30352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640080" y="5303520"/>
            <a:ext cx="109728" cy="822960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68680" y="5504688"/>
            <a:ext cx="566928" cy="420624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91640" y="5458968"/>
            <a:ext cx="9692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Informal or formal?  «Yours faithfully» · «Take care»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O‘YIN · BALLARNI SANANG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Viktorina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44068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77240" y="1847088"/>
            <a:ext cx="566928" cy="42062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00784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makes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2075688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Every morning my mum ___ (make) breakfast.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560320"/>
            <a:ext cx="544068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777240" y="2761488"/>
            <a:ext cx="566928" cy="42062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2615184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are playing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990088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Look! The children ___ (play) in the snow.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474720"/>
            <a:ext cx="544068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77240" y="3675888"/>
            <a:ext cx="566928" cy="420624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3529584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met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3904488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 ___ (meet) a famous footballer last year.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389120"/>
            <a:ext cx="544068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77240" y="4590288"/>
            <a:ext cx="566928" cy="420624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4443984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has never been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8760" y="4818888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She ___ (never / be) to London.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303520"/>
            <a:ext cx="544068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77240" y="5504688"/>
            <a:ext cx="566928" cy="420624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8760" y="5358384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Do you often listen to music?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8760" y="5733288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Make a question: you / often / do / listen / to music / 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1645920"/>
            <a:ext cx="544068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400800" y="1847088"/>
            <a:ext cx="566928" cy="420624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32320" y="1700784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it is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32320" y="2075688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— Is it cold today?   — Yes, ___ 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2560320"/>
            <a:ext cx="544068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6400800" y="2761488"/>
            <a:ext cx="566928" cy="420624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32320" y="2615184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an umbrella · a university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32320" y="2990088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a or an?   ___ umbrella  ·  ___ university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63640" y="3474720"/>
            <a:ext cx="544068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6400800" y="3675888"/>
            <a:ext cx="566928" cy="420624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32320" y="3529584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many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32320" y="3904488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How ___ apples did you buy?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63640" y="4389120"/>
            <a:ext cx="544068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400800" y="4590288"/>
            <a:ext cx="566928" cy="420624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32320" y="4443984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I have a lot of homework.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32320" y="4818888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Correct it: I have many homeworks.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63640" y="5303520"/>
            <a:ext cx="544068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6400800" y="5504688"/>
            <a:ext cx="566928" cy="420624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32320" y="5358384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Take care = informal (do‘stga)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32320" y="5733288"/>
            <a:ext cx="44805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Informal or formal?  «Yours faithfully» · «Take care»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080" y="626364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0D9488"/>
                </a:solidFill>
                <a:latin typeface="Arial"/>
              </a:rPr>
              <a:t>Bonus savoli (durangda): «Nega 4-savolda been, gone emas?» — borib qaytgan tajriba.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SELF-ASSESSMENT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«Can I…?» — o‘zimni baholayman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15400" y="1481328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137A4B"/>
                </a:solidFill>
                <a:latin typeface="Arial"/>
              </a:rPr>
              <a:t>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23960" y="1810512"/>
            <a:ext cx="1097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37A4B"/>
                </a:solidFill>
                <a:latin typeface="Arial"/>
              </a:rPr>
              <a:t>ha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1481328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~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38360" y="1810512"/>
            <a:ext cx="1097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qisman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44200" y="1481328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B33B2B"/>
                </a:solidFill>
                <a:latin typeface="Arial"/>
              </a:rPr>
              <a:t>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52760" y="1810512"/>
            <a:ext cx="1097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B33B2B"/>
                </a:solidFill>
                <a:latin typeface="Arial"/>
              </a:rPr>
              <a:t>hali yo‘q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148840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640080" y="2148840"/>
            <a:ext cx="91440" cy="5669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157984"/>
            <a:ext cx="7955279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Can I talk about my routine and what is happening now?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432304"/>
            <a:ext cx="7955279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Kundalik ish va hozirgi harakat (Simple / Continuous)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235440" y="2295144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37A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0149840" y="2295144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973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1064240" y="2295144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33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0080" y="2752344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640080" y="2752344"/>
            <a:ext cx="91440" cy="5669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2761488"/>
            <a:ext cx="7955279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Can I talk about past events and my experiences?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3035808"/>
            <a:ext cx="7955279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O‘tgan voqea va tajriba (Past Simple / Present Perfect)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235440" y="2898648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37A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0149840" y="2898648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973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1064240" y="2898648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33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40080" y="3355848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640080" y="3355848"/>
            <a:ext cx="91440" cy="56692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364992"/>
            <a:ext cx="7955279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Can I ask questions and give short answers?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80" y="3639312"/>
            <a:ext cx="7955279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Do you…? — Yes, I do. / Did she…? — No, she didn’t.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235440" y="3502152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37A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0149840" y="3502152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973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1064240" y="3502152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33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640080" y="3959352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ectangle 32"/>
          <p:cNvSpPr/>
          <p:nvPr/>
        </p:nvSpPr>
        <p:spPr>
          <a:xfrm>
            <a:off x="640080" y="3959352"/>
            <a:ext cx="91440" cy="566928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3968496"/>
            <a:ext cx="7955279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Can I use a / an / the and some / any / much / many?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8680" y="4242816"/>
            <a:ext cx="7955279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Artikl va miqdor so‘zlari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235440" y="4105656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37A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10149840" y="4105656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973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1064240" y="4105656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33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40080" y="4562856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ectangle 39"/>
          <p:cNvSpPr/>
          <p:nvPr/>
        </p:nvSpPr>
        <p:spPr>
          <a:xfrm>
            <a:off x="640080" y="4562856"/>
            <a:ext cx="91440" cy="566928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4572000"/>
            <a:ext cx="7955279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Can I write an informal letter of about 50 words?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8680" y="4846320"/>
            <a:ext cx="7955279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Hamma savolga javob, 6 qism, bog‘lovchilar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235440" y="4709160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37A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10149840" y="4709160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973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11064240" y="4709160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33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640080" y="5166360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ectangle 46"/>
          <p:cNvSpPr/>
          <p:nvPr/>
        </p:nvSpPr>
        <p:spPr>
          <a:xfrm>
            <a:off x="640080" y="5166360"/>
            <a:ext cx="91440" cy="566928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175504"/>
            <a:ext cx="7955279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Can I find information in a short text (True / False / Not Given)?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8680" y="5449824"/>
            <a:ext cx="7955279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O‘qish: dalilni matndan topish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235440" y="5312664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37A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10149840" y="5312664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973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11064240" y="5312664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33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640080" y="5769864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ectangle 53"/>
          <p:cNvSpPr/>
          <p:nvPr/>
        </p:nvSpPr>
        <p:spPr>
          <a:xfrm>
            <a:off x="640080" y="5769864"/>
            <a:ext cx="91440" cy="566928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68680" y="5779008"/>
            <a:ext cx="7955279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Can I understand a short phone message (times, places, plans)?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68680" y="6053328"/>
            <a:ext cx="7955279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Tinglash: vaqt, joy, reja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9235440" y="5916168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37A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10149840" y="5916168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973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11064240" y="5916168"/>
            <a:ext cx="27432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33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40080" y="64008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Ish varag‘ining «Natija» qismida ham shu ro‘yxat bor — qalam bilan belgilang.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YAKUN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Uyga vazifa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68680" y="190195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783080"/>
            <a:ext cx="9966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Xatolar xaritasi: har ✗ bandni daftarga TO‘G‘RI gap bilan qayta yozing + yoniga bir qatorli o‘zbekcha qoida.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60604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868680" y="2816352"/>
            <a:ext cx="411480" cy="384048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697480"/>
            <a:ext cx="9966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Part C xatingizni o‘qituvchi izohi bilan toza nusxada qayta yozing (50–70 so‘z).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52044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868680" y="373075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11880"/>
            <a:ext cx="9966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«Can I…?» da ✗ bo‘lgan mavzuning ish varag‘ini qayta bajaring (Ishvaraqasi_1-togarak_… — artikllar, o‘tgan zamon, norasmiy xat).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526280"/>
            <a:ext cx="10972800" cy="2011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68680" y="4617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QO‘SHIMCHA MASHQ — sozlar.com → To‘garak → Resurslar → «Ish varaqalari»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502920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CEFR Reading - Part 1 only, Tests 01-03</a:t>
            </a:r>
            <a:r>
              <a:rPr sz="1400" b="0">
                <a:solidFill>
                  <a:srgbClr val="1E2A38"/>
                </a:solidFill>
                <a:latin typeface="Arial"/>
              </a:rPr>
              <a:t> — uyda Test 01 (A2 darajadagi qism).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CEFR Listening - Part 1, Tests 01-03</a:t>
            </a:r>
            <a:r>
              <a:rPr sz="1400" b="0">
                <a:solidFill>
                  <a:srgbClr val="1E2A38"/>
                </a:solidFill>
                <a:latin typeface="Arial"/>
              </a:rPr>
              <a:t> — uyda Test 01 ni QR kod orqali tinglang.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CEFR Reading - 3 mocks, Parts 1-5</a:t>
            </a:r>
            <a:r>
              <a:rPr sz="1400" b="0">
                <a:solidFill>
                  <a:srgbClr val="1E2A38"/>
                </a:solidFill>
                <a:latin typeface="Arial"/>
              </a:rPr>
              <a:t> — 35+ ball olganlar uchun: B1 ga qadam.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KEYINGI QADAM · A2+ → B1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II chorak rejasi — 16 mashg‘ulot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694944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22960" y="177393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764792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Kelajak haqida gapirishning 4 yo‘li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1783080"/>
            <a:ext cx="1188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4 mashg‘.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340864"/>
            <a:ext cx="694944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22960" y="24688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459736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Sifat darajalari: comparative va superlative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9360" y="2478024"/>
            <a:ext cx="1188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>
                <a:solidFill>
                  <a:srgbClr val="F97316"/>
                </a:solidFill>
                <a:latin typeface="Arial"/>
              </a:rPr>
              <a:t>3 mashg‘.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35808"/>
            <a:ext cx="694944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22960" y="3163824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15468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Modal fe’llar: can, could, must, should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3172968"/>
            <a:ext cx="1188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>
                <a:solidFill>
                  <a:srgbClr val="2F5D8C"/>
                </a:solidFill>
                <a:latin typeface="Arial"/>
              </a:rPr>
              <a:t>3 mashg‘.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730752"/>
            <a:ext cx="694944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822960" y="3858768"/>
            <a:ext cx="41148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3849624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Reading Part 1: bo‘shliqqa matndagi so‘z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3867912"/>
            <a:ext cx="1188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>
                <a:solidFill>
                  <a:srgbClr val="6D4AA8"/>
                </a:solidFill>
                <a:latin typeface="Arial"/>
              </a:rPr>
              <a:t>3 mashg‘.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425696"/>
            <a:ext cx="694944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822960" y="4553712"/>
            <a:ext cx="411480" cy="384048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4544568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Predloglar va joy tasviri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4562856"/>
            <a:ext cx="1188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2 mashg‘.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5120640"/>
            <a:ext cx="694944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822960" y="5248656"/>
            <a:ext cx="411480" cy="384048"/>
          </a:xfrm>
          <a:prstGeom prst="roundRect">
            <a:avLst/>
          </a:prstGeom>
          <a:solidFill>
            <a:srgbClr val="966A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5239512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II chorak yakuni: mini-mok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5257800"/>
            <a:ext cx="1188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>
                <a:solidFill>
                  <a:srgbClr val="966A18"/>
                </a:solidFill>
                <a:latin typeface="Arial"/>
              </a:rPr>
              <a:t>1 mashg‘.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863840" y="1645920"/>
            <a:ext cx="3749039" cy="4096512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8092440" y="1783080"/>
            <a:ext cx="3383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966A18"/>
                </a:solidFill>
                <a:latin typeface="Arial"/>
              </a:rPr>
              <a:t>I CHORAKDAN OLIB O‘TAMIZ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2440" y="2194560"/>
            <a:ext cx="338328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350" b="0">
                <a:solidFill>
                  <a:srgbClr val="1E2A38"/>
                </a:solidFill>
                <a:latin typeface="Arial"/>
              </a:rPr>
              <a:t>• Present Continuous → kelajakdagi kelishuv (I’m meeting…).</a:t>
            </a:r>
          </a:p>
          <a:p>
            <a:pPr algn="l">
              <a:spcAft>
                <a:spcPts val="800"/>
              </a:spcAft>
            </a:pPr>
            <a:r>
              <a:rPr sz="1350" b="0">
                <a:solidFill>
                  <a:srgbClr val="1E2A38"/>
                </a:solidFill>
                <a:latin typeface="Arial"/>
              </a:rPr>
              <a:t>• So‘roq + qisqa javob → modal fe’llarda (Can you…? — Yes, I can.).</a:t>
            </a:r>
          </a:p>
          <a:p>
            <a:pPr algn="l">
              <a:spcAft>
                <a:spcPts val="800"/>
              </a:spcAft>
            </a:pPr>
            <a:r>
              <a:rPr sz="1350" b="0">
                <a:solidFill>
                  <a:srgbClr val="1E2A38"/>
                </a:solidFill>
                <a:latin typeface="Arial"/>
              </a:rPr>
              <a:t>• Artikllar → taqqoslashda: the biggest, a bigger…</a:t>
            </a:r>
          </a:p>
          <a:p>
            <a:pPr algn="l">
              <a:spcAft>
                <a:spcPts val="800"/>
              </a:spcAft>
            </a:pPr>
            <a:r>
              <a:rPr sz="1350" b="0">
                <a:solidFill>
                  <a:srgbClr val="1E2A38"/>
                </a:solidFill>
                <a:latin typeface="Arial"/>
              </a:rPr>
              <a:t>• Xatolar xaritangizni saqlang — II chorak mini-mokida solishtiramiz.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Rahmat! Yaxshi ishladingiz — xato qilish o‘rganishning bir qismi.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