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A38"/>
        </a:solidFill>
        <a:effectLst/>
      </p:bgPr>
    </p:bg>
    <p:spTree>
      <p:nvGrpSpPr>
        <p:cNvPr id="1" name=""/>
        <p:cNvGrpSpPr/>
        <p:nvPr/>
      </p:nvGrpSpPr>
      <p:grpSpPr/>
      <p:sp>
        <p:nvSpPr>
          <p:cNvPr id="2" name="Rectangle 1"/>
          <p:cNvSpPr/>
          <p:nvPr/>
        </p:nvSpPr>
        <p:spPr>
          <a:xfrm>
            <a:off x="0" y="0"/>
            <a:ext cx="12191695" cy="201168"/>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1280160"/>
            <a:ext cx="10515600" cy="457200"/>
          </a:xfrm>
          <a:prstGeom prst="rect">
            <a:avLst/>
          </a:prstGeom>
          <a:noFill/>
        </p:spPr>
        <p:txBody>
          <a:bodyPr wrap="square">
            <a:spAutoFit/>
          </a:bodyPr>
          <a:lstStyle/>
          <a:p>
            <a:pPr algn="l">
              <a:spcAft>
                <a:spcPts val="600"/>
              </a:spcAft>
            </a:pPr>
            <a:r>
              <a:rPr sz="1500" b="1">
                <a:solidFill>
                  <a:srgbClr val="C9A35C"/>
                </a:solidFill>
                <a:latin typeface="Arial"/>
              </a:rPr>
              <a:t>INGLIZ TILI · CEFR VA IELTS · 2-TO‘GARAK «SUCCESS TEAM»</a:t>
            </a:r>
          </a:p>
        </p:txBody>
      </p:sp>
      <p:sp>
        <p:nvSpPr>
          <p:cNvPr id="4" name="TextBox 3"/>
          <p:cNvSpPr txBox="1"/>
          <p:nvPr/>
        </p:nvSpPr>
        <p:spPr>
          <a:xfrm>
            <a:off x="822960" y="1783080"/>
            <a:ext cx="10515600" cy="1645920"/>
          </a:xfrm>
          <a:prstGeom prst="rect">
            <a:avLst/>
          </a:prstGeom>
          <a:noFill/>
        </p:spPr>
        <p:txBody>
          <a:bodyPr wrap="square">
            <a:spAutoFit/>
          </a:bodyPr>
          <a:lstStyle/>
          <a:p>
            <a:pPr algn="l">
              <a:spcAft>
                <a:spcPts val="600"/>
              </a:spcAft>
            </a:pPr>
            <a:r>
              <a:rPr sz="4000" b="1">
                <a:solidFill>
                  <a:srgbClr val="FFFFFF"/>
                </a:solidFill>
                <a:latin typeface="Arial"/>
              </a:rPr>
              <a:t>I chorak yakuni: Reading + Listening moki va tahlil</a:t>
            </a:r>
          </a:p>
        </p:txBody>
      </p:sp>
      <p:sp>
        <p:nvSpPr>
          <p:cNvPr id="5" name="TextBox 4"/>
          <p:cNvSpPr txBox="1"/>
          <p:nvPr/>
        </p:nvSpPr>
        <p:spPr>
          <a:xfrm>
            <a:off x="822960" y="3520440"/>
            <a:ext cx="10515600" cy="914400"/>
          </a:xfrm>
          <a:prstGeom prst="rect">
            <a:avLst/>
          </a:prstGeom>
          <a:noFill/>
        </p:spPr>
        <p:txBody>
          <a:bodyPr wrap="square">
            <a:spAutoFit/>
          </a:bodyPr>
          <a:lstStyle/>
          <a:p>
            <a:pPr algn="l">
              <a:spcAft>
                <a:spcPts val="600"/>
              </a:spcAft>
            </a:pPr>
            <a:r>
              <a:rPr sz="2000" b="0">
                <a:solidFill>
                  <a:srgbClr val="B9AFA0"/>
                </a:solidFill>
                <a:latin typeface="Arial"/>
              </a:rPr>
              <a:t>Vaqtli mok · xatolar daftari · har qism uchun strategiya · zamonlar mini-check · II chorak rejasi</a:t>
            </a:r>
          </a:p>
        </p:txBody>
      </p:sp>
      <p:sp>
        <p:nvSpPr>
          <p:cNvPr id="6" name="TextBox 5"/>
          <p:cNvSpPr txBox="1"/>
          <p:nvPr/>
        </p:nvSpPr>
        <p:spPr>
          <a:xfrm>
            <a:off x="822960" y="4709160"/>
            <a:ext cx="10515600" cy="548640"/>
          </a:xfrm>
          <a:prstGeom prst="rect">
            <a:avLst/>
          </a:prstGeom>
          <a:noFill/>
        </p:spPr>
        <p:txBody>
          <a:bodyPr wrap="square">
            <a:spAutoFit/>
          </a:bodyPr>
          <a:lstStyle/>
          <a:p>
            <a:pPr algn="l">
              <a:spcAft>
                <a:spcPts val="600"/>
              </a:spcAft>
            </a:pPr>
            <a:r>
              <a:rPr sz="1800" b="1">
                <a:solidFill>
                  <a:srgbClr val="C9A35C"/>
                </a:solidFill>
                <a:latin typeface="Arial"/>
              </a:rPr>
              <a:t>B1 → B2/C1 · 27.10 (Reading) va 29.10.2026 (Listening) · 2 × 120 daqiqa</a:t>
            </a:r>
          </a:p>
        </p:txBody>
      </p:sp>
      <p:sp>
        <p:nvSpPr>
          <p:cNvPr id="7" name="TextBox 6"/>
          <p:cNvSpPr txBox="1"/>
          <p:nvPr/>
        </p:nvSpPr>
        <p:spPr>
          <a:xfrm>
            <a:off x="822960" y="5943600"/>
            <a:ext cx="10515600" cy="457200"/>
          </a:xfrm>
          <a:prstGeom prst="rect">
            <a:avLst/>
          </a:prstGeom>
          <a:noFill/>
        </p:spPr>
        <p:txBody>
          <a:bodyPr wrap="square">
            <a:spAutoFit/>
          </a:bodyPr>
          <a:lstStyle/>
          <a:p>
            <a:pPr algn="l">
              <a:spcAft>
                <a:spcPts val="600"/>
              </a:spcAft>
            </a:pPr>
            <a:r>
              <a:rPr sz="1300" b="0">
                <a:solidFill>
                  <a:srgbClr val="B9AFA0"/>
                </a:solidFill>
                <a:latin typeface="Arial"/>
              </a:rPr>
              <a:t>Davirbek Xasanov · Halima Xudoyberdiyeva nomidagi Ijod maktabi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O‘QITUVCHI UCHUN</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1-mashg‘ulot · 27.10 (seshanba) · Reading · 120 daqiqa</a:t>
            </a:r>
          </a:p>
        </p:txBody>
      </p:sp>
      <p:sp>
        <p:nvSpPr>
          <p:cNvPr id="5" name="Rounded Rectangle 4"/>
          <p:cNvSpPr/>
          <p:nvPr/>
        </p:nvSpPr>
        <p:spPr>
          <a:xfrm>
            <a:off x="640080" y="1645920"/>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777240" y="16916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0–10</a:t>
            </a:r>
          </a:p>
        </p:txBody>
      </p:sp>
      <p:sp>
        <p:nvSpPr>
          <p:cNvPr id="7" name="TextBox 6"/>
          <p:cNvSpPr txBox="1"/>
          <p:nvPr/>
        </p:nvSpPr>
        <p:spPr>
          <a:xfrm>
            <a:off x="2057400" y="1709928"/>
            <a:ext cx="3931920" cy="365760"/>
          </a:xfrm>
          <a:prstGeom prst="rect">
            <a:avLst/>
          </a:prstGeom>
          <a:noFill/>
        </p:spPr>
        <p:txBody>
          <a:bodyPr wrap="square">
            <a:spAutoFit/>
          </a:bodyPr>
          <a:lstStyle/>
          <a:p>
            <a:pPr algn="l">
              <a:spcAft>
                <a:spcPts val="600"/>
              </a:spcAft>
            </a:pPr>
            <a:r>
              <a:rPr sz="1400" b="1">
                <a:solidFill>
                  <a:srgbClr val="1E2A38"/>
                </a:solidFill>
                <a:latin typeface="Arial"/>
              </a:rPr>
              <a:t>Kirish: chorak xaritasi</a:t>
            </a:r>
          </a:p>
        </p:txBody>
      </p:sp>
      <p:sp>
        <p:nvSpPr>
          <p:cNvPr id="8" name="TextBox 7"/>
          <p:cNvSpPr txBox="1"/>
          <p:nvPr/>
        </p:nvSpPr>
        <p:spPr>
          <a:xfrm>
            <a:off x="6035040" y="1719072"/>
            <a:ext cx="5486400" cy="365760"/>
          </a:xfrm>
          <a:prstGeom prst="rect">
            <a:avLst/>
          </a:prstGeom>
          <a:noFill/>
        </p:spPr>
        <p:txBody>
          <a:bodyPr wrap="square">
            <a:spAutoFit/>
          </a:bodyPr>
          <a:lstStyle/>
          <a:p>
            <a:pPr algn="l">
              <a:spcAft>
                <a:spcPts val="600"/>
              </a:spcAft>
            </a:pPr>
            <a:r>
              <a:rPr sz="1200" b="0">
                <a:solidFill>
                  <a:srgbClr val="5A6572"/>
                </a:solidFill>
                <a:latin typeface="Arial"/>
              </a:rPr>
              <a:t>4-slayd. Har kim: «eng qiyin qism qaysi edi?» — 1 gap</a:t>
            </a:r>
          </a:p>
        </p:txBody>
      </p:sp>
      <p:sp>
        <p:nvSpPr>
          <p:cNvPr id="9" name="Rounded Rectangle 8"/>
          <p:cNvSpPr/>
          <p:nvPr/>
        </p:nvSpPr>
        <p:spPr>
          <a:xfrm>
            <a:off x="640080" y="2139696"/>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777240" y="2185416"/>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10–20</a:t>
            </a:r>
          </a:p>
        </p:txBody>
      </p:sp>
      <p:sp>
        <p:nvSpPr>
          <p:cNvPr id="11" name="TextBox 10"/>
          <p:cNvSpPr txBox="1"/>
          <p:nvPr/>
        </p:nvSpPr>
        <p:spPr>
          <a:xfrm>
            <a:off x="2057400" y="2203704"/>
            <a:ext cx="3931920" cy="365760"/>
          </a:xfrm>
          <a:prstGeom prst="rect">
            <a:avLst/>
          </a:prstGeom>
          <a:noFill/>
        </p:spPr>
        <p:txBody>
          <a:bodyPr wrap="square">
            <a:spAutoFit/>
          </a:bodyPr>
          <a:lstStyle/>
          <a:p>
            <a:pPr algn="l">
              <a:spcAft>
                <a:spcPts val="600"/>
              </a:spcAft>
            </a:pPr>
            <a:r>
              <a:rPr sz="1400" b="1">
                <a:solidFill>
                  <a:srgbClr val="1E2A38"/>
                </a:solidFill>
                <a:latin typeface="Arial"/>
              </a:rPr>
              <a:t>Format takrori + mok qoidalari</a:t>
            </a:r>
          </a:p>
        </p:txBody>
      </p:sp>
      <p:sp>
        <p:nvSpPr>
          <p:cNvPr id="12" name="TextBox 11"/>
          <p:cNvSpPr txBox="1"/>
          <p:nvPr/>
        </p:nvSpPr>
        <p:spPr>
          <a:xfrm>
            <a:off x="6035040" y="2212848"/>
            <a:ext cx="5486400" cy="365760"/>
          </a:xfrm>
          <a:prstGeom prst="rect">
            <a:avLst/>
          </a:prstGeom>
          <a:noFill/>
        </p:spPr>
        <p:txBody>
          <a:bodyPr wrap="square">
            <a:spAutoFit/>
          </a:bodyPr>
          <a:lstStyle/>
          <a:p>
            <a:pPr algn="l">
              <a:spcAft>
                <a:spcPts val="600"/>
              </a:spcAft>
            </a:pPr>
            <a:r>
              <a:rPr sz="1200" b="0">
                <a:solidFill>
                  <a:srgbClr val="5A6572"/>
                </a:solidFill>
                <a:latin typeface="Arial"/>
              </a:rPr>
              <a:t>6, 8-slaydlar. Ishonch belgisi ✓ / ? ni tushuntiring</a:t>
            </a:r>
          </a:p>
        </p:txBody>
      </p:sp>
      <p:sp>
        <p:nvSpPr>
          <p:cNvPr id="13" name="Rounded Rectangle 12"/>
          <p:cNvSpPr/>
          <p:nvPr/>
        </p:nvSpPr>
        <p:spPr>
          <a:xfrm>
            <a:off x="640080" y="2633472"/>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77240" y="2679192"/>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20–57</a:t>
            </a:r>
          </a:p>
        </p:txBody>
      </p:sp>
      <p:sp>
        <p:nvSpPr>
          <p:cNvPr id="15" name="TextBox 14"/>
          <p:cNvSpPr txBox="1"/>
          <p:nvPr/>
        </p:nvSpPr>
        <p:spPr>
          <a:xfrm>
            <a:off x="2057400" y="2697480"/>
            <a:ext cx="3931920" cy="365760"/>
          </a:xfrm>
          <a:prstGeom prst="rect">
            <a:avLst/>
          </a:prstGeom>
          <a:noFill/>
        </p:spPr>
        <p:txBody>
          <a:bodyPr wrap="square">
            <a:spAutoFit/>
          </a:bodyPr>
          <a:lstStyle/>
          <a:p>
            <a:pPr algn="l">
              <a:spcAft>
                <a:spcPts val="600"/>
              </a:spcAft>
            </a:pPr>
            <a:r>
              <a:rPr sz="1400" b="1">
                <a:solidFill>
                  <a:srgbClr val="1E2A38"/>
                </a:solidFill>
                <a:latin typeface="Arial"/>
              </a:rPr>
              <a:t>VAQTLI MOK: Mock 12, Reading P1–P3</a:t>
            </a:r>
          </a:p>
        </p:txBody>
      </p:sp>
      <p:sp>
        <p:nvSpPr>
          <p:cNvPr id="16" name="TextBox 15"/>
          <p:cNvSpPr txBox="1"/>
          <p:nvPr/>
        </p:nvSpPr>
        <p:spPr>
          <a:xfrm>
            <a:off x="6035040" y="2706624"/>
            <a:ext cx="5486400" cy="365760"/>
          </a:xfrm>
          <a:prstGeom prst="rect">
            <a:avLst/>
          </a:prstGeom>
          <a:noFill/>
        </p:spPr>
        <p:txBody>
          <a:bodyPr wrap="square">
            <a:spAutoFit/>
          </a:bodyPr>
          <a:lstStyle/>
          <a:p>
            <a:pPr algn="l">
              <a:spcAft>
                <a:spcPts val="600"/>
              </a:spcAft>
            </a:pPr>
            <a:r>
              <a:rPr sz="1200" b="0">
                <a:solidFill>
                  <a:srgbClr val="5A6572"/>
                </a:solidFill>
                <a:latin typeface="Arial"/>
              </a:rPr>
              <a:t>5-slayd. P1 — 10, P2 — 12, P3 — 15 daqiqa</a:t>
            </a:r>
          </a:p>
        </p:txBody>
      </p:sp>
      <p:sp>
        <p:nvSpPr>
          <p:cNvPr id="17" name="Rounded Rectangle 16"/>
          <p:cNvSpPr/>
          <p:nvPr/>
        </p:nvSpPr>
        <p:spPr>
          <a:xfrm>
            <a:off x="640080" y="3127248"/>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777240" y="3172968"/>
            <a:ext cx="1143000" cy="329184"/>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57–67</a:t>
            </a:r>
          </a:p>
        </p:txBody>
      </p:sp>
      <p:sp>
        <p:nvSpPr>
          <p:cNvPr id="19" name="TextBox 18"/>
          <p:cNvSpPr txBox="1"/>
          <p:nvPr/>
        </p:nvSpPr>
        <p:spPr>
          <a:xfrm>
            <a:off x="2057400" y="3191256"/>
            <a:ext cx="3931920" cy="365760"/>
          </a:xfrm>
          <a:prstGeom prst="rect">
            <a:avLst/>
          </a:prstGeom>
          <a:noFill/>
        </p:spPr>
        <p:txBody>
          <a:bodyPr wrap="square">
            <a:spAutoFit/>
          </a:bodyPr>
          <a:lstStyle/>
          <a:p>
            <a:pPr algn="l">
              <a:spcAft>
                <a:spcPts val="600"/>
              </a:spcAft>
            </a:pPr>
            <a:r>
              <a:rPr sz="1400" b="1">
                <a:solidFill>
                  <a:srgbClr val="1E2A38"/>
                </a:solidFill>
                <a:latin typeface="Arial"/>
              </a:rPr>
              <a:t>Tanaffus</a:t>
            </a:r>
          </a:p>
        </p:txBody>
      </p:sp>
      <p:sp>
        <p:nvSpPr>
          <p:cNvPr id="20" name="TextBox 19"/>
          <p:cNvSpPr txBox="1"/>
          <p:nvPr/>
        </p:nvSpPr>
        <p:spPr>
          <a:xfrm>
            <a:off x="6035040" y="3200400"/>
            <a:ext cx="5486400" cy="365760"/>
          </a:xfrm>
          <a:prstGeom prst="rect">
            <a:avLst/>
          </a:prstGeom>
          <a:noFill/>
        </p:spPr>
        <p:txBody>
          <a:bodyPr wrap="square">
            <a:spAutoFit/>
          </a:bodyPr>
          <a:lstStyle/>
          <a:p>
            <a:pPr algn="l">
              <a:spcAft>
                <a:spcPts val="600"/>
              </a:spcAft>
            </a:pPr>
            <a:r>
              <a:rPr sz="1200" b="0">
                <a:solidFill>
                  <a:srgbClr val="5A6572"/>
                </a:solidFill>
                <a:latin typeface="Arial"/>
              </a:rPr>
              <a:t/>
            </a:r>
          </a:p>
        </p:txBody>
      </p:sp>
      <p:sp>
        <p:nvSpPr>
          <p:cNvPr id="21" name="Rounded Rectangle 20"/>
          <p:cNvSpPr/>
          <p:nvPr/>
        </p:nvSpPr>
        <p:spPr>
          <a:xfrm>
            <a:off x="640080" y="3621024"/>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77240" y="3666744"/>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67–80</a:t>
            </a:r>
          </a:p>
        </p:txBody>
      </p:sp>
      <p:sp>
        <p:nvSpPr>
          <p:cNvPr id="23" name="TextBox 22"/>
          <p:cNvSpPr txBox="1"/>
          <p:nvPr/>
        </p:nvSpPr>
        <p:spPr>
          <a:xfrm>
            <a:off x="2057400" y="3685032"/>
            <a:ext cx="3931920" cy="365760"/>
          </a:xfrm>
          <a:prstGeom prst="rect">
            <a:avLst/>
          </a:prstGeom>
          <a:noFill/>
        </p:spPr>
        <p:txBody>
          <a:bodyPr wrap="square">
            <a:spAutoFit/>
          </a:bodyPr>
          <a:lstStyle/>
          <a:p>
            <a:pPr algn="l">
              <a:spcAft>
                <a:spcPts val="600"/>
              </a:spcAft>
            </a:pPr>
            <a:r>
              <a:rPr sz="1400" b="1">
                <a:solidFill>
                  <a:srgbClr val="1E2A38"/>
                </a:solidFill>
                <a:latin typeface="Arial"/>
              </a:rPr>
              <a:t>Tekshirish: ✓ / ✗ / ?</a:t>
            </a:r>
          </a:p>
        </p:txBody>
      </p:sp>
      <p:sp>
        <p:nvSpPr>
          <p:cNvPr id="24" name="TextBox 23"/>
          <p:cNvSpPr txBox="1"/>
          <p:nvPr/>
        </p:nvSpPr>
        <p:spPr>
          <a:xfrm>
            <a:off x="6035040" y="3694176"/>
            <a:ext cx="5486400" cy="365760"/>
          </a:xfrm>
          <a:prstGeom prst="rect">
            <a:avLst/>
          </a:prstGeom>
          <a:noFill/>
        </p:spPr>
        <p:txBody>
          <a:bodyPr wrap="square">
            <a:spAutoFit/>
          </a:bodyPr>
          <a:lstStyle/>
          <a:p>
            <a:pPr algn="l">
              <a:spcAft>
                <a:spcPts val="600"/>
              </a:spcAft>
            </a:pPr>
            <a:r>
              <a:rPr sz="1200" b="0">
                <a:solidFill>
                  <a:srgbClr val="5A6572"/>
                </a:solidFill>
                <a:latin typeface="Arial"/>
              </a:rPr>
              <a:t>9, 21-slaydlar. Kalit to‘plam oxirida; ballni qism bo‘yicha yozing</a:t>
            </a:r>
          </a:p>
        </p:txBody>
      </p:sp>
      <p:sp>
        <p:nvSpPr>
          <p:cNvPr id="25" name="Rounded Rectangle 24"/>
          <p:cNvSpPr/>
          <p:nvPr/>
        </p:nvSpPr>
        <p:spPr>
          <a:xfrm>
            <a:off x="640080" y="4114800"/>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777240" y="416052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80–95</a:t>
            </a:r>
          </a:p>
        </p:txBody>
      </p:sp>
      <p:sp>
        <p:nvSpPr>
          <p:cNvPr id="27" name="TextBox 26"/>
          <p:cNvSpPr txBox="1"/>
          <p:nvPr/>
        </p:nvSpPr>
        <p:spPr>
          <a:xfrm>
            <a:off x="2057400" y="4178808"/>
            <a:ext cx="3931920" cy="365760"/>
          </a:xfrm>
          <a:prstGeom prst="rect">
            <a:avLst/>
          </a:prstGeom>
          <a:noFill/>
        </p:spPr>
        <p:txBody>
          <a:bodyPr wrap="square">
            <a:spAutoFit/>
          </a:bodyPr>
          <a:lstStyle/>
          <a:p>
            <a:pPr algn="l">
              <a:spcAft>
                <a:spcPts val="600"/>
              </a:spcAft>
            </a:pPr>
            <a:r>
              <a:rPr sz="1400" b="1">
                <a:solidFill>
                  <a:srgbClr val="1E2A38"/>
                </a:solidFill>
                <a:latin typeface="Arial"/>
              </a:rPr>
              <a:t>Xatolar daftari</a:t>
            </a:r>
          </a:p>
        </p:txBody>
      </p:sp>
      <p:sp>
        <p:nvSpPr>
          <p:cNvPr id="28" name="TextBox 27"/>
          <p:cNvSpPr txBox="1"/>
          <p:nvPr/>
        </p:nvSpPr>
        <p:spPr>
          <a:xfrm>
            <a:off x="6035040" y="4187952"/>
            <a:ext cx="5486400" cy="365760"/>
          </a:xfrm>
          <a:prstGeom prst="rect">
            <a:avLst/>
          </a:prstGeom>
          <a:noFill/>
        </p:spPr>
        <p:txBody>
          <a:bodyPr wrap="square">
            <a:spAutoFit/>
          </a:bodyPr>
          <a:lstStyle/>
          <a:p>
            <a:pPr algn="l">
              <a:spcAft>
                <a:spcPts val="600"/>
              </a:spcAft>
            </a:pPr>
            <a:r>
              <a:rPr sz="1200" b="0">
                <a:solidFill>
                  <a:srgbClr val="5A6572"/>
                </a:solidFill>
                <a:latin typeface="Arial"/>
              </a:rPr>
              <a:t>10–12-slaydlar; ish varaqasi 1-beti</a:t>
            </a:r>
          </a:p>
        </p:txBody>
      </p:sp>
      <p:sp>
        <p:nvSpPr>
          <p:cNvPr id="29" name="Rounded Rectangle 28"/>
          <p:cNvSpPr/>
          <p:nvPr/>
        </p:nvSpPr>
        <p:spPr>
          <a:xfrm>
            <a:off x="640080" y="4608576"/>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77240" y="4654296"/>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95–112</a:t>
            </a:r>
          </a:p>
        </p:txBody>
      </p:sp>
      <p:sp>
        <p:nvSpPr>
          <p:cNvPr id="31" name="TextBox 30"/>
          <p:cNvSpPr txBox="1"/>
          <p:nvPr/>
        </p:nvSpPr>
        <p:spPr>
          <a:xfrm>
            <a:off x="2057400" y="4672584"/>
            <a:ext cx="3931920" cy="365760"/>
          </a:xfrm>
          <a:prstGeom prst="rect">
            <a:avLst/>
          </a:prstGeom>
          <a:noFill/>
        </p:spPr>
        <p:txBody>
          <a:bodyPr wrap="square">
            <a:spAutoFit/>
          </a:bodyPr>
          <a:lstStyle/>
          <a:p>
            <a:pPr algn="l">
              <a:spcAft>
                <a:spcPts val="600"/>
              </a:spcAft>
            </a:pPr>
            <a:r>
              <a:rPr sz="1400" b="1">
                <a:solidFill>
                  <a:srgbClr val="1E2A38"/>
                </a:solidFill>
                <a:latin typeface="Arial"/>
              </a:rPr>
              <a:t>Strategiya: paraphrase, P1, P2, P3</a:t>
            </a:r>
          </a:p>
        </p:txBody>
      </p:sp>
      <p:sp>
        <p:nvSpPr>
          <p:cNvPr id="32" name="TextBox 31"/>
          <p:cNvSpPr txBox="1"/>
          <p:nvPr/>
        </p:nvSpPr>
        <p:spPr>
          <a:xfrm>
            <a:off x="6035040" y="4681728"/>
            <a:ext cx="5486400" cy="365760"/>
          </a:xfrm>
          <a:prstGeom prst="rect">
            <a:avLst/>
          </a:prstGeom>
          <a:noFill/>
        </p:spPr>
        <p:txBody>
          <a:bodyPr wrap="square">
            <a:spAutoFit/>
          </a:bodyPr>
          <a:lstStyle/>
          <a:p>
            <a:pPr algn="l">
              <a:spcAft>
                <a:spcPts val="600"/>
              </a:spcAft>
            </a:pPr>
            <a:r>
              <a:rPr sz="1200" b="0">
                <a:solidFill>
                  <a:srgbClr val="5A6572"/>
                </a:solidFill>
                <a:latin typeface="Arial"/>
              </a:rPr>
              <a:t>13–16-slaydlar; mini mashqlar, kalit 27-slaydda</a:t>
            </a:r>
          </a:p>
        </p:txBody>
      </p:sp>
      <p:sp>
        <p:nvSpPr>
          <p:cNvPr id="33" name="Rounded Rectangle 32"/>
          <p:cNvSpPr/>
          <p:nvPr/>
        </p:nvSpPr>
        <p:spPr>
          <a:xfrm>
            <a:off x="640080" y="5102352"/>
            <a:ext cx="10972800" cy="4480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ounded Rectangle 33"/>
          <p:cNvSpPr/>
          <p:nvPr/>
        </p:nvSpPr>
        <p:spPr>
          <a:xfrm>
            <a:off x="777240" y="5148072"/>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112–120</a:t>
            </a:r>
          </a:p>
        </p:txBody>
      </p:sp>
      <p:sp>
        <p:nvSpPr>
          <p:cNvPr id="35" name="TextBox 34"/>
          <p:cNvSpPr txBox="1"/>
          <p:nvPr/>
        </p:nvSpPr>
        <p:spPr>
          <a:xfrm>
            <a:off x="2057400" y="5166360"/>
            <a:ext cx="3931920" cy="365760"/>
          </a:xfrm>
          <a:prstGeom prst="rect">
            <a:avLst/>
          </a:prstGeom>
          <a:noFill/>
        </p:spPr>
        <p:txBody>
          <a:bodyPr wrap="square">
            <a:spAutoFit/>
          </a:bodyPr>
          <a:lstStyle/>
          <a:p>
            <a:pPr algn="l">
              <a:spcAft>
                <a:spcPts val="600"/>
              </a:spcAft>
            </a:pPr>
            <a:r>
              <a:rPr sz="1400" b="1">
                <a:solidFill>
                  <a:srgbClr val="1E2A38"/>
                </a:solidFill>
                <a:latin typeface="Arial"/>
              </a:rPr>
              <a:t>Eng ko‘p kod + uyga vazifa</a:t>
            </a:r>
          </a:p>
        </p:txBody>
      </p:sp>
      <p:sp>
        <p:nvSpPr>
          <p:cNvPr id="36" name="TextBox 35"/>
          <p:cNvSpPr txBox="1"/>
          <p:nvPr/>
        </p:nvSpPr>
        <p:spPr>
          <a:xfrm>
            <a:off x="6035040" y="5175504"/>
            <a:ext cx="5486400" cy="365760"/>
          </a:xfrm>
          <a:prstGeom prst="rect">
            <a:avLst/>
          </a:prstGeom>
          <a:noFill/>
        </p:spPr>
        <p:txBody>
          <a:bodyPr wrap="square">
            <a:spAutoFit/>
          </a:bodyPr>
          <a:lstStyle/>
          <a:p>
            <a:pPr algn="l">
              <a:spcAft>
                <a:spcPts val="600"/>
              </a:spcAft>
            </a:pPr>
            <a:r>
              <a:rPr sz="1200" b="0">
                <a:solidFill>
                  <a:srgbClr val="5A6572"/>
                </a:solidFill>
                <a:latin typeface="Arial"/>
              </a:rPr>
              <a:t>20, 22, 28-slaydlar</a:t>
            </a:r>
          </a:p>
        </p:txBody>
      </p:sp>
      <p:sp>
        <p:nvSpPr>
          <p:cNvPr id="37" name="TextBox 36"/>
          <p:cNvSpPr txBox="1"/>
          <p:nvPr/>
        </p:nvSpPr>
        <p:spPr>
          <a:xfrm>
            <a:off x="640080" y="5669280"/>
            <a:ext cx="10972800" cy="640080"/>
          </a:xfrm>
          <a:prstGeom prst="rect">
            <a:avLst/>
          </a:prstGeom>
          <a:noFill/>
        </p:spPr>
        <p:txBody>
          <a:bodyPr wrap="square">
            <a:spAutoFit/>
          </a:bodyPr>
          <a:lstStyle/>
          <a:p>
            <a:pPr algn="l">
              <a:spcAft>
                <a:spcPts val="600"/>
              </a:spcAft>
            </a:pPr>
            <a:r>
              <a:rPr sz="1300" b="1">
                <a:solidFill>
                  <a:srgbClr val="0D9488"/>
                </a:solidFill>
                <a:latin typeface="Arial"/>
              </a:rPr>
              <a:t>Maqsad: har o‘quvchi o‘z xatolarining SABABINI biladi va keyingi haftaga bitta aniq qoida yozadi.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O‘QITUVCHI UCHUN</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2-mashg‘ulot · 29.10 (payshanba) · Listening · 120 daqiqa</a:t>
            </a:r>
          </a:p>
        </p:txBody>
      </p:sp>
      <p:sp>
        <p:nvSpPr>
          <p:cNvPr id="5" name="Rounded Rectangle 4"/>
          <p:cNvSpPr/>
          <p:nvPr/>
        </p:nvSpPr>
        <p:spPr>
          <a:xfrm>
            <a:off x="640080" y="16459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777240" y="16916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0–15</a:t>
            </a:r>
          </a:p>
        </p:txBody>
      </p:sp>
      <p:sp>
        <p:nvSpPr>
          <p:cNvPr id="7" name="TextBox 6"/>
          <p:cNvSpPr txBox="1"/>
          <p:nvPr/>
        </p:nvSpPr>
        <p:spPr>
          <a:xfrm>
            <a:off x="2057400" y="1709928"/>
            <a:ext cx="3931920" cy="365760"/>
          </a:xfrm>
          <a:prstGeom prst="rect">
            <a:avLst/>
          </a:prstGeom>
          <a:noFill/>
        </p:spPr>
        <p:txBody>
          <a:bodyPr wrap="square">
            <a:spAutoFit/>
          </a:bodyPr>
          <a:lstStyle/>
          <a:p>
            <a:pPr algn="l">
              <a:spcAft>
                <a:spcPts val="600"/>
              </a:spcAft>
            </a:pPr>
            <a:r>
              <a:rPr sz="1400" b="1">
                <a:solidFill>
                  <a:srgbClr val="1E2A38"/>
                </a:solidFill>
                <a:latin typeface="Arial"/>
              </a:rPr>
              <a:t>Takror + Listening formati</a:t>
            </a:r>
          </a:p>
        </p:txBody>
      </p:sp>
      <p:sp>
        <p:nvSpPr>
          <p:cNvPr id="8" name="TextBox 7"/>
          <p:cNvSpPr txBox="1"/>
          <p:nvPr/>
        </p:nvSpPr>
        <p:spPr>
          <a:xfrm>
            <a:off x="6035040" y="1719072"/>
            <a:ext cx="5486400" cy="365760"/>
          </a:xfrm>
          <a:prstGeom prst="rect">
            <a:avLst/>
          </a:prstGeom>
          <a:noFill/>
        </p:spPr>
        <p:txBody>
          <a:bodyPr wrap="square">
            <a:spAutoFit/>
          </a:bodyPr>
          <a:lstStyle/>
          <a:p>
            <a:pPr algn="l">
              <a:spcAft>
                <a:spcPts val="600"/>
              </a:spcAft>
            </a:pPr>
            <a:r>
              <a:rPr sz="1200" b="0">
                <a:solidFill>
                  <a:srgbClr val="5A6572"/>
                </a:solidFill>
                <a:latin typeface="Arial"/>
              </a:rPr>
              <a:t>12, 7-slaydlar. 2–3 o‘quvchi seshanbadagi qoidasini o‘qiydi</a:t>
            </a:r>
          </a:p>
        </p:txBody>
      </p:sp>
      <p:sp>
        <p:nvSpPr>
          <p:cNvPr id="9" name="Rounded Rectangle 8"/>
          <p:cNvSpPr/>
          <p:nvPr/>
        </p:nvSpPr>
        <p:spPr>
          <a:xfrm>
            <a:off x="640080" y="21031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777240" y="21488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15–35</a:t>
            </a:r>
          </a:p>
        </p:txBody>
      </p:sp>
      <p:sp>
        <p:nvSpPr>
          <p:cNvPr id="11" name="TextBox 10"/>
          <p:cNvSpPr txBox="1"/>
          <p:nvPr/>
        </p:nvSpPr>
        <p:spPr>
          <a:xfrm>
            <a:off x="2057400" y="2167128"/>
            <a:ext cx="3931920" cy="365760"/>
          </a:xfrm>
          <a:prstGeom prst="rect">
            <a:avLst/>
          </a:prstGeom>
          <a:noFill/>
        </p:spPr>
        <p:txBody>
          <a:bodyPr wrap="square">
            <a:spAutoFit/>
          </a:bodyPr>
          <a:lstStyle/>
          <a:p>
            <a:pPr algn="l">
              <a:spcAft>
                <a:spcPts val="600"/>
              </a:spcAft>
            </a:pPr>
            <a:r>
              <a:rPr sz="1400" b="1">
                <a:solidFill>
                  <a:srgbClr val="1E2A38"/>
                </a:solidFill>
                <a:latin typeface="Arial"/>
              </a:rPr>
              <a:t>VAQTLI MOK: Mock 13, L P1 + P2</a:t>
            </a:r>
          </a:p>
        </p:txBody>
      </p:sp>
      <p:sp>
        <p:nvSpPr>
          <p:cNvPr id="12" name="TextBox 11"/>
          <p:cNvSpPr txBox="1"/>
          <p:nvPr/>
        </p:nvSpPr>
        <p:spPr>
          <a:xfrm>
            <a:off x="6035040" y="2176272"/>
            <a:ext cx="5486400" cy="365760"/>
          </a:xfrm>
          <a:prstGeom prst="rect">
            <a:avLst/>
          </a:prstGeom>
          <a:noFill/>
        </p:spPr>
        <p:txBody>
          <a:bodyPr wrap="square">
            <a:spAutoFit/>
          </a:bodyPr>
          <a:lstStyle/>
          <a:p>
            <a:pPr algn="l">
              <a:spcAft>
                <a:spcPts val="600"/>
              </a:spcAft>
            </a:pPr>
            <a:r>
              <a:rPr sz="1200" b="0">
                <a:solidFill>
                  <a:srgbClr val="5A6572"/>
                </a:solidFill>
                <a:latin typeface="Arial"/>
              </a:rPr>
              <a:t>5-slayd. QR orqali audio, har biri ikki marta</a:t>
            </a:r>
          </a:p>
        </p:txBody>
      </p:sp>
      <p:sp>
        <p:nvSpPr>
          <p:cNvPr id="13" name="Rounded Rectangle 12"/>
          <p:cNvSpPr/>
          <p:nvPr/>
        </p:nvSpPr>
        <p:spPr>
          <a:xfrm>
            <a:off x="640080" y="25603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77240" y="26060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35–50</a:t>
            </a:r>
          </a:p>
        </p:txBody>
      </p:sp>
      <p:sp>
        <p:nvSpPr>
          <p:cNvPr id="15" name="TextBox 14"/>
          <p:cNvSpPr txBox="1"/>
          <p:nvPr/>
        </p:nvSpPr>
        <p:spPr>
          <a:xfrm>
            <a:off x="2057400" y="2624328"/>
            <a:ext cx="3931920" cy="365760"/>
          </a:xfrm>
          <a:prstGeom prst="rect">
            <a:avLst/>
          </a:prstGeom>
          <a:noFill/>
        </p:spPr>
        <p:txBody>
          <a:bodyPr wrap="square">
            <a:spAutoFit/>
          </a:bodyPr>
          <a:lstStyle/>
          <a:p>
            <a:pPr algn="l">
              <a:spcAft>
                <a:spcPts val="600"/>
              </a:spcAft>
            </a:pPr>
            <a:r>
              <a:rPr sz="1400" b="1">
                <a:solidFill>
                  <a:srgbClr val="1E2A38"/>
                </a:solidFill>
                <a:latin typeface="Arial"/>
              </a:rPr>
              <a:t>Tekshirish + transkript bilan tahlil</a:t>
            </a:r>
          </a:p>
        </p:txBody>
      </p:sp>
      <p:sp>
        <p:nvSpPr>
          <p:cNvPr id="16" name="TextBox 15"/>
          <p:cNvSpPr txBox="1"/>
          <p:nvPr/>
        </p:nvSpPr>
        <p:spPr>
          <a:xfrm>
            <a:off x="6035040" y="2633472"/>
            <a:ext cx="5486400" cy="365760"/>
          </a:xfrm>
          <a:prstGeom prst="rect">
            <a:avLst/>
          </a:prstGeom>
          <a:noFill/>
        </p:spPr>
        <p:txBody>
          <a:bodyPr wrap="square">
            <a:spAutoFit/>
          </a:bodyPr>
          <a:lstStyle/>
          <a:p>
            <a:pPr algn="l">
              <a:spcAft>
                <a:spcPts val="600"/>
              </a:spcAft>
            </a:pPr>
            <a:r>
              <a:rPr sz="1200" b="0">
                <a:solidFill>
                  <a:srgbClr val="5A6572"/>
                </a:solidFill>
                <a:latin typeface="Arial"/>
              </a:rPr>
              <a:t>Transcripts (56 mocks); daftar — ish varaqasi 2-bet</a:t>
            </a:r>
          </a:p>
        </p:txBody>
      </p:sp>
      <p:sp>
        <p:nvSpPr>
          <p:cNvPr id="17" name="Rounded Rectangle 16"/>
          <p:cNvSpPr/>
          <p:nvPr/>
        </p:nvSpPr>
        <p:spPr>
          <a:xfrm>
            <a:off x="640080" y="30175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777240" y="3063240"/>
            <a:ext cx="1143000" cy="329184"/>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50–60</a:t>
            </a:r>
          </a:p>
        </p:txBody>
      </p:sp>
      <p:sp>
        <p:nvSpPr>
          <p:cNvPr id="19" name="TextBox 18"/>
          <p:cNvSpPr txBox="1"/>
          <p:nvPr/>
        </p:nvSpPr>
        <p:spPr>
          <a:xfrm>
            <a:off x="2057400" y="3081528"/>
            <a:ext cx="3931920" cy="365760"/>
          </a:xfrm>
          <a:prstGeom prst="rect">
            <a:avLst/>
          </a:prstGeom>
          <a:noFill/>
        </p:spPr>
        <p:txBody>
          <a:bodyPr wrap="square">
            <a:spAutoFit/>
          </a:bodyPr>
          <a:lstStyle/>
          <a:p>
            <a:pPr algn="l">
              <a:spcAft>
                <a:spcPts val="600"/>
              </a:spcAft>
            </a:pPr>
            <a:r>
              <a:rPr sz="1400" b="1">
                <a:solidFill>
                  <a:srgbClr val="1E2A38"/>
                </a:solidFill>
                <a:latin typeface="Arial"/>
              </a:rPr>
              <a:t>Tanaffus</a:t>
            </a:r>
          </a:p>
        </p:txBody>
      </p:sp>
      <p:sp>
        <p:nvSpPr>
          <p:cNvPr id="20" name="TextBox 19"/>
          <p:cNvSpPr txBox="1"/>
          <p:nvPr/>
        </p:nvSpPr>
        <p:spPr>
          <a:xfrm>
            <a:off x="6035040" y="3090672"/>
            <a:ext cx="5486400" cy="365760"/>
          </a:xfrm>
          <a:prstGeom prst="rect">
            <a:avLst/>
          </a:prstGeom>
          <a:noFill/>
        </p:spPr>
        <p:txBody>
          <a:bodyPr wrap="square">
            <a:spAutoFit/>
          </a:bodyPr>
          <a:lstStyle/>
          <a:p>
            <a:pPr algn="l">
              <a:spcAft>
                <a:spcPts val="600"/>
              </a:spcAft>
            </a:pPr>
            <a:r>
              <a:rPr sz="1200" b="0">
                <a:solidFill>
                  <a:srgbClr val="5A6572"/>
                </a:solidFill>
                <a:latin typeface="Arial"/>
              </a:rPr>
              <a:t/>
            </a:r>
          </a:p>
        </p:txBody>
      </p:sp>
      <p:sp>
        <p:nvSpPr>
          <p:cNvPr id="21" name="Rounded Rectangle 20"/>
          <p:cNvSpPr/>
          <p:nvPr/>
        </p:nvSpPr>
        <p:spPr>
          <a:xfrm>
            <a:off x="640080" y="34747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77240" y="35204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60–75</a:t>
            </a:r>
          </a:p>
        </p:txBody>
      </p:sp>
      <p:sp>
        <p:nvSpPr>
          <p:cNvPr id="23" name="TextBox 22"/>
          <p:cNvSpPr txBox="1"/>
          <p:nvPr/>
        </p:nvSpPr>
        <p:spPr>
          <a:xfrm>
            <a:off x="2057400" y="3538728"/>
            <a:ext cx="3931920" cy="365760"/>
          </a:xfrm>
          <a:prstGeom prst="rect">
            <a:avLst/>
          </a:prstGeom>
          <a:noFill/>
        </p:spPr>
        <p:txBody>
          <a:bodyPr wrap="square">
            <a:spAutoFit/>
          </a:bodyPr>
          <a:lstStyle/>
          <a:p>
            <a:pPr algn="l">
              <a:spcAft>
                <a:spcPts val="600"/>
              </a:spcAft>
            </a:pPr>
            <a:r>
              <a:rPr sz="1400" b="1">
                <a:solidFill>
                  <a:srgbClr val="1E2A38"/>
                </a:solidFill>
                <a:latin typeface="Arial"/>
              </a:rPr>
              <a:t>Strategiya: vazifa, forma, signallar</a:t>
            </a:r>
          </a:p>
        </p:txBody>
      </p:sp>
      <p:sp>
        <p:nvSpPr>
          <p:cNvPr id="24" name="TextBox 23"/>
          <p:cNvSpPr txBox="1"/>
          <p:nvPr/>
        </p:nvSpPr>
        <p:spPr>
          <a:xfrm>
            <a:off x="6035040" y="3547872"/>
            <a:ext cx="5486400" cy="365760"/>
          </a:xfrm>
          <a:prstGeom prst="rect">
            <a:avLst/>
          </a:prstGeom>
          <a:noFill/>
        </p:spPr>
        <p:txBody>
          <a:bodyPr wrap="square">
            <a:spAutoFit/>
          </a:bodyPr>
          <a:lstStyle/>
          <a:p>
            <a:pPr algn="l">
              <a:spcAft>
                <a:spcPts val="600"/>
              </a:spcAft>
            </a:pPr>
            <a:r>
              <a:rPr sz="1200" b="0">
                <a:solidFill>
                  <a:srgbClr val="5A6572"/>
                </a:solidFill>
                <a:latin typeface="Arial"/>
              </a:rPr>
              <a:t>17–19-slaydlar; ish varaqasi 3-bet</a:t>
            </a:r>
          </a:p>
        </p:txBody>
      </p:sp>
      <p:sp>
        <p:nvSpPr>
          <p:cNvPr id="25" name="Rounded Rectangle 24"/>
          <p:cNvSpPr/>
          <p:nvPr/>
        </p:nvSpPr>
        <p:spPr>
          <a:xfrm>
            <a:off x="640080" y="39319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777240" y="39776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75–85</a:t>
            </a:r>
          </a:p>
        </p:txBody>
      </p:sp>
      <p:sp>
        <p:nvSpPr>
          <p:cNvPr id="27" name="TextBox 26"/>
          <p:cNvSpPr txBox="1"/>
          <p:nvPr/>
        </p:nvSpPr>
        <p:spPr>
          <a:xfrm>
            <a:off x="2057400" y="3995928"/>
            <a:ext cx="3931920" cy="365760"/>
          </a:xfrm>
          <a:prstGeom prst="rect">
            <a:avLst/>
          </a:prstGeom>
          <a:noFill/>
        </p:spPr>
        <p:txBody>
          <a:bodyPr wrap="square">
            <a:spAutoFit/>
          </a:bodyPr>
          <a:lstStyle/>
          <a:p>
            <a:pPr algn="l">
              <a:spcAft>
                <a:spcPts val="600"/>
              </a:spcAft>
            </a:pPr>
            <a:r>
              <a:rPr sz="1400" b="1">
                <a:solidFill>
                  <a:srgbClr val="1E2A38"/>
                </a:solidFill>
                <a:latin typeface="Arial"/>
              </a:rPr>
              <a:t>Ikkinchi urinish: Mock 27 (P1 yoki P2)</a:t>
            </a:r>
          </a:p>
        </p:txBody>
      </p:sp>
      <p:sp>
        <p:nvSpPr>
          <p:cNvPr id="28" name="TextBox 27"/>
          <p:cNvSpPr txBox="1"/>
          <p:nvPr/>
        </p:nvSpPr>
        <p:spPr>
          <a:xfrm>
            <a:off x="6035040" y="4005072"/>
            <a:ext cx="5486400" cy="365760"/>
          </a:xfrm>
          <a:prstGeom prst="rect">
            <a:avLst/>
          </a:prstGeom>
          <a:noFill/>
        </p:spPr>
        <p:txBody>
          <a:bodyPr wrap="square">
            <a:spAutoFit/>
          </a:bodyPr>
          <a:lstStyle/>
          <a:p>
            <a:pPr algn="l">
              <a:spcAft>
                <a:spcPts val="600"/>
              </a:spcAft>
            </a:pPr>
            <a:r>
              <a:rPr sz="1200" b="0">
                <a:solidFill>
                  <a:srgbClr val="5A6572"/>
                </a:solidFill>
                <a:latin typeface="Arial"/>
              </a:rPr>
              <a:t>Strategiya bilan — natijani 22-slayd jadvaliga</a:t>
            </a:r>
          </a:p>
        </p:txBody>
      </p:sp>
      <p:sp>
        <p:nvSpPr>
          <p:cNvPr id="29" name="Rounded Rectangle 28"/>
          <p:cNvSpPr/>
          <p:nvPr/>
        </p:nvSpPr>
        <p:spPr>
          <a:xfrm>
            <a:off x="640080" y="43891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77240" y="44348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85–97</a:t>
            </a:r>
          </a:p>
        </p:txBody>
      </p:sp>
      <p:sp>
        <p:nvSpPr>
          <p:cNvPr id="31" name="TextBox 30"/>
          <p:cNvSpPr txBox="1"/>
          <p:nvPr/>
        </p:nvSpPr>
        <p:spPr>
          <a:xfrm>
            <a:off x="2057400" y="4453128"/>
            <a:ext cx="3931920" cy="365760"/>
          </a:xfrm>
          <a:prstGeom prst="rect">
            <a:avLst/>
          </a:prstGeom>
          <a:noFill/>
        </p:spPr>
        <p:txBody>
          <a:bodyPr wrap="square">
            <a:spAutoFit/>
          </a:bodyPr>
          <a:lstStyle/>
          <a:p>
            <a:pPr algn="l">
              <a:spcAft>
                <a:spcPts val="600"/>
              </a:spcAft>
            </a:pPr>
            <a:r>
              <a:rPr sz="1400" b="1">
                <a:solidFill>
                  <a:srgbClr val="1E2A38"/>
                </a:solidFill>
                <a:latin typeface="Arial"/>
              </a:rPr>
              <a:t>Zamonlar mini-check + kalit</a:t>
            </a:r>
          </a:p>
        </p:txBody>
      </p:sp>
      <p:sp>
        <p:nvSpPr>
          <p:cNvPr id="32" name="TextBox 31"/>
          <p:cNvSpPr txBox="1"/>
          <p:nvPr/>
        </p:nvSpPr>
        <p:spPr>
          <a:xfrm>
            <a:off x="6035040" y="4462272"/>
            <a:ext cx="5486400" cy="365760"/>
          </a:xfrm>
          <a:prstGeom prst="rect">
            <a:avLst/>
          </a:prstGeom>
          <a:noFill/>
        </p:spPr>
        <p:txBody>
          <a:bodyPr wrap="square">
            <a:spAutoFit/>
          </a:bodyPr>
          <a:lstStyle/>
          <a:p>
            <a:pPr algn="l">
              <a:spcAft>
                <a:spcPts val="600"/>
              </a:spcAft>
            </a:pPr>
            <a:r>
              <a:rPr sz="1200" b="0">
                <a:solidFill>
                  <a:srgbClr val="5A6572"/>
                </a:solidFill>
                <a:latin typeface="Arial"/>
              </a:rPr>
              <a:t>23–24-slaydlar; ish varaqasi 5-mashq</a:t>
            </a:r>
          </a:p>
        </p:txBody>
      </p:sp>
      <p:sp>
        <p:nvSpPr>
          <p:cNvPr id="33" name="Rounded Rectangle 32"/>
          <p:cNvSpPr/>
          <p:nvPr/>
        </p:nvSpPr>
        <p:spPr>
          <a:xfrm>
            <a:off x="640080" y="48463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ounded Rectangle 33"/>
          <p:cNvSpPr/>
          <p:nvPr/>
        </p:nvSpPr>
        <p:spPr>
          <a:xfrm>
            <a:off x="777240" y="48920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97–112</a:t>
            </a:r>
          </a:p>
        </p:txBody>
      </p:sp>
      <p:sp>
        <p:nvSpPr>
          <p:cNvPr id="35" name="TextBox 34"/>
          <p:cNvSpPr txBox="1"/>
          <p:nvPr/>
        </p:nvSpPr>
        <p:spPr>
          <a:xfrm>
            <a:off x="2057400" y="4910328"/>
            <a:ext cx="3931920" cy="365760"/>
          </a:xfrm>
          <a:prstGeom prst="rect">
            <a:avLst/>
          </a:prstGeom>
          <a:noFill/>
        </p:spPr>
        <p:txBody>
          <a:bodyPr wrap="square">
            <a:spAutoFit/>
          </a:bodyPr>
          <a:lstStyle/>
          <a:p>
            <a:pPr algn="l">
              <a:spcAft>
                <a:spcPts val="600"/>
              </a:spcAft>
            </a:pPr>
            <a:r>
              <a:rPr sz="1400" b="1">
                <a:solidFill>
                  <a:srgbClr val="1E2A38"/>
                </a:solidFill>
                <a:latin typeface="Arial"/>
              </a:rPr>
              <a:t>Speaking: chorakka nazar</a:t>
            </a:r>
          </a:p>
        </p:txBody>
      </p:sp>
      <p:sp>
        <p:nvSpPr>
          <p:cNvPr id="36" name="TextBox 35"/>
          <p:cNvSpPr txBox="1"/>
          <p:nvPr/>
        </p:nvSpPr>
        <p:spPr>
          <a:xfrm>
            <a:off x="6035040" y="4919472"/>
            <a:ext cx="5486400" cy="365760"/>
          </a:xfrm>
          <a:prstGeom prst="rect">
            <a:avLst/>
          </a:prstGeom>
          <a:noFill/>
        </p:spPr>
        <p:txBody>
          <a:bodyPr wrap="square">
            <a:spAutoFit/>
          </a:bodyPr>
          <a:lstStyle/>
          <a:p>
            <a:pPr algn="l">
              <a:spcAft>
                <a:spcPts val="600"/>
              </a:spcAft>
            </a:pPr>
            <a:r>
              <a:rPr sz="1200" b="0">
                <a:solidFill>
                  <a:srgbClr val="5A6572"/>
                </a:solidFill>
                <a:latin typeface="Arial"/>
              </a:rPr>
              <a:t>25-slayd, juftlikda</a:t>
            </a:r>
          </a:p>
        </p:txBody>
      </p:sp>
      <p:sp>
        <p:nvSpPr>
          <p:cNvPr id="37" name="Rounded Rectangle 36"/>
          <p:cNvSpPr/>
          <p:nvPr/>
        </p:nvSpPr>
        <p:spPr>
          <a:xfrm>
            <a:off x="640080" y="5303520"/>
            <a:ext cx="10972800" cy="4114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77240" y="5349240"/>
            <a:ext cx="114300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112–120</a:t>
            </a:r>
          </a:p>
        </p:txBody>
      </p:sp>
      <p:sp>
        <p:nvSpPr>
          <p:cNvPr id="39" name="TextBox 38"/>
          <p:cNvSpPr txBox="1"/>
          <p:nvPr/>
        </p:nvSpPr>
        <p:spPr>
          <a:xfrm>
            <a:off x="2057400" y="5367528"/>
            <a:ext cx="3931920" cy="365760"/>
          </a:xfrm>
          <a:prstGeom prst="rect">
            <a:avLst/>
          </a:prstGeom>
          <a:noFill/>
        </p:spPr>
        <p:txBody>
          <a:bodyPr wrap="square">
            <a:spAutoFit/>
          </a:bodyPr>
          <a:lstStyle/>
          <a:p>
            <a:pPr algn="l">
              <a:spcAft>
                <a:spcPts val="600"/>
              </a:spcAft>
            </a:pPr>
            <a:r>
              <a:rPr sz="1400" b="1">
                <a:solidFill>
                  <a:srgbClr val="1E2A38"/>
                </a:solidFill>
                <a:latin typeface="Arial"/>
              </a:rPr>
              <a:t>II chorak rejasi + uyga vazifa</a:t>
            </a:r>
          </a:p>
        </p:txBody>
      </p:sp>
      <p:sp>
        <p:nvSpPr>
          <p:cNvPr id="40" name="TextBox 39"/>
          <p:cNvSpPr txBox="1"/>
          <p:nvPr/>
        </p:nvSpPr>
        <p:spPr>
          <a:xfrm>
            <a:off x="6035040" y="5376672"/>
            <a:ext cx="5486400" cy="365760"/>
          </a:xfrm>
          <a:prstGeom prst="rect">
            <a:avLst/>
          </a:prstGeom>
          <a:noFill/>
        </p:spPr>
        <p:txBody>
          <a:bodyPr wrap="square">
            <a:spAutoFit/>
          </a:bodyPr>
          <a:lstStyle/>
          <a:p>
            <a:pPr algn="l">
              <a:spcAft>
                <a:spcPts val="600"/>
              </a:spcAft>
            </a:pPr>
            <a:r>
              <a:rPr sz="1200" b="0">
                <a:solidFill>
                  <a:srgbClr val="5A6572"/>
                </a:solidFill>
                <a:latin typeface="Arial"/>
              </a:rPr>
              <a:t>26, 28-slaydlar</a:t>
            </a:r>
          </a:p>
        </p:txBody>
      </p:sp>
      <p:sp>
        <p:nvSpPr>
          <p:cNvPr id="41" name="TextBox 40"/>
          <p:cNvSpPr txBox="1"/>
          <p:nvPr/>
        </p:nvSpPr>
        <p:spPr>
          <a:xfrm>
            <a:off x="640080" y="5833872"/>
            <a:ext cx="10972800" cy="640080"/>
          </a:xfrm>
          <a:prstGeom prst="rect">
            <a:avLst/>
          </a:prstGeom>
          <a:noFill/>
        </p:spPr>
        <p:txBody>
          <a:bodyPr wrap="square">
            <a:spAutoFit/>
          </a:bodyPr>
          <a:lstStyle/>
          <a:p>
            <a:pPr algn="l">
              <a:spcAft>
                <a:spcPts val="600"/>
              </a:spcAft>
            </a:pPr>
            <a:r>
              <a:rPr sz="1300" b="1">
                <a:solidFill>
                  <a:srgbClr val="0D9488"/>
                </a:solidFill>
                <a:latin typeface="Arial"/>
              </a:rPr>
              <a:t>Maqsad: birinchi eshitilganni emas, signal so‘zdan keyingisini yozish; I chorakni yopish.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CHORAK XARITASI</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I chorakda nimalarni o‘tdik — 16 mashg‘ulot</a:t>
            </a:r>
          </a:p>
        </p:txBody>
      </p:sp>
      <p:sp>
        <p:nvSpPr>
          <p:cNvPr id="5" name="Rounded Rectangle 4"/>
          <p:cNvSpPr/>
          <p:nvPr/>
        </p:nvSpPr>
        <p:spPr>
          <a:xfrm>
            <a:off x="640080" y="1645920"/>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777240" y="1709928"/>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7" name="TextBox 6"/>
          <p:cNvSpPr txBox="1"/>
          <p:nvPr/>
        </p:nvSpPr>
        <p:spPr>
          <a:xfrm>
            <a:off x="1371600" y="1728216"/>
            <a:ext cx="4846320" cy="365760"/>
          </a:xfrm>
          <a:prstGeom prst="rect">
            <a:avLst/>
          </a:prstGeom>
          <a:noFill/>
        </p:spPr>
        <p:txBody>
          <a:bodyPr wrap="square">
            <a:spAutoFit/>
          </a:bodyPr>
          <a:lstStyle/>
          <a:p>
            <a:pPr algn="l">
              <a:spcAft>
                <a:spcPts val="600"/>
              </a:spcAft>
            </a:pPr>
            <a:r>
              <a:rPr sz="1400" b="1">
                <a:solidFill>
                  <a:srgbClr val="1E2A38"/>
                </a:solidFill>
                <a:latin typeface="Arial"/>
              </a:rPr>
              <a:t>Kirish va diagnostik mok</a:t>
            </a:r>
          </a:p>
        </p:txBody>
      </p:sp>
      <p:sp>
        <p:nvSpPr>
          <p:cNvPr id="8" name="TextBox 7"/>
          <p:cNvSpPr txBox="1"/>
          <p:nvPr/>
        </p:nvSpPr>
        <p:spPr>
          <a:xfrm>
            <a:off x="6263640" y="1737360"/>
            <a:ext cx="1463040" cy="365760"/>
          </a:xfrm>
          <a:prstGeom prst="rect">
            <a:avLst/>
          </a:prstGeom>
          <a:noFill/>
        </p:spPr>
        <p:txBody>
          <a:bodyPr wrap="square">
            <a:spAutoFit/>
          </a:bodyPr>
          <a:lstStyle/>
          <a:p>
            <a:pPr algn="l">
              <a:spcAft>
                <a:spcPts val="600"/>
              </a:spcAft>
            </a:pPr>
            <a:r>
              <a:rPr sz="1200" b="1">
                <a:solidFill>
                  <a:srgbClr val="966A18"/>
                </a:solidFill>
                <a:latin typeface="Arial"/>
              </a:rPr>
              <a:t>Aralash</a:t>
            </a:r>
          </a:p>
        </p:txBody>
      </p:sp>
      <p:sp>
        <p:nvSpPr>
          <p:cNvPr id="9" name="TextBox 8"/>
          <p:cNvSpPr txBox="1"/>
          <p:nvPr/>
        </p:nvSpPr>
        <p:spPr>
          <a:xfrm>
            <a:off x="7772400" y="1737360"/>
            <a:ext cx="3749039" cy="365760"/>
          </a:xfrm>
          <a:prstGeom prst="rect">
            <a:avLst/>
          </a:prstGeom>
          <a:noFill/>
        </p:spPr>
        <p:txBody>
          <a:bodyPr wrap="square">
            <a:spAutoFit/>
          </a:bodyPr>
          <a:lstStyle/>
          <a:p>
            <a:pPr algn="l">
              <a:spcAft>
                <a:spcPts val="600"/>
              </a:spcAft>
            </a:pPr>
            <a:r>
              <a:rPr sz="1200" b="0">
                <a:solidFill>
                  <a:srgbClr val="5A6572"/>
                </a:solidFill>
                <a:latin typeface="Arial"/>
              </a:rPr>
              <a:t>boshlang‘ich nuqta — bugun u bilan solishtiramiz</a:t>
            </a:r>
          </a:p>
        </p:txBody>
      </p:sp>
      <p:sp>
        <p:nvSpPr>
          <p:cNvPr id="10" name="Rounded Rectangle 9"/>
          <p:cNvSpPr/>
          <p:nvPr/>
        </p:nvSpPr>
        <p:spPr>
          <a:xfrm>
            <a:off x="640080" y="2157984"/>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777240" y="2221992"/>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12" name="TextBox 11"/>
          <p:cNvSpPr txBox="1"/>
          <p:nvPr/>
        </p:nvSpPr>
        <p:spPr>
          <a:xfrm>
            <a:off x="1371600" y="2240280"/>
            <a:ext cx="4846320" cy="365760"/>
          </a:xfrm>
          <a:prstGeom prst="rect">
            <a:avLst/>
          </a:prstGeom>
          <a:noFill/>
        </p:spPr>
        <p:txBody>
          <a:bodyPr wrap="square">
            <a:spAutoFit/>
          </a:bodyPr>
          <a:lstStyle/>
          <a:p>
            <a:pPr algn="l">
              <a:spcAft>
                <a:spcPts val="600"/>
              </a:spcAft>
            </a:pPr>
            <a:r>
              <a:rPr sz="1400" b="1">
                <a:solidFill>
                  <a:srgbClr val="1E2A38"/>
                </a:solidFill>
                <a:latin typeface="Arial"/>
              </a:rPr>
              <a:t>Listening Part 1 — gapga javob tanlash</a:t>
            </a:r>
          </a:p>
        </p:txBody>
      </p:sp>
      <p:sp>
        <p:nvSpPr>
          <p:cNvPr id="13" name="TextBox 12"/>
          <p:cNvSpPr txBox="1"/>
          <p:nvPr/>
        </p:nvSpPr>
        <p:spPr>
          <a:xfrm>
            <a:off x="6263640" y="2249424"/>
            <a:ext cx="1463040" cy="365760"/>
          </a:xfrm>
          <a:prstGeom prst="rect">
            <a:avLst/>
          </a:prstGeom>
          <a:noFill/>
        </p:spPr>
        <p:txBody>
          <a:bodyPr wrap="square">
            <a:spAutoFit/>
          </a:bodyPr>
          <a:lstStyle/>
          <a:p>
            <a:pPr algn="l">
              <a:spcAft>
                <a:spcPts val="600"/>
              </a:spcAft>
            </a:pPr>
            <a:r>
              <a:rPr sz="1200" b="1">
                <a:solidFill>
                  <a:srgbClr val="0D9488"/>
                </a:solidFill>
                <a:latin typeface="Arial"/>
              </a:rPr>
              <a:t>Listening</a:t>
            </a:r>
          </a:p>
        </p:txBody>
      </p:sp>
      <p:sp>
        <p:nvSpPr>
          <p:cNvPr id="14" name="TextBox 13"/>
          <p:cNvSpPr txBox="1"/>
          <p:nvPr/>
        </p:nvSpPr>
        <p:spPr>
          <a:xfrm>
            <a:off x="7772400" y="2249424"/>
            <a:ext cx="3749039" cy="365760"/>
          </a:xfrm>
          <a:prstGeom prst="rect">
            <a:avLst/>
          </a:prstGeom>
          <a:noFill/>
        </p:spPr>
        <p:txBody>
          <a:bodyPr wrap="square">
            <a:spAutoFit/>
          </a:bodyPr>
          <a:lstStyle/>
          <a:p>
            <a:pPr algn="l">
              <a:spcAft>
                <a:spcPts val="600"/>
              </a:spcAft>
            </a:pPr>
            <a:r>
              <a:rPr sz="1200" b="0">
                <a:solidFill>
                  <a:srgbClr val="5A6572"/>
                </a:solidFill>
                <a:latin typeface="Arial"/>
              </a:rPr>
              <a:t>gapning VAZIFASI, to‘rtta tuzoq</a:t>
            </a:r>
          </a:p>
        </p:txBody>
      </p:sp>
      <p:sp>
        <p:nvSpPr>
          <p:cNvPr id="15" name="Rounded Rectangle 14"/>
          <p:cNvSpPr/>
          <p:nvPr/>
        </p:nvSpPr>
        <p:spPr>
          <a:xfrm>
            <a:off x="640080" y="2670048"/>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77240" y="2734056"/>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17" name="TextBox 16"/>
          <p:cNvSpPr txBox="1"/>
          <p:nvPr/>
        </p:nvSpPr>
        <p:spPr>
          <a:xfrm>
            <a:off x="1371600" y="2752344"/>
            <a:ext cx="4846320" cy="365760"/>
          </a:xfrm>
          <a:prstGeom prst="rect">
            <a:avLst/>
          </a:prstGeom>
          <a:noFill/>
        </p:spPr>
        <p:txBody>
          <a:bodyPr wrap="square">
            <a:spAutoFit/>
          </a:bodyPr>
          <a:lstStyle/>
          <a:p>
            <a:pPr algn="l">
              <a:spcAft>
                <a:spcPts val="600"/>
              </a:spcAft>
            </a:pPr>
            <a:r>
              <a:rPr sz="1400" b="1">
                <a:solidFill>
                  <a:srgbClr val="1E2A38"/>
                </a:solidFill>
                <a:latin typeface="Arial"/>
              </a:rPr>
              <a:t>Listening Part 2 — qayd to‘ldirish</a:t>
            </a:r>
          </a:p>
        </p:txBody>
      </p:sp>
      <p:sp>
        <p:nvSpPr>
          <p:cNvPr id="18" name="TextBox 17"/>
          <p:cNvSpPr txBox="1"/>
          <p:nvPr/>
        </p:nvSpPr>
        <p:spPr>
          <a:xfrm>
            <a:off x="6263640" y="2761488"/>
            <a:ext cx="1463040" cy="365760"/>
          </a:xfrm>
          <a:prstGeom prst="rect">
            <a:avLst/>
          </a:prstGeom>
          <a:noFill/>
        </p:spPr>
        <p:txBody>
          <a:bodyPr wrap="square">
            <a:spAutoFit/>
          </a:bodyPr>
          <a:lstStyle/>
          <a:p>
            <a:pPr algn="l">
              <a:spcAft>
                <a:spcPts val="600"/>
              </a:spcAft>
            </a:pPr>
            <a:r>
              <a:rPr sz="1200" b="1">
                <a:solidFill>
                  <a:srgbClr val="0D9488"/>
                </a:solidFill>
                <a:latin typeface="Arial"/>
              </a:rPr>
              <a:t>Listening</a:t>
            </a:r>
          </a:p>
        </p:txBody>
      </p:sp>
      <p:sp>
        <p:nvSpPr>
          <p:cNvPr id="19" name="TextBox 18"/>
          <p:cNvSpPr txBox="1"/>
          <p:nvPr/>
        </p:nvSpPr>
        <p:spPr>
          <a:xfrm>
            <a:off x="7772400" y="2761488"/>
            <a:ext cx="3749039" cy="365760"/>
          </a:xfrm>
          <a:prstGeom prst="rect">
            <a:avLst/>
          </a:prstGeom>
          <a:noFill/>
        </p:spPr>
        <p:txBody>
          <a:bodyPr wrap="square">
            <a:spAutoFit/>
          </a:bodyPr>
          <a:lstStyle/>
          <a:p>
            <a:pPr algn="l">
              <a:spcAft>
                <a:spcPts val="600"/>
              </a:spcAft>
            </a:pPr>
            <a:r>
              <a:rPr sz="1200" b="0">
                <a:solidFill>
                  <a:srgbClr val="5A6572"/>
                </a:solidFill>
                <a:latin typeface="Arial"/>
              </a:rPr>
              <a:t>paraphrase’ni ushlash, bitta so‘z</a:t>
            </a:r>
          </a:p>
        </p:txBody>
      </p:sp>
      <p:sp>
        <p:nvSpPr>
          <p:cNvPr id="20" name="Rounded Rectangle 19"/>
          <p:cNvSpPr/>
          <p:nvPr/>
        </p:nvSpPr>
        <p:spPr>
          <a:xfrm>
            <a:off x="640080" y="3182112"/>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77240" y="3246120"/>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22" name="TextBox 21"/>
          <p:cNvSpPr txBox="1"/>
          <p:nvPr/>
        </p:nvSpPr>
        <p:spPr>
          <a:xfrm>
            <a:off x="1371600" y="3264408"/>
            <a:ext cx="4846320" cy="365760"/>
          </a:xfrm>
          <a:prstGeom prst="rect">
            <a:avLst/>
          </a:prstGeom>
          <a:noFill/>
        </p:spPr>
        <p:txBody>
          <a:bodyPr wrap="square">
            <a:spAutoFit/>
          </a:bodyPr>
          <a:lstStyle/>
          <a:p>
            <a:pPr algn="l">
              <a:spcAft>
                <a:spcPts val="600"/>
              </a:spcAft>
            </a:pPr>
            <a:r>
              <a:rPr sz="1400" b="1">
                <a:solidFill>
                  <a:srgbClr val="1E2A38"/>
                </a:solidFill>
                <a:latin typeface="Arial"/>
              </a:rPr>
              <a:t>Reading Part 1 — matndagi so‘z bilan bo‘shliq</a:t>
            </a:r>
          </a:p>
        </p:txBody>
      </p:sp>
      <p:sp>
        <p:nvSpPr>
          <p:cNvPr id="23" name="TextBox 22"/>
          <p:cNvSpPr txBox="1"/>
          <p:nvPr/>
        </p:nvSpPr>
        <p:spPr>
          <a:xfrm>
            <a:off x="6263640" y="3273552"/>
            <a:ext cx="1463040" cy="365760"/>
          </a:xfrm>
          <a:prstGeom prst="rect">
            <a:avLst/>
          </a:prstGeom>
          <a:noFill/>
        </p:spPr>
        <p:txBody>
          <a:bodyPr wrap="square">
            <a:spAutoFit/>
          </a:bodyPr>
          <a:lstStyle/>
          <a:p>
            <a:pPr algn="l">
              <a:spcAft>
                <a:spcPts val="600"/>
              </a:spcAft>
            </a:pPr>
            <a:r>
              <a:rPr sz="1200" b="1">
                <a:solidFill>
                  <a:srgbClr val="2F5D8C"/>
                </a:solidFill>
                <a:latin typeface="Arial"/>
              </a:rPr>
              <a:t>Reading</a:t>
            </a:r>
          </a:p>
        </p:txBody>
      </p:sp>
      <p:sp>
        <p:nvSpPr>
          <p:cNvPr id="24" name="TextBox 23"/>
          <p:cNvSpPr txBox="1"/>
          <p:nvPr/>
        </p:nvSpPr>
        <p:spPr>
          <a:xfrm>
            <a:off x="7772400" y="3273552"/>
            <a:ext cx="3749039" cy="365760"/>
          </a:xfrm>
          <a:prstGeom prst="rect">
            <a:avLst/>
          </a:prstGeom>
          <a:noFill/>
        </p:spPr>
        <p:txBody>
          <a:bodyPr wrap="square">
            <a:spAutoFit/>
          </a:bodyPr>
          <a:lstStyle/>
          <a:p>
            <a:pPr algn="l">
              <a:spcAft>
                <a:spcPts val="600"/>
              </a:spcAft>
            </a:pPr>
            <a:r>
              <a:rPr sz="1200" b="0">
                <a:solidFill>
                  <a:srgbClr val="5A6572"/>
                </a:solidFill>
                <a:latin typeface="Arial"/>
              </a:rPr>
              <a:t>so‘z matnning boshqa joyida</a:t>
            </a:r>
          </a:p>
        </p:txBody>
      </p:sp>
      <p:sp>
        <p:nvSpPr>
          <p:cNvPr id="25" name="Rounded Rectangle 24"/>
          <p:cNvSpPr/>
          <p:nvPr/>
        </p:nvSpPr>
        <p:spPr>
          <a:xfrm>
            <a:off x="640080" y="3694176"/>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777240" y="3758184"/>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27" name="TextBox 26"/>
          <p:cNvSpPr txBox="1"/>
          <p:nvPr/>
        </p:nvSpPr>
        <p:spPr>
          <a:xfrm>
            <a:off x="1371600" y="3776472"/>
            <a:ext cx="4846320" cy="365760"/>
          </a:xfrm>
          <a:prstGeom prst="rect">
            <a:avLst/>
          </a:prstGeom>
          <a:noFill/>
        </p:spPr>
        <p:txBody>
          <a:bodyPr wrap="square">
            <a:spAutoFit/>
          </a:bodyPr>
          <a:lstStyle/>
          <a:p>
            <a:pPr algn="l">
              <a:spcAft>
                <a:spcPts val="600"/>
              </a:spcAft>
            </a:pPr>
            <a:r>
              <a:rPr sz="1400" b="1">
                <a:solidFill>
                  <a:srgbClr val="1E2A38"/>
                </a:solidFill>
                <a:latin typeface="Arial"/>
              </a:rPr>
              <a:t>Reading Part 2 — matn va statement</a:t>
            </a:r>
          </a:p>
        </p:txBody>
      </p:sp>
      <p:sp>
        <p:nvSpPr>
          <p:cNvPr id="28" name="TextBox 27"/>
          <p:cNvSpPr txBox="1"/>
          <p:nvPr/>
        </p:nvSpPr>
        <p:spPr>
          <a:xfrm>
            <a:off x="6263640" y="3785616"/>
            <a:ext cx="1463040" cy="365760"/>
          </a:xfrm>
          <a:prstGeom prst="rect">
            <a:avLst/>
          </a:prstGeom>
          <a:noFill/>
        </p:spPr>
        <p:txBody>
          <a:bodyPr wrap="square">
            <a:spAutoFit/>
          </a:bodyPr>
          <a:lstStyle/>
          <a:p>
            <a:pPr algn="l">
              <a:spcAft>
                <a:spcPts val="600"/>
              </a:spcAft>
            </a:pPr>
            <a:r>
              <a:rPr sz="1200" b="1">
                <a:solidFill>
                  <a:srgbClr val="2F5D8C"/>
                </a:solidFill>
                <a:latin typeface="Arial"/>
              </a:rPr>
              <a:t>Reading</a:t>
            </a:r>
          </a:p>
        </p:txBody>
      </p:sp>
      <p:sp>
        <p:nvSpPr>
          <p:cNvPr id="29" name="TextBox 28"/>
          <p:cNvSpPr txBox="1"/>
          <p:nvPr/>
        </p:nvSpPr>
        <p:spPr>
          <a:xfrm>
            <a:off x="7772400" y="3785616"/>
            <a:ext cx="3749039" cy="365760"/>
          </a:xfrm>
          <a:prstGeom prst="rect">
            <a:avLst/>
          </a:prstGeom>
          <a:noFill/>
        </p:spPr>
        <p:txBody>
          <a:bodyPr wrap="square">
            <a:spAutoFit/>
          </a:bodyPr>
          <a:lstStyle/>
          <a:p>
            <a:pPr algn="l">
              <a:spcAft>
                <a:spcPts val="600"/>
              </a:spcAft>
            </a:pPr>
            <a:r>
              <a:rPr sz="1200" b="0">
                <a:solidFill>
                  <a:srgbClr val="5A6572"/>
                </a:solidFill>
                <a:latin typeface="Arial"/>
              </a:rPr>
              <a:t>so‘z emas, MA’NO; 2 ortiqcha</a:t>
            </a:r>
          </a:p>
        </p:txBody>
      </p:sp>
      <p:sp>
        <p:nvSpPr>
          <p:cNvPr id="30" name="Rounded Rectangle 29"/>
          <p:cNvSpPr/>
          <p:nvPr/>
        </p:nvSpPr>
        <p:spPr>
          <a:xfrm>
            <a:off x="640080" y="4206240"/>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77240" y="4270248"/>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32" name="TextBox 31"/>
          <p:cNvSpPr txBox="1"/>
          <p:nvPr/>
        </p:nvSpPr>
        <p:spPr>
          <a:xfrm>
            <a:off x="1371600" y="4288536"/>
            <a:ext cx="4846320" cy="365760"/>
          </a:xfrm>
          <a:prstGeom prst="rect">
            <a:avLst/>
          </a:prstGeom>
          <a:noFill/>
        </p:spPr>
        <p:txBody>
          <a:bodyPr wrap="square">
            <a:spAutoFit/>
          </a:bodyPr>
          <a:lstStyle/>
          <a:p>
            <a:pPr algn="l">
              <a:spcAft>
                <a:spcPts val="600"/>
              </a:spcAft>
            </a:pPr>
            <a:r>
              <a:rPr sz="1400" b="1">
                <a:solidFill>
                  <a:srgbClr val="1E2A38"/>
                </a:solidFill>
                <a:latin typeface="Arial"/>
              </a:rPr>
              <a:t>Reading Part 3 — abzatsga sarlavha</a:t>
            </a:r>
          </a:p>
        </p:txBody>
      </p:sp>
      <p:sp>
        <p:nvSpPr>
          <p:cNvPr id="33" name="TextBox 32"/>
          <p:cNvSpPr txBox="1"/>
          <p:nvPr/>
        </p:nvSpPr>
        <p:spPr>
          <a:xfrm>
            <a:off x="6263640" y="4297680"/>
            <a:ext cx="1463040" cy="365760"/>
          </a:xfrm>
          <a:prstGeom prst="rect">
            <a:avLst/>
          </a:prstGeom>
          <a:noFill/>
        </p:spPr>
        <p:txBody>
          <a:bodyPr wrap="square">
            <a:spAutoFit/>
          </a:bodyPr>
          <a:lstStyle/>
          <a:p>
            <a:pPr algn="l">
              <a:spcAft>
                <a:spcPts val="600"/>
              </a:spcAft>
            </a:pPr>
            <a:r>
              <a:rPr sz="1200" b="1">
                <a:solidFill>
                  <a:srgbClr val="2F5D8C"/>
                </a:solidFill>
                <a:latin typeface="Arial"/>
              </a:rPr>
              <a:t>Reading</a:t>
            </a:r>
          </a:p>
        </p:txBody>
      </p:sp>
      <p:sp>
        <p:nvSpPr>
          <p:cNvPr id="34" name="TextBox 33"/>
          <p:cNvSpPr txBox="1"/>
          <p:nvPr/>
        </p:nvSpPr>
        <p:spPr>
          <a:xfrm>
            <a:off x="7772400" y="4297680"/>
            <a:ext cx="3749039" cy="365760"/>
          </a:xfrm>
          <a:prstGeom prst="rect">
            <a:avLst/>
          </a:prstGeom>
          <a:noFill/>
        </p:spPr>
        <p:txBody>
          <a:bodyPr wrap="square">
            <a:spAutoFit/>
          </a:bodyPr>
          <a:lstStyle/>
          <a:p>
            <a:pPr algn="l">
              <a:spcAft>
                <a:spcPts val="600"/>
              </a:spcAft>
            </a:pPr>
            <a:r>
              <a:rPr sz="1200" b="0">
                <a:solidFill>
                  <a:srgbClr val="5A6572"/>
                </a:solidFill>
                <a:latin typeface="Arial"/>
              </a:rPr>
              <a:t>asosiy g‘oya, However’dan keyin</a:t>
            </a:r>
          </a:p>
        </p:txBody>
      </p:sp>
      <p:sp>
        <p:nvSpPr>
          <p:cNvPr id="35" name="Rounded Rectangle 34"/>
          <p:cNvSpPr/>
          <p:nvPr/>
        </p:nvSpPr>
        <p:spPr>
          <a:xfrm>
            <a:off x="640080" y="4718304"/>
            <a:ext cx="10972800" cy="457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777240" y="4782312"/>
            <a:ext cx="411480" cy="32918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37" name="TextBox 36"/>
          <p:cNvSpPr txBox="1"/>
          <p:nvPr/>
        </p:nvSpPr>
        <p:spPr>
          <a:xfrm>
            <a:off x="1371600" y="4800600"/>
            <a:ext cx="4846320" cy="365760"/>
          </a:xfrm>
          <a:prstGeom prst="rect">
            <a:avLst/>
          </a:prstGeom>
          <a:noFill/>
        </p:spPr>
        <p:txBody>
          <a:bodyPr wrap="square">
            <a:spAutoFit/>
          </a:bodyPr>
          <a:lstStyle/>
          <a:p>
            <a:pPr algn="l">
              <a:spcAft>
                <a:spcPts val="600"/>
              </a:spcAft>
            </a:pPr>
            <a:r>
              <a:rPr sz="1400" b="1">
                <a:solidFill>
                  <a:srgbClr val="1E2A38"/>
                </a:solidFill>
                <a:latin typeface="Arial"/>
              </a:rPr>
              <a:t>Zamonlar: perfect va continuous</a:t>
            </a:r>
          </a:p>
        </p:txBody>
      </p:sp>
      <p:sp>
        <p:nvSpPr>
          <p:cNvPr id="38" name="TextBox 37"/>
          <p:cNvSpPr txBox="1"/>
          <p:nvPr/>
        </p:nvSpPr>
        <p:spPr>
          <a:xfrm>
            <a:off x="6263640" y="4809744"/>
            <a:ext cx="1463040" cy="365760"/>
          </a:xfrm>
          <a:prstGeom prst="rect">
            <a:avLst/>
          </a:prstGeom>
          <a:noFill/>
        </p:spPr>
        <p:txBody>
          <a:bodyPr wrap="square">
            <a:spAutoFit/>
          </a:bodyPr>
          <a:lstStyle/>
          <a:p>
            <a:pPr algn="l">
              <a:spcAft>
                <a:spcPts val="600"/>
              </a:spcAft>
            </a:pPr>
            <a:r>
              <a:rPr sz="1200" b="1">
                <a:solidFill>
                  <a:srgbClr val="6D4AA8"/>
                </a:solidFill>
                <a:latin typeface="Arial"/>
              </a:rPr>
              <a:t>Grammatika</a:t>
            </a:r>
          </a:p>
        </p:txBody>
      </p:sp>
      <p:sp>
        <p:nvSpPr>
          <p:cNvPr id="39" name="TextBox 38"/>
          <p:cNvSpPr txBox="1"/>
          <p:nvPr/>
        </p:nvSpPr>
        <p:spPr>
          <a:xfrm>
            <a:off x="7772400" y="4809744"/>
            <a:ext cx="3749039" cy="365760"/>
          </a:xfrm>
          <a:prstGeom prst="rect">
            <a:avLst/>
          </a:prstGeom>
          <a:noFill/>
        </p:spPr>
        <p:txBody>
          <a:bodyPr wrap="square">
            <a:spAutoFit/>
          </a:bodyPr>
          <a:lstStyle/>
          <a:p>
            <a:pPr algn="l">
              <a:spcAft>
                <a:spcPts val="600"/>
              </a:spcAft>
            </a:pPr>
            <a:r>
              <a:rPr sz="1200" b="0">
                <a:solidFill>
                  <a:srgbClr val="5A6572"/>
                </a:solidFill>
                <a:latin typeface="Arial"/>
              </a:rPr>
              <a:t>vaqt ochiqmi? natija yoki jarayon?</a:t>
            </a:r>
          </a:p>
        </p:txBody>
      </p:sp>
      <p:sp>
        <p:nvSpPr>
          <p:cNvPr id="40" name="Rounded Rectangle 39"/>
          <p:cNvSpPr/>
          <p:nvPr/>
        </p:nvSpPr>
        <p:spPr>
          <a:xfrm>
            <a:off x="640080" y="5230368"/>
            <a:ext cx="10972800" cy="457200"/>
          </a:xfrm>
          <a:prstGeom prst="roundRect">
            <a:avLst/>
          </a:prstGeom>
          <a:solidFill>
            <a:srgbClr val="F6EED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ounded Rectangle 40"/>
          <p:cNvSpPr/>
          <p:nvPr/>
        </p:nvSpPr>
        <p:spPr>
          <a:xfrm>
            <a:off x="777240" y="5294376"/>
            <a:ext cx="411480" cy="329184"/>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rial"/>
              </a:rPr>
              <a:t>2</a:t>
            </a:r>
          </a:p>
        </p:txBody>
      </p:sp>
      <p:sp>
        <p:nvSpPr>
          <p:cNvPr id="42" name="TextBox 41"/>
          <p:cNvSpPr txBox="1"/>
          <p:nvPr/>
        </p:nvSpPr>
        <p:spPr>
          <a:xfrm>
            <a:off x="1371600" y="5312664"/>
            <a:ext cx="4846320" cy="365760"/>
          </a:xfrm>
          <a:prstGeom prst="rect">
            <a:avLst/>
          </a:prstGeom>
          <a:noFill/>
        </p:spPr>
        <p:txBody>
          <a:bodyPr wrap="square">
            <a:spAutoFit/>
          </a:bodyPr>
          <a:lstStyle/>
          <a:p>
            <a:pPr algn="l">
              <a:spcAft>
                <a:spcPts val="600"/>
              </a:spcAft>
            </a:pPr>
            <a:r>
              <a:rPr sz="1400" b="1">
                <a:solidFill>
                  <a:srgbClr val="1E2A38"/>
                </a:solidFill>
                <a:latin typeface="Arial"/>
              </a:rPr>
              <a:t>I chorak yakuni: mok + tahlil</a:t>
            </a:r>
          </a:p>
        </p:txBody>
      </p:sp>
      <p:sp>
        <p:nvSpPr>
          <p:cNvPr id="43" name="TextBox 42"/>
          <p:cNvSpPr txBox="1"/>
          <p:nvPr/>
        </p:nvSpPr>
        <p:spPr>
          <a:xfrm>
            <a:off x="6263640" y="5321808"/>
            <a:ext cx="1463040" cy="365760"/>
          </a:xfrm>
          <a:prstGeom prst="rect">
            <a:avLst/>
          </a:prstGeom>
          <a:noFill/>
        </p:spPr>
        <p:txBody>
          <a:bodyPr wrap="square">
            <a:spAutoFit/>
          </a:bodyPr>
          <a:lstStyle/>
          <a:p>
            <a:pPr algn="l">
              <a:spcAft>
                <a:spcPts val="600"/>
              </a:spcAft>
            </a:pPr>
            <a:r>
              <a:rPr sz="1200" b="1">
                <a:solidFill>
                  <a:srgbClr val="966A18"/>
                </a:solidFill>
                <a:latin typeface="Arial"/>
              </a:rPr>
              <a:t>Aralash</a:t>
            </a:r>
          </a:p>
        </p:txBody>
      </p:sp>
      <p:sp>
        <p:nvSpPr>
          <p:cNvPr id="44" name="TextBox 43"/>
          <p:cNvSpPr txBox="1"/>
          <p:nvPr/>
        </p:nvSpPr>
        <p:spPr>
          <a:xfrm>
            <a:off x="7772400" y="5321808"/>
            <a:ext cx="3749039" cy="365760"/>
          </a:xfrm>
          <a:prstGeom prst="rect">
            <a:avLst/>
          </a:prstGeom>
          <a:noFill/>
        </p:spPr>
        <p:txBody>
          <a:bodyPr wrap="square">
            <a:spAutoFit/>
          </a:bodyPr>
          <a:lstStyle/>
          <a:p>
            <a:pPr algn="l">
              <a:spcAft>
                <a:spcPts val="600"/>
              </a:spcAft>
            </a:pPr>
            <a:r>
              <a:rPr sz="1200" b="0">
                <a:solidFill>
                  <a:srgbClr val="5A6572"/>
                </a:solidFill>
                <a:latin typeface="Arial"/>
              </a:rPr>
              <a:t>BUGUN — 27.10 va 29.10</a:t>
            </a:r>
          </a:p>
        </p:txBody>
      </p:sp>
      <p:sp>
        <p:nvSpPr>
          <p:cNvPr id="45" name="TextBox 44"/>
          <p:cNvSpPr txBox="1"/>
          <p:nvPr/>
        </p:nvSpPr>
        <p:spPr>
          <a:xfrm>
            <a:off x="640080" y="5852160"/>
            <a:ext cx="10972800" cy="548640"/>
          </a:xfrm>
          <a:prstGeom prst="rect">
            <a:avLst/>
          </a:prstGeom>
          <a:noFill/>
        </p:spPr>
        <p:txBody>
          <a:bodyPr wrap="square">
            <a:spAutoFit/>
          </a:bodyPr>
          <a:lstStyle/>
          <a:p>
            <a:pPr algn="l">
              <a:spcAft>
                <a:spcPts val="600"/>
              </a:spcAft>
            </a:pPr>
            <a:r>
              <a:rPr sz="1300" b="1">
                <a:solidFill>
                  <a:srgbClr val="0D9488"/>
                </a:solidFill>
                <a:latin typeface="Arial"/>
              </a:rPr>
              <a:t>Raqam — mashg‘ulotlar soni (to‘garak yillik rejasidan). Bugungi savol: qaysi qism endi oson, qaysisi hali «tuzoq»?</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O‘QITUVCHI UCHUN · RESURSLAR</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Mok uchun materiallar — saytda qayerdan ochiladi</a:t>
            </a:r>
          </a:p>
        </p:txBody>
      </p:sp>
      <p:sp>
        <p:nvSpPr>
          <p:cNvPr id="5" name="TextBox 4"/>
          <p:cNvSpPr txBox="1"/>
          <p:nvPr/>
        </p:nvSpPr>
        <p:spPr>
          <a:xfrm>
            <a:off x="640080" y="1572768"/>
            <a:ext cx="10972800" cy="365760"/>
          </a:xfrm>
          <a:prstGeom prst="rect">
            <a:avLst/>
          </a:prstGeom>
          <a:noFill/>
        </p:spPr>
        <p:txBody>
          <a:bodyPr wrap="square">
            <a:spAutoFit/>
          </a:bodyPr>
          <a:lstStyle/>
          <a:p>
            <a:pPr algn="l">
              <a:spcAft>
                <a:spcPts val="600"/>
              </a:spcAft>
            </a:pPr>
            <a:r>
              <a:rPr sz="1300" b="0">
                <a:solidFill>
                  <a:srgbClr val="5A6572"/>
                </a:solidFill>
                <a:latin typeface="Arial"/>
              </a:rPr>
              <a:t>sozlar.com → To‘garak → Resurslar. Mok matni ko‘chirilmaydi — to‘plamning o‘zini ekranda yoki qog‘ozda bering.</a:t>
            </a:r>
          </a:p>
        </p:txBody>
      </p:sp>
      <p:graphicFrame>
        <p:nvGraphicFramePr>
          <p:cNvPr id="6" name="Table 5"/>
          <p:cNvGraphicFramePr>
            <a:graphicFrameLocks noGrp="1"/>
          </p:cNvGraphicFramePr>
          <p:nvPr/>
        </p:nvGraphicFramePr>
        <p:xfrm>
          <a:off x="640080" y="1965960"/>
          <a:ext cx="10972800" cy="3218688"/>
        </p:xfrm>
        <a:graphic>
          <a:graphicData uri="http://schemas.openxmlformats.org/drawingml/2006/table">
            <a:tbl>
              <a:tblPr firstRow="1" bandRow="1">
                <a:tableStyleId>{5C22544A-7EE6-4342-B048-85BDC9FD1C3A}</a:tableStyleId>
              </a:tblPr>
              <a:tblGrid>
                <a:gridCol w="2377440"/>
                <a:gridCol w="4572000"/>
                <a:gridCol w="4023360"/>
              </a:tblGrid>
              <a:tr h="402336">
                <a:tc>
                  <a:txBody>
                    <a:bodyPr wrap="square"/>
                    <a:lstStyle/>
                    <a:p>
                      <a:r>
                        <a:rPr sz="1300" b="1">
                          <a:solidFill>
                            <a:srgbClr val="0D9488"/>
                          </a:solidFill>
                          <a:latin typeface="Arial"/>
                        </a:rPr>
                        <a:t>Bo‘lim</a:t>
                      </a:r>
                    </a:p>
                  </a:txBody>
                  <a:tcPr marL="73152" marR="73152" marT="36576" marB="36576" anchor="ctr">
                    <a:solidFill>
                      <a:srgbClr val="EFF7F6"/>
                    </a:solidFill>
                  </a:tcPr>
                </a:tc>
                <a:tc>
                  <a:txBody>
                    <a:bodyPr wrap="square"/>
                    <a:lstStyle/>
                    <a:p>
                      <a:r>
                        <a:rPr sz="1300" b="1">
                          <a:solidFill>
                            <a:srgbClr val="0D9488"/>
                          </a:solidFill>
                          <a:latin typeface="Arial"/>
                        </a:rPr>
                        <a:t>Hujjat nomi (aynan)</a:t>
                      </a:r>
                    </a:p>
                  </a:txBody>
                  <a:tcPr marL="73152" marR="73152" marT="36576" marB="36576" anchor="ctr">
                    <a:solidFill>
                      <a:srgbClr val="EFF7F6"/>
                    </a:solidFill>
                  </a:tcPr>
                </a:tc>
                <a:tc>
                  <a:txBody>
                    <a:bodyPr wrap="square"/>
                    <a:lstStyle/>
                    <a:p>
                      <a:r>
                        <a:rPr sz="1300" b="1">
                          <a:solidFill>
                            <a:srgbClr val="0D9488"/>
                          </a:solidFill>
                          <a:latin typeface="Arial"/>
                        </a:rPr>
                        <a:t>Nima uchun</a:t>
                      </a:r>
                    </a:p>
                  </a:txBody>
                  <a:tcPr marL="73152" marR="73152" marT="36576" marB="36576" anchor="ctr">
                    <a:solidFill>
                      <a:srgbClr val="EFF7F6"/>
                    </a:solidFill>
                  </a:tcPr>
                </a:tc>
              </a:tr>
              <a:tr h="402336">
                <a:tc>
                  <a:txBody>
                    <a:bodyPr wrap="square"/>
                    <a:lstStyle/>
                    <a:p>
                      <a:r>
                        <a:rPr sz="1300" b="0">
                          <a:solidFill>
                            <a:srgbClr val="1E2A38"/>
                          </a:solidFill>
                          <a:latin typeface="Arial"/>
                        </a:rPr>
                        <a:t>Qism bo‘yicha</a:t>
                      </a:r>
                    </a:p>
                  </a:txBody>
                  <a:tcPr marL="73152" marR="73152" marT="36576" marB="36576" anchor="ctr">
                    <a:solidFill>
                      <a:srgbClr val="FFFFFF"/>
                    </a:solidFill>
                  </a:tcPr>
                </a:tc>
                <a:tc>
                  <a:txBody>
                    <a:bodyPr wrap="square"/>
                    <a:lstStyle/>
                    <a:p>
                      <a:r>
                        <a:rPr sz="1300" b="0">
                          <a:solidFill>
                            <a:srgbClr val="1E2A38"/>
                          </a:solidFill>
                          <a:latin typeface="Arial"/>
                        </a:rPr>
                        <a:t>CEFR Reading - Part 1 (47 mocks)</a:t>
                      </a:r>
                    </a:p>
                  </a:txBody>
                  <a:tcPr marL="73152" marR="73152" marT="36576" marB="36576" anchor="ctr">
                    <a:solidFill>
                      <a:srgbClr val="FFFFFF"/>
                    </a:solidFill>
                  </a:tcPr>
                </a:tc>
                <a:tc>
                  <a:txBody>
                    <a:bodyPr wrap="square"/>
                    <a:lstStyle/>
                    <a:p>
                      <a:r>
                        <a:rPr sz="1300" b="0">
                          <a:solidFill>
                            <a:srgbClr val="1E2A38"/>
                          </a:solidFill>
                          <a:latin typeface="Arial"/>
                        </a:rPr>
                        <a:t>27.10: Mock 12 → 1–6-savollar</a:t>
                      </a:r>
                    </a:p>
                  </a:txBody>
                  <a:tcPr marL="73152" marR="73152" marT="36576" marB="36576" anchor="ctr">
                    <a:solidFill>
                      <a:srgbClr val="FFFFFF"/>
                    </a:solidFill>
                  </a:tcPr>
                </a:tc>
              </a:tr>
              <a:tr h="402336">
                <a:tc>
                  <a:txBody>
                    <a:bodyPr wrap="square"/>
                    <a:lstStyle/>
                    <a:p>
                      <a:r>
                        <a:rPr sz="1300" b="0">
                          <a:solidFill>
                            <a:srgbClr val="1E2A38"/>
                          </a:solidFill>
                          <a:latin typeface="Arial"/>
                        </a:rPr>
                        <a:t>Qism bo‘yicha</a:t>
                      </a:r>
                    </a:p>
                  </a:txBody>
                  <a:tcPr marL="73152" marR="73152" marT="36576" marB="36576" anchor="ctr">
                    <a:solidFill>
                      <a:srgbClr val="F7F8FA"/>
                    </a:solidFill>
                  </a:tcPr>
                </a:tc>
                <a:tc>
                  <a:txBody>
                    <a:bodyPr wrap="square"/>
                    <a:lstStyle/>
                    <a:p>
                      <a:r>
                        <a:rPr sz="1300" b="0">
                          <a:solidFill>
                            <a:srgbClr val="1E2A38"/>
                          </a:solidFill>
                          <a:latin typeface="Arial"/>
                        </a:rPr>
                        <a:t>CEFR Reading - Part 2 (64 mocks)</a:t>
                      </a:r>
                    </a:p>
                  </a:txBody>
                  <a:tcPr marL="73152" marR="73152" marT="36576" marB="36576" anchor="ctr">
                    <a:solidFill>
                      <a:srgbClr val="F7F8FA"/>
                    </a:solidFill>
                  </a:tcPr>
                </a:tc>
                <a:tc>
                  <a:txBody>
                    <a:bodyPr wrap="square"/>
                    <a:lstStyle/>
                    <a:p>
                      <a:r>
                        <a:rPr sz="1300" b="0">
                          <a:solidFill>
                            <a:srgbClr val="1E2A38"/>
                          </a:solidFill>
                          <a:latin typeface="Arial"/>
                        </a:rPr>
                        <a:t>27.10: Mock 12 → 7–14-savollar</a:t>
                      </a:r>
                    </a:p>
                  </a:txBody>
                  <a:tcPr marL="73152" marR="73152" marT="36576" marB="36576" anchor="ctr">
                    <a:solidFill>
                      <a:srgbClr val="F7F8FA"/>
                    </a:solidFill>
                  </a:tcPr>
                </a:tc>
              </a:tr>
              <a:tr h="402336">
                <a:tc>
                  <a:txBody>
                    <a:bodyPr wrap="square"/>
                    <a:lstStyle/>
                    <a:p>
                      <a:r>
                        <a:rPr sz="1300" b="0">
                          <a:solidFill>
                            <a:srgbClr val="1E2A38"/>
                          </a:solidFill>
                          <a:latin typeface="Arial"/>
                        </a:rPr>
                        <a:t>Qism bo‘yicha</a:t>
                      </a:r>
                    </a:p>
                  </a:txBody>
                  <a:tcPr marL="73152" marR="73152" marT="36576" marB="36576" anchor="ctr">
                    <a:solidFill>
                      <a:srgbClr val="FFFFFF"/>
                    </a:solidFill>
                  </a:tcPr>
                </a:tc>
                <a:tc>
                  <a:txBody>
                    <a:bodyPr wrap="square"/>
                    <a:lstStyle/>
                    <a:p>
                      <a:r>
                        <a:rPr sz="1300" b="0">
                          <a:solidFill>
                            <a:srgbClr val="1E2A38"/>
                          </a:solidFill>
                          <a:latin typeface="Arial"/>
                        </a:rPr>
                        <a:t>CEFR Reading - Part 3 (64 mocks)</a:t>
                      </a:r>
                    </a:p>
                  </a:txBody>
                  <a:tcPr marL="73152" marR="73152" marT="36576" marB="36576" anchor="ctr">
                    <a:solidFill>
                      <a:srgbClr val="FFFFFF"/>
                    </a:solidFill>
                  </a:tcPr>
                </a:tc>
                <a:tc>
                  <a:txBody>
                    <a:bodyPr wrap="square"/>
                    <a:lstStyle/>
                    <a:p>
                      <a:r>
                        <a:rPr sz="1300" b="0">
                          <a:solidFill>
                            <a:srgbClr val="1E2A38"/>
                          </a:solidFill>
                          <a:latin typeface="Arial"/>
                        </a:rPr>
                        <a:t>27.10: Mock 12 → 15–20-savollar</a:t>
                      </a:r>
                    </a:p>
                  </a:txBody>
                  <a:tcPr marL="73152" marR="73152" marT="36576" marB="36576" anchor="ctr">
                    <a:solidFill>
                      <a:srgbClr val="FFFFFF"/>
                    </a:solidFill>
                  </a:tcPr>
                </a:tc>
              </a:tr>
              <a:tr h="402336">
                <a:tc>
                  <a:txBody>
                    <a:bodyPr wrap="square"/>
                    <a:lstStyle/>
                    <a:p>
                      <a:r>
                        <a:rPr sz="1300" b="0">
                          <a:solidFill>
                            <a:srgbClr val="1E2A38"/>
                          </a:solidFill>
                          <a:latin typeface="Arial"/>
                        </a:rPr>
                        <a:t>Qism bo‘yicha</a:t>
                      </a:r>
                    </a:p>
                  </a:txBody>
                  <a:tcPr marL="73152" marR="73152" marT="36576" marB="36576" anchor="ctr">
                    <a:solidFill>
                      <a:srgbClr val="F7F8FA"/>
                    </a:solidFill>
                  </a:tcPr>
                </a:tc>
                <a:tc>
                  <a:txBody>
                    <a:bodyPr wrap="square"/>
                    <a:lstStyle/>
                    <a:p>
                      <a:r>
                        <a:rPr sz="1300" b="0">
                          <a:solidFill>
                            <a:srgbClr val="1E2A38"/>
                          </a:solidFill>
                          <a:latin typeface="Arial"/>
                        </a:rPr>
                        <a:t>CEFR Listening - Part 1 (56 mocks)</a:t>
                      </a:r>
                    </a:p>
                  </a:txBody>
                  <a:tcPr marL="73152" marR="73152" marT="36576" marB="36576" anchor="ctr">
                    <a:solidFill>
                      <a:srgbClr val="F7F8FA"/>
                    </a:solidFill>
                  </a:tcPr>
                </a:tc>
                <a:tc>
                  <a:txBody>
                    <a:bodyPr wrap="square"/>
                    <a:lstStyle/>
                    <a:p>
                      <a:r>
                        <a:rPr sz="1300" b="0">
                          <a:solidFill>
                            <a:srgbClr val="1E2A38"/>
                          </a:solidFill>
                          <a:latin typeface="Arial"/>
                        </a:rPr>
                        <a:t>29.10: Mock 13 → 1–8 (QR — audio)</a:t>
                      </a:r>
                    </a:p>
                  </a:txBody>
                  <a:tcPr marL="73152" marR="73152" marT="36576" marB="36576" anchor="ctr">
                    <a:solidFill>
                      <a:srgbClr val="F7F8FA"/>
                    </a:solidFill>
                  </a:tcPr>
                </a:tc>
              </a:tr>
              <a:tr h="402336">
                <a:tc>
                  <a:txBody>
                    <a:bodyPr wrap="square"/>
                    <a:lstStyle/>
                    <a:p>
                      <a:r>
                        <a:rPr sz="1300" b="0">
                          <a:solidFill>
                            <a:srgbClr val="1E2A38"/>
                          </a:solidFill>
                          <a:latin typeface="Arial"/>
                        </a:rPr>
                        <a:t>Qism bo‘yicha</a:t>
                      </a:r>
                    </a:p>
                  </a:txBody>
                  <a:tcPr marL="73152" marR="73152" marT="36576" marB="36576" anchor="ctr">
                    <a:solidFill>
                      <a:srgbClr val="FFFFFF"/>
                    </a:solidFill>
                  </a:tcPr>
                </a:tc>
                <a:tc>
                  <a:txBody>
                    <a:bodyPr wrap="square"/>
                    <a:lstStyle/>
                    <a:p>
                      <a:r>
                        <a:rPr sz="1300" b="0">
                          <a:solidFill>
                            <a:srgbClr val="1E2A38"/>
                          </a:solidFill>
                          <a:latin typeface="Arial"/>
                        </a:rPr>
                        <a:t>CEFR Listening - Part 2 (56 mocks)</a:t>
                      </a:r>
                    </a:p>
                  </a:txBody>
                  <a:tcPr marL="73152" marR="73152" marT="36576" marB="36576" anchor="ctr">
                    <a:solidFill>
                      <a:srgbClr val="FFFFFF"/>
                    </a:solidFill>
                  </a:tcPr>
                </a:tc>
                <a:tc>
                  <a:txBody>
                    <a:bodyPr wrap="square"/>
                    <a:lstStyle/>
                    <a:p>
                      <a:r>
                        <a:rPr sz="1300" b="0">
                          <a:solidFill>
                            <a:srgbClr val="1E2A38"/>
                          </a:solidFill>
                          <a:latin typeface="Arial"/>
                        </a:rPr>
                        <a:t>29.10: Mock 13 → 9–14 (QR — audio)</a:t>
                      </a:r>
                    </a:p>
                  </a:txBody>
                  <a:tcPr marL="73152" marR="73152" marT="36576" marB="36576" anchor="ctr">
                    <a:solidFill>
                      <a:srgbClr val="FFFFFF"/>
                    </a:solidFill>
                  </a:tcPr>
                </a:tc>
              </a:tr>
              <a:tr h="402336">
                <a:tc>
                  <a:txBody>
                    <a:bodyPr wrap="square"/>
                    <a:lstStyle/>
                    <a:p>
                      <a:r>
                        <a:rPr sz="1300" b="0">
                          <a:solidFill>
                            <a:srgbClr val="1E2A38"/>
                          </a:solidFill>
                          <a:latin typeface="Arial"/>
                        </a:rPr>
                        <a:t>Tinglash transkriptlari</a:t>
                      </a:r>
                    </a:p>
                  </a:txBody>
                  <a:tcPr marL="73152" marR="73152" marT="36576" marB="36576" anchor="ctr">
                    <a:solidFill>
                      <a:srgbClr val="F7F8FA"/>
                    </a:solidFill>
                  </a:tcPr>
                </a:tc>
                <a:tc>
                  <a:txBody>
                    <a:bodyPr wrap="square"/>
                    <a:lstStyle/>
                    <a:p>
                      <a:r>
                        <a:rPr sz="1300" b="0">
                          <a:solidFill>
                            <a:srgbClr val="1E2A38"/>
                          </a:solidFill>
                          <a:latin typeface="Arial"/>
                        </a:rPr>
                        <a:t>CEFR Listening - Transcripts (56 mocks)</a:t>
                      </a:r>
                    </a:p>
                  </a:txBody>
                  <a:tcPr marL="73152" marR="73152" marT="36576" marB="36576" anchor="ctr">
                    <a:solidFill>
                      <a:srgbClr val="F7F8FA"/>
                    </a:solidFill>
                  </a:tcPr>
                </a:tc>
                <a:tc>
                  <a:txBody>
                    <a:bodyPr wrap="square"/>
                    <a:lstStyle/>
                    <a:p>
                      <a:r>
                        <a:rPr sz="1300" b="0">
                          <a:solidFill>
                            <a:srgbClr val="1E2A38"/>
                          </a:solidFill>
                          <a:latin typeface="Arial"/>
                        </a:rPr>
                        <a:t>29.10: tahlil — dalil qatori</a:t>
                      </a:r>
                    </a:p>
                  </a:txBody>
                  <a:tcPr marL="73152" marR="73152" marT="36576" marB="36576" anchor="ctr">
                    <a:solidFill>
                      <a:srgbClr val="F7F8FA"/>
                    </a:solidFill>
                  </a:tcPr>
                </a:tc>
              </a:tr>
              <a:tr h="402336">
                <a:tc>
                  <a:txBody>
                    <a:bodyPr wrap="square"/>
                    <a:lstStyle/>
                    <a:p>
                      <a:r>
                        <a:rPr sz="1300" b="0">
                          <a:solidFill>
                            <a:srgbClr val="1E2A38"/>
                          </a:solidFill>
                          <a:latin typeface="Arial"/>
                        </a:rPr>
                        <a:t>Ish varaqalari</a:t>
                      </a:r>
                    </a:p>
                  </a:txBody>
                  <a:tcPr marL="73152" marR="73152" marT="36576" marB="36576" anchor="ctr">
                    <a:solidFill>
                      <a:srgbClr val="FFFFFF"/>
                    </a:solidFill>
                  </a:tcPr>
                </a:tc>
                <a:tc>
                  <a:txBody>
                    <a:bodyPr wrap="square"/>
                    <a:lstStyle/>
                    <a:p>
                      <a:r>
                        <a:rPr sz="1300" b="0">
                          <a:solidFill>
                            <a:srgbClr val="1E2A38"/>
                          </a:solidFill>
                          <a:latin typeface="Arial"/>
                        </a:rPr>
                        <a:t>CEFR Reading - 3 mocks, Parts 1-5</a:t>
                      </a:r>
                    </a:p>
                  </a:txBody>
                  <a:tcPr marL="73152" marR="73152" marT="36576" marB="36576" anchor="ctr">
                    <a:solidFill>
                      <a:srgbClr val="FFFFFF"/>
                    </a:solidFill>
                  </a:tcPr>
                </a:tc>
                <a:tc>
                  <a:txBody>
                    <a:bodyPr wrap="square"/>
                    <a:lstStyle/>
                    <a:p>
                      <a:r>
                        <a:rPr sz="1300" b="0">
                          <a:solidFill>
                            <a:srgbClr val="1E2A38"/>
                          </a:solidFill>
                          <a:latin typeface="Arial"/>
                        </a:rPr>
                        <a:t>zaxira: qog‘ozda butun Reading</a:t>
                      </a:r>
                    </a:p>
                  </a:txBody>
                  <a:tcPr marL="73152" marR="73152" marT="36576" marB="36576" anchor="ctr">
                    <a:solidFill>
                      <a:srgbClr val="FFFFFF"/>
                    </a:solidFill>
                  </a:tcPr>
                </a:tc>
              </a:tr>
            </a:tbl>
          </a:graphicData>
        </a:graphic>
      </p:graphicFrame>
      <p:sp>
        <p:nvSpPr>
          <p:cNvPr id="7" name="Rounded Rectangle 6"/>
          <p:cNvSpPr/>
          <p:nvPr/>
        </p:nvSpPr>
        <p:spPr>
          <a:xfrm>
            <a:off x="640080" y="5349240"/>
            <a:ext cx="10972800" cy="1051560"/>
          </a:xfrm>
          <a:prstGeom prst="roundRect">
            <a:avLst/>
          </a:prstGeom>
          <a:solidFill>
            <a:srgbClr val="F6EED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5422392"/>
            <a:ext cx="10515600" cy="960120"/>
          </a:xfrm>
          <a:prstGeom prst="rect">
            <a:avLst/>
          </a:prstGeom>
          <a:noFill/>
        </p:spPr>
        <p:txBody>
          <a:bodyPr wrap="square">
            <a:spAutoFit/>
          </a:bodyPr>
          <a:lstStyle/>
          <a:p>
            <a:pPr algn="l">
              <a:spcAft>
                <a:spcPts val="300"/>
              </a:spcAft>
            </a:pPr>
            <a:r>
              <a:rPr sz="1250" b="0">
                <a:solidFill>
                  <a:srgbClr val="1E2A38"/>
                </a:solidFill>
                <a:latin typeface="Arial"/>
              </a:rPr>
              <a:t>Mok raqami saytdagi bilan bir xil (har mok qora tasma bilan boshlanadi). Zaxira: Reading — Mock 33, Listening — Mock 27 (2-urinish va uyga vazifa uchun).</a:t>
            </a:r>
          </a:p>
          <a:p>
            <a:pPr algn="l">
              <a:spcAft>
                <a:spcPts val="300"/>
              </a:spcAft>
            </a:pPr>
            <a:r>
              <a:rPr sz="1250" b="0">
                <a:solidFill>
                  <a:srgbClr val="1E2A38"/>
                </a:solidFill>
                <a:latin typeface="Arial"/>
              </a:rPr>
              <a:t>Javoblar to‘plam OXIRIDA — mok paytida ochmang. Listening‘da qism sarlavhasidagi QR kod audioga olib boradi. Diagnostik mok shu raqam bo‘lsa — zaxirasini oling.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FORMAT TAKRORI · READING</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Reading formati — biz o‘tgan uch qism</a:t>
            </a:r>
          </a:p>
        </p:txBody>
      </p:sp>
      <p:graphicFrame>
        <p:nvGraphicFramePr>
          <p:cNvPr id="5" name="Table 4"/>
          <p:cNvGraphicFramePr>
            <a:graphicFrameLocks noGrp="1"/>
          </p:cNvGraphicFramePr>
          <p:nvPr/>
        </p:nvGraphicFramePr>
        <p:xfrm>
          <a:off x="640080" y="1691640"/>
          <a:ext cx="10972800" cy="2267712"/>
        </p:xfrm>
        <a:graphic>
          <a:graphicData uri="http://schemas.openxmlformats.org/drawingml/2006/table">
            <a:tbl>
              <a:tblPr firstRow="1" bandRow="1">
                <a:tableStyleId>{5C22544A-7EE6-4342-B048-85BDC9FD1C3A}</a:tableStyleId>
              </a:tblPr>
              <a:tblGrid>
                <a:gridCol w="1188720"/>
                <a:gridCol w="1554480"/>
                <a:gridCol w="3657600"/>
                <a:gridCol w="4572000"/>
              </a:tblGrid>
              <a:tr h="566928">
                <a:tc>
                  <a:txBody>
                    <a:bodyPr wrap="square"/>
                    <a:lstStyle/>
                    <a:p>
                      <a:r>
                        <a:rPr sz="1400" b="1">
                          <a:solidFill>
                            <a:srgbClr val="0D9488"/>
                          </a:solidFill>
                          <a:latin typeface="Arial"/>
                        </a:rPr>
                        <a:t>Qism</a:t>
                      </a:r>
                    </a:p>
                  </a:txBody>
                  <a:tcPr marL="73152" marR="73152" marT="36576" marB="36576" anchor="ctr">
                    <a:solidFill>
                      <a:srgbClr val="EFF7F6"/>
                    </a:solidFill>
                  </a:tcPr>
                </a:tc>
                <a:tc>
                  <a:txBody>
                    <a:bodyPr wrap="square"/>
                    <a:lstStyle/>
                    <a:p>
                      <a:r>
                        <a:rPr sz="1400" b="1">
                          <a:solidFill>
                            <a:srgbClr val="0D9488"/>
                          </a:solidFill>
                          <a:latin typeface="Arial"/>
                        </a:rPr>
                        <a:t>Savollar</a:t>
                      </a:r>
                    </a:p>
                  </a:txBody>
                  <a:tcPr marL="73152" marR="73152" marT="36576" marB="36576" anchor="ctr">
                    <a:solidFill>
                      <a:srgbClr val="EFF7F6"/>
                    </a:solidFill>
                  </a:tcPr>
                </a:tc>
                <a:tc>
                  <a:txBody>
                    <a:bodyPr wrap="square"/>
                    <a:lstStyle/>
                    <a:p>
                      <a:r>
                        <a:rPr sz="1400" b="1">
                          <a:solidFill>
                            <a:srgbClr val="0D9488"/>
                          </a:solidFill>
                          <a:latin typeface="Arial"/>
                        </a:rPr>
                        <a:t>Topshiriq turi</a:t>
                      </a:r>
                    </a:p>
                  </a:txBody>
                  <a:tcPr marL="73152" marR="73152" marT="36576" marB="36576" anchor="ctr">
                    <a:solidFill>
                      <a:srgbClr val="EFF7F6"/>
                    </a:solidFill>
                  </a:tcPr>
                </a:tc>
                <a:tc>
                  <a:txBody>
                    <a:bodyPr wrap="square"/>
                    <a:lstStyle/>
                    <a:p>
                      <a:r>
                        <a:rPr sz="1400" b="1">
                          <a:solidFill>
                            <a:srgbClr val="0D9488"/>
                          </a:solidFill>
                          <a:latin typeface="Arial"/>
                        </a:rPr>
                        <a:t>O‘zgarmas qoida</a:t>
                      </a:r>
                    </a:p>
                  </a:txBody>
                  <a:tcPr marL="73152" marR="73152" marT="36576" marB="36576" anchor="ctr">
                    <a:solidFill>
                      <a:srgbClr val="EFF7F6"/>
                    </a:solidFill>
                  </a:tcPr>
                </a:tc>
              </a:tr>
              <a:tr h="566928">
                <a:tc>
                  <a:txBody>
                    <a:bodyPr wrap="square"/>
                    <a:lstStyle/>
                    <a:p>
                      <a:r>
                        <a:rPr sz="1400" b="1">
                          <a:solidFill>
                            <a:srgbClr val="2F5D8C"/>
                          </a:solidFill>
                          <a:latin typeface="Arial"/>
                        </a:rPr>
                        <a:t>Part 1</a:t>
                      </a:r>
                    </a:p>
                  </a:txBody>
                  <a:tcPr marL="73152" marR="73152" marT="36576" marB="36576" anchor="ctr">
                    <a:solidFill>
                      <a:srgbClr val="FFFFFF"/>
                    </a:solidFill>
                  </a:tcPr>
                </a:tc>
                <a:tc>
                  <a:txBody>
                    <a:bodyPr wrap="square"/>
                    <a:lstStyle/>
                    <a:p>
                      <a:r>
                        <a:rPr sz="1400" b="0">
                          <a:solidFill>
                            <a:srgbClr val="1E2A38"/>
                          </a:solidFill>
                          <a:latin typeface="Arial"/>
                        </a:rPr>
                        <a:t>6 ta · 1–6</a:t>
                      </a:r>
                    </a:p>
                  </a:txBody>
                  <a:tcPr marL="73152" marR="73152" marT="36576" marB="36576" anchor="ctr">
                    <a:solidFill>
                      <a:srgbClr val="FFFFFF"/>
                    </a:solidFill>
                  </a:tcPr>
                </a:tc>
                <a:tc>
                  <a:txBody>
                    <a:bodyPr wrap="square"/>
                    <a:lstStyle/>
                    <a:p>
                      <a:r>
                        <a:rPr sz="1400" b="0">
                          <a:solidFill>
                            <a:srgbClr val="1E2A38"/>
                          </a:solidFill>
                          <a:latin typeface="Arial"/>
                        </a:rPr>
                        <a:t>Matndagi bo‘shliqqa BITTA so‘z</a:t>
                      </a:r>
                    </a:p>
                  </a:txBody>
                  <a:tcPr marL="73152" marR="73152" marT="36576" marB="36576" anchor="ctr">
                    <a:solidFill>
                      <a:srgbClr val="FFFFFF"/>
                    </a:solidFill>
                  </a:tcPr>
                </a:tc>
                <a:tc>
                  <a:txBody>
                    <a:bodyPr wrap="square"/>
                    <a:lstStyle/>
                    <a:p>
                      <a:r>
                        <a:rPr sz="1400" b="0">
                          <a:solidFill>
                            <a:srgbClr val="1E2A38"/>
                          </a:solidFill>
                          <a:latin typeface="Arial"/>
                        </a:rPr>
                        <a:t>So‘z matnning boshqa joyida turadi — o‘sha shaklda ko‘chiriladi</a:t>
                      </a:r>
                    </a:p>
                  </a:txBody>
                  <a:tcPr marL="73152" marR="73152" marT="36576" marB="36576" anchor="ctr">
                    <a:solidFill>
                      <a:srgbClr val="FFFFFF"/>
                    </a:solidFill>
                  </a:tcPr>
                </a:tc>
              </a:tr>
              <a:tr h="566928">
                <a:tc>
                  <a:txBody>
                    <a:bodyPr wrap="square"/>
                    <a:lstStyle/>
                    <a:p>
                      <a:r>
                        <a:rPr sz="1400" b="1">
                          <a:solidFill>
                            <a:srgbClr val="2F5D8C"/>
                          </a:solidFill>
                          <a:latin typeface="Arial"/>
                        </a:rPr>
                        <a:t>Part 2</a:t>
                      </a:r>
                    </a:p>
                  </a:txBody>
                  <a:tcPr marL="73152" marR="73152" marT="36576" marB="36576" anchor="ctr">
                    <a:solidFill>
                      <a:srgbClr val="F7F8FA"/>
                    </a:solidFill>
                  </a:tcPr>
                </a:tc>
                <a:tc>
                  <a:txBody>
                    <a:bodyPr wrap="square"/>
                    <a:lstStyle/>
                    <a:p>
                      <a:r>
                        <a:rPr sz="1400" b="0">
                          <a:solidFill>
                            <a:srgbClr val="1E2A38"/>
                          </a:solidFill>
                          <a:latin typeface="Arial"/>
                        </a:rPr>
                        <a:t>8 ta · 7–14</a:t>
                      </a:r>
                    </a:p>
                  </a:txBody>
                  <a:tcPr marL="73152" marR="73152" marT="36576" marB="36576" anchor="ctr">
                    <a:solidFill>
                      <a:srgbClr val="F7F8FA"/>
                    </a:solidFill>
                  </a:tcPr>
                </a:tc>
                <a:tc>
                  <a:txBody>
                    <a:bodyPr wrap="square"/>
                    <a:lstStyle/>
                    <a:p>
                      <a:r>
                        <a:rPr sz="1400" b="0">
                          <a:solidFill>
                            <a:srgbClr val="1E2A38"/>
                          </a:solidFill>
                          <a:latin typeface="Arial"/>
                        </a:rPr>
                        <a:t>8 qisqa matn ↔ 10 statement (A–J)</a:t>
                      </a:r>
                    </a:p>
                  </a:txBody>
                  <a:tcPr marL="73152" marR="73152" marT="36576" marB="36576" anchor="ctr">
                    <a:solidFill>
                      <a:srgbClr val="F7F8FA"/>
                    </a:solidFill>
                  </a:tcPr>
                </a:tc>
                <a:tc>
                  <a:txBody>
                    <a:bodyPr wrap="square"/>
                    <a:lstStyle/>
                    <a:p>
                      <a:r>
                        <a:rPr sz="1400" b="0">
                          <a:solidFill>
                            <a:srgbClr val="1E2A38"/>
                          </a:solidFill>
                          <a:latin typeface="Arial"/>
                        </a:rPr>
                        <a:t>Har harf bir marta; 2 statement ORTIQCHA</a:t>
                      </a:r>
                    </a:p>
                  </a:txBody>
                  <a:tcPr marL="73152" marR="73152" marT="36576" marB="36576" anchor="ctr">
                    <a:solidFill>
                      <a:srgbClr val="F7F8FA"/>
                    </a:solidFill>
                  </a:tcPr>
                </a:tc>
              </a:tr>
              <a:tr h="566928">
                <a:tc>
                  <a:txBody>
                    <a:bodyPr wrap="square"/>
                    <a:lstStyle/>
                    <a:p>
                      <a:r>
                        <a:rPr sz="1400" b="1">
                          <a:solidFill>
                            <a:srgbClr val="2F5D8C"/>
                          </a:solidFill>
                          <a:latin typeface="Arial"/>
                        </a:rPr>
                        <a:t>Part 3</a:t>
                      </a:r>
                    </a:p>
                  </a:txBody>
                  <a:tcPr marL="73152" marR="73152" marT="36576" marB="36576" anchor="ctr">
                    <a:solidFill>
                      <a:srgbClr val="FFFFFF"/>
                    </a:solidFill>
                  </a:tcPr>
                </a:tc>
                <a:tc>
                  <a:txBody>
                    <a:bodyPr wrap="square"/>
                    <a:lstStyle/>
                    <a:p>
                      <a:r>
                        <a:rPr sz="1400" b="0">
                          <a:solidFill>
                            <a:srgbClr val="1E2A38"/>
                          </a:solidFill>
                          <a:latin typeface="Arial"/>
                        </a:rPr>
                        <a:t>6 ta · 15–20</a:t>
                      </a:r>
                    </a:p>
                  </a:txBody>
                  <a:tcPr marL="73152" marR="73152" marT="36576" marB="36576" anchor="ctr">
                    <a:solidFill>
                      <a:srgbClr val="FFFFFF"/>
                    </a:solidFill>
                  </a:tcPr>
                </a:tc>
                <a:tc>
                  <a:txBody>
                    <a:bodyPr wrap="square"/>
                    <a:lstStyle/>
                    <a:p>
                      <a:r>
                        <a:rPr sz="1400" b="0">
                          <a:solidFill>
                            <a:srgbClr val="1E2A38"/>
                          </a:solidFill>
                          <a:latin typeface="Arial"/>
                        </a:rPr>
                        <a:t>Abzatsga sarlavha (A–H)</a:t>
                      </a:r>
                    </a:p>
                  </a:txBody>
                  <a:tcPr marL="73152" marR="73152" marT="36576" marB="36576" anchor="ctr">
                    <a:solidFill>
                      <a:srgbClr val="FFFFFF"/>
                    </a:solidFill>
                  </a:tcPr>
                </a:tc>
                <a:tc>
                  <a:txBody>
                    <a:bodyPr wrap="square"/>
                    <a:lstStyle/>
                    <a:p>
                      <a:r>
                        <a:rPr sz="1400" b="0">
                          <a:solidFill>
                            <a:srgbClr val="1E2A38"/>
                          </a:solidFill>
                          <a:latin typeface="Arial"/>
                        </a:rPr>
                        <a:t>Sarlavha = asosiy g‘oya; 2 sarlavha ORTIQCHA</a:t>
                      </a:r>
                    </a:p>
                  </a:txBody>
                  <a:tcPr marL="73152" marR="73152" marT="36576" marB="36576" anchor="ctr">
                    <a:solidFill>
                      <a:srgbClr val="FFFFFF"/>
                    </a:solidFill>
                  </a:tcPr>
                </a:tc>
              </a:tr>
            </a:tbl>
          </a:graphicData>
        </a:graphic>
      </p:graphicFrame>
      <p:sp>
        <p:nvSpPr>
          <p:cNvPr id="6" name="Rounded Rectangle 5"/>
          <p:cNvSpPr/>
          <p:nvPr/>
        </p:nvSpPr>
        <p:spPr>
          <a:xfrm>
            <a:off x="640080" y="4160520"/>
            <a:ext cx="3529584" cy="160020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22960" y="4251960"/>
            <a:ext cx="3200400" cy="365760"/>
          </a:xfrm>
          <a:prstGeom prst="rect">
            <a:avLst/>
          </a:prstGeom>
          <a:noFill/>
        </p:spPr>
        <p:txBody>
          <a:bodyPr wrap="square">
            <a:spAutoFit/>
          </a:bodyPr>
          <a:lstStyle/>
          <a:p>
            <a:pPr algn="l">
              <a:spcAft>
                <a:spcPts val="600"/>
              </a:spcAft>
            </a:pPr>
            <a:r>
              <a:rPr sz="1300" b="1">
                <a:solidFill>
                  <a:srgbClr val="2F5D8C"/>
                </a:solidFill>
                <a:latin typeface="Arial"/>
              </a:rPr>
              <a:t>Part 1 ko‘rsatmasi</a:t>
            </a:r>
          </a:p>
        </p:txBody>
      </p:sp>
      <p:sp>
        <p:nvSpPr>
          <p:cNvPr id="8" name="TextBox 7"/>
          <p:cNvSpPr txBox="1"/>
          <p:nvPr/>
        </p:nvSpPr>
        <p:spPr>
          <a:xfrm>
            <a:off x="822960" y="4617720"/>
            <a:ext cx="3200400" cy="1097280"/>
          </a:xfrm>
          <a:prstGeom prst="rect">
            <a:avLst/>
          </a:prstGeom>
          <a:noFill/>
        </p:spPr>
        <p:txBody>
          <a:bodyPr wrap="square">
            <a:spAutoFit/>
          </a:bodyPr>
          <a:lstStyle/>
          <a:p>
            <a:pPr algn="l">
              <a:spcAft>
                <a:spcPts val="600"/>
              </a:spcAft>
            </a:pPr>
            <a:r>
              <a:rPr sz="1350" b="0">
                <a:solidFill>
                  <a:srgbClr val="1E2A38"/>
                </a:solidFill>
                <a:latin typeface="Arial"/>
              </a:rPr>
              <a:t>«Fill in each gap with ONE word. You must use a word which is somewhere in the rest of the text.»</a:t>
            </a:r>
          </a:p>
        </p:txBody>
      </p:sp>
      <p:sp>
        <p:nvSpPr>
          <p:cNvPr id="9" name="Rounded Rectangle 8"/>
          <p:cNvSpPr/>
          <p:nvPr/>
        </p:nvSpPr>
        <p:spPr>
          <a:xfrm>
            <a:off x="4361688" y="4160520"/>
            <a:ext cx="3529584" cy="1600200"/>
          </a:xfrm>
          <a:prstGeom prst="roundRect">
            <a:avLst/>
          </a:prstGeom>
          <a:solidFill>
            <a:srgbClr val="FDEBDD"/>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544568" y="4251960"/>
            <a:ext cx="3200400" cy="365760"/>
          </a:xfrm>
          <a:prstGeom prst="rect">
            <a:avLst/>
          </a:prstGeom>
          <a:noFill/>
        </p:spPr>
        <p:txBody>
          <a:bodyPr wrap="square">
            <a:spAutoFit/>
          </a:bodyPr>
          <a:lstStyle/>
          <a:p>
            <a:pPr algn="l">
              <a:spcAft>
                <a:spcPts val="600"/>
              </a:spcAft>
            </a:pPr>
            <a:r>
              <a:rPr sz="1300" b="1">
                <a:solidFill>
                  <a:srgbClr val="F97316"/>
                </a:solidFill>
                <a:latin typeface="Arial"/>
              </a:rPr>
              <a:t>Part 2 dalili</a:t>
            </a:r>
          </a:p>
        </p:txBody>
      </p:sp>
      <p:sp>
        <p:nvSpPr>
          <p:cNvPr id="11" name="TextBox 10"/>
          <p:cNvSpPr txBox="1"/>
          <p:nvPr/>
        </p:nvSpPr>
        <p:spPr>
          <a:xfrm>
            <a:off x="4544568" y="4617720"/>
            <a:ext cx="3200400" cy="1097280"/>
          </a:xfrm>
          <a:prstGeom prst="rect">
            <a:avLst/>
          </a:prstGeom>
          <a:noFill/>
        </p:spPr>
        <p:txBody>
          <a:bodyPr wrap="square">
            <a:spAutoFit/>
          </a:bodyPr>
          <a:lstStyle/>
          <a:p>
            <a:pPr algn="l">
              <a:spcAft>
                <a:spcPts val="600"/>
              </a:spcAft>
            </a:pPr>
            <a:r>
              <a:rPr sz="1350" b="0">
                <a:solidFill>
                  <a:srgbClr val="1E2A38"/>
                </a:solidFill>
                <a:latin typeface="Arial"/>
              </a:rPr>
              <a:t>69% holatda statementdagi so‘z NOTO‘G‘RI matnda ham bor — so‘z ovlash 10 tadan 7 tasida adashtiradi.</a:t>
            </a:r>
          </a:p>
        </p:txBody>
      </p:sp>
      <p:sp>
        <p:nvSpPr>
          <p:cNvPr id="12" name="Rounded Rectangle 11"/>
          <p:cNvSpPr/>
          <p:nvPr/>
        </p:nvSpPr>
        <p:spPr>
          <a:xfrm>
            <a:off x="8083296" y="4160520"/>
            <a:ext cx="3529584" cy="160020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66176" y="4251960"/>
            <a:ext cx="3200400" cy="365760"/>
          </a:xfrm>
          <a:prstGeom prst="rect">
            <a:avLst/>
          </a:prstGeom>
          <a:noFill/>
        </p:spPr>
        <p:txBody>
          <a:bodyPr wrap="square">
            <a:spAutoFit/>
          </a:bodyPr>
          <a:lstStyle/>
          <a:p>
            <a:pPr algn="l">
              <a:spcAft>
                <a:spcPts val="600"/>
              </a:spcAft>
            </a:pPr>
            <a:r>
              <a:rPr sz="1300" b="1">
                <a:solidFill>
                  <a:srgbClr val="0D9488"/>
                </a:solidFill>
                <a:latin typeface="Arial"/>
              </a:rPr>
              <a:t>Part 3 dalili</a:t>
            </a:r>
          </a:p>
        </p:txBody>
      </p:sp>
      <p:sp>
        <p:nvSpPr>
          <p:cNvPr id="14" name="TextBox 13"/>
          <p:cNvSpPr txBox="1"/>
          <p:nvPr/>
        </p:nvSpPr>
        <p:spPr>
          <a:xfrm>
            <a:off x="8266176" y="4617720"/>
            <a:ext cx="3200400" cy="1097280"/>
          </a:xfrm>
          <a:prstGeom prst="rect">
            <a:avLst/>
          </a:prstGeom>
          <a:noFill/>
        </p:spPr>
        <p:txBody>
          <a:bodyPr wrap="square">
            <a:spAutoFit/>
          </a:bodyPr>
          <a:lstStyle/>
          <a:p>
            <a:pPr algn="l">
              <a:spcAft>
                <a:spcPts val="600"/>
              </a:spcAft>
            </a:pPr>
            <a:r>
              <a:rPr sz="1350" b="0">
                <a:solidFill>
                  <a:srgbClr val="1E2A38"/>
                </a:solidFill>
                <a:latin typeface="Arial"/>
              </a:rPr>
              <a:t>Tayanch jumla 46% da 1-gapda, 54% da boshqa joyda. Ortiqcha sarlavhalarning 62% ida matndagi so‘z bor.</a:t>
            </a:r>
          </a:p>
        </p:txBody>
      </p:sp>
      <p:sp>
        <p:nvSpPr>
          <p:cNvPr id="15" name="TextBox 14"/>
          <p:cNvSpPr txBox="1"/>
          <p:nvPr/>
        </p:nvSpPr>
        <p:spPr>
          <a:xfrm>
            <a:off x="640080" y="5897880"/>
            <a:ext cx="10972800" cy="457200"/>
          </a:xfrm>
          <a:prstGeom prst="rect">
            <a:avLst/>
          </a:prstGeom>
          <a:noFill/>
        </p:spPr>
        <p:txBody>
          <a:bodyPr wrap="square">
            <a:spAutoFit/>
          </a:bodyPr>
          <a:lstStyle/>
          <a:p>
            <a:pPr algn="l">
              <a:spcAft>
                <a:spcPts val="600"/>
              </a:spcAft>
            </a:pPr>
            <a:r>
              <a:rPr sz="1250" b="0">
                <a:solidFill>
                  <a:srgbClr val="5A6572"/>
                </a:solidFill>
                <a:latin typeface="Arial"/>
              </a:rPr>
              <a:t>Reading jami 35 savol: Part 4 (21–29) va Part 5 (30–35) — keyingi choraklarda. Raqamlar CEFR slaydlari manbasidan.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FORMAT TAKRORI · LISTENING</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Listening formati — biz o‘tgan ikki qism</a:t>
            </a:r>
          </a:p>
        </p:txBody>
      </p:sp>
      <p:graphicFrame>
        <p:nvGraphicFramePr>
          <p:cNvPr id="5" name="Table 4"/>
          <p:cNvGraphicFramePr>
            <a:graphicFrameLocks noGrp="1"/>
          </p:cNvGraphicFramePr>
          <p:nvPr/>
        </p:nvGraphicFramePr>
        <p:xfrm>
          <a:off x="640080" y="1691640"/>
          <a:ext cx="10972800" cy="1700784"/>
        </p:xfrm>
        <a:graphic>
          <a:graphicData uri="http://schemas.openxmlformats.org/drawingml/2006/table">
            <a:tbl>
              <a:tblPr firstRow="1" bandRow="1">
                <a:tableStyleId>{5C22544A-7EE6-4342-B048-85BDC9FD1C3A}</a:tableStyleId>
              </a:tblPr>
              <a:tblGrid>
                <a:gridCol w="1188720"/>
                <a:gridCol w="1554480"/>
                <a:gridCol w="3931920"/>
                <a:gridCol w="4297680"/>
              </a:tblGrid>
              <a:tr h="566928">
                <a:tc>
                  <a:txBody>
                    <a:bodyPr wrap="square"/>
                    <a:lstStyle/>
                    <a:p>
                      <a:r>
                        <a:rPr sz="1400" b="1">
                          <a:solidFill>
                            <a:srgbClr val="0D9488"/>
                          </a:solidFill>
                          <a:latin typeface="Arial"/>
                        </a:rPr>
                        <a:t>Qism</a:t>
                      </a:r>
                    </a:p>
                  </a:txBody>
                  <a:tcPr marL="73152" marR="73152" marT="36576" marB="36576" anchor="ctr">
                    <a:solidFill>
                      <a:srgbClr val="EFF7F6"/>
                    </a:solidFill>
                  </a:tcPr>
                </a:tc>
                <a:tc>
                  <a:txBody>
                    <a:bodyPr wrap="square"/>
                    <a:lstStyle/>
                    <a:p>
                      <a:r>
                        <a:rPr sz="1400" b="1">
                          <a:solidFill>
                            <a:srgbClr val="0D9488"/>
                          </a:solidFill>
                          <a:latin typeface="Arial"/>
                        </a:rPr>
                        <a:t>Savollar</a:t>
                      </a:r>
                    </a:p>
                  </a:txBody>
                  <a:tcPr marL="73152" marR="73152" marT="36576" marB="36576" anchor="ctr">
                    <a:solidFill>
                      <a:srgbClr val="EFF7F6"/>
                    </a:solidFill>
                  </a:tcPr>
                </a:tc>
                <a:tc>
                  <a:txBody>
                    <a:bodyPr wrap="square"/>
                    <a:lstStyle/>
                    <a:p>
                      <a:r>
                        <a:rPr sz="1400" b="1">
                          <a:solidFill>
                            <a:srgbClr val="0D9488"/>
                          </a:solidFill>
                          <a:latin typeface="Arial"/>
                        </a:rPr>
                        <a:t>Topshiriq turi</a:t>
                      </a:r>
                    </a:p>
                  </a:txBody>
                  <a:tcPr marL="73152" marR="73152" marT="36576" marB="36576" anchor="ctr">
                    <a:solidFill>
                      <a:srgbClr val="EFF7F6"/>
                    </a:solidFill>
                  </a:tcPr>
                </a:tc>
                <a:tc>
                  <a:txBody>
                    <a:bodyPr wrap="square"/>
                    <a:lstStyle/>
                    <a:p>
                      <a:r>
                        <a:rPr sz="1400" b="1">
                          <a:solidFill>
                            <a:srgbClr val="0D9488"/>
                          </a:solidFill>
                          <a:latin typeface="Arial"/>
                        </a:rPr>
                        <a:t>O‘zgarmas qoida</a:t>
                      </a:r>
                    </a:p>
                  </a:txBody>
                  <a:tcPr marL="73152" marR="73152" marT="36576" marB="36576" anchor="ctr">
                    <a:solidFill>
                      <a:srgbClr val="EFF7F6"/>
                    </a:solidFill>
                  </a:tcPr>
                </a:tc>
              </a:tr>
              <a:tr h="566928">
                <a:tc>
                  <a:txBody>
                    <a:bodyPr wrap="square"/>
                    <a:lstStyle/>
                    <a:p>
                      <a:r>
                        <a:rPr sz="1400" b="1">
                          <a:solidFill>
                            <a:srgbClr val="0D9488"/>
                          </a:solidFill>
                          <a:latin typeface="Arial"/>
                        </a:rPr>
                        <a:t>Part 1</a:t>
                      </a:r>
                    </a:p>
                  </a:txBody>
                  <a:tcPr marL="73152" marR="73152" marT="36576" marB="36576" anchor="ctr">
                    <a:solidFill>
                      <a:srgbClr val="FFFFFF"/>
                    </a:solidFill>
                  </a:tcPr>
                </a:tc>
                <a:tc>
                  <a:txBody>
                    <a:bodyPr wrap="square"/>
                    <a:lstStyle/>
                    <a:p>
                      <a:r>
                        <a:rPr sz="1400" b="0">
                          <a:solidFill>
                            <a:srgbClr val="1E2A38"/>
                          </a:solidFill>
                          <a:latin typeface="Arial"/>
                        </a:rPr>
                        <a:t>8 ta · 1–8</a:t>
                      </a:r>
                    </a:p>
                  </a:txBody>
                  <a:tcPr marL="73152" marR="73152" marT="36576" marB="36576" anchor="ctr">
                    <a:solidFill>
                      <a:srgbClr val="FFFFFF"/>
                    </a:solidFill>
                  </a:tcPr>
                </a:tc>
                <a:tc>
                  <a:txBody>
                    <a:bodyPr wrap="square"/>
                    <a:lstStyle/>
                    <a:p>
                      <a:r>
                        <a:rPr sz="1400" b="0">
                          <a:solidFill>
                            <a:srgbClr val="1E2A38"/>
                          </a:solidFill>
                          <a:latin typeface="Arial"/>
                        </a:rPr>
                        <a:t>Qisqa gapga eng mos JAVOB (A, B, C)</a:t>
                      </a:r>
                    </a:p>
                  </a:txBody>
                  <a:tcPr marL="73152" marR="73152" marT="36576" marB="36576" anchor="ctr">
                    <a:solidFill>
                      <a:srgbClr val="FFFFFF"/>
                    </a:solidFill>
                  </a:tcPr>
                </a:tc>
                <a:tc>
                  <a:txBody>
                    <a:bodyPr wrap="square"/>
                    <a:lstStyle/>
                    <a:p>
                      <a:r>
                        <a:rPr sz="1400" b="0">
                          <a:solidFill>
                            <a:srgbClr val="1E2A38"/>
                          </a:solidFill>
                          <a:latin typeface="Arial"/>
                        </a:rPr>
                        <a:t>Har gap IKKI marta; javob gapning vazifasiga mos</a:t>
                      </a:r>
                    </a:p>
                  </a:txBody>
                  <a:tcPr marL="73152" marR="73152" marT="36576" marB="36576" anchor="ctr">
                    <a:solidFill>
                      <a:srgbClr val="FFFFFF"/>
                    </a:solidFill>
                  </a:tcPr>
                </a:tc>
              </a:tr>
              <a:tr h="566928">
                <a:tc>
                  <a:txBody>
                    <a:bodyPr wrap="square"/>
                    <a:lstStyle/>
                    <a:p>
                      <a:r>
                        <a:rPr sz="1400" b="1">
                          <a:solidFill>
                            <a:srgbClr val="0D9488"/>
                          </a:solidFill>
                          <a:latin typeface="Arial"/>
                        </a:rPr>
                        <a:t>Part 2</a:t>
                      </a:r>
                    </a:p>
                  </a:txBody>
                  <a:tcPr marL="73152" marR="73152" marT="36576" marB="36576" anchor="ctr">
                    <a:solidFill>
                      <a:srgbClr val="F7F8FA"/>
                    </a:solidFill>
                  </a:tcPr>
                </a:tc>
                <a:tc>
                  <a:txBody>
                    <a:bodyPr wrap="square"/>
                    <a:lstStyle/>
                    <a:p>
                      <a:r>
                        <a:rPr sz="1400" b="0">
                          <a:solidFill>
                            <a:srgbClr val="1E2A38"/>
                          </a:solidFill>
                          <a:latin typeface="Arial"/>
                        </a:rPr>
                        <a:t>6 ta · 9–14</a:t>
                      </a:r>
                    </a:p>
                  </a:txBody>
                  <a:tcPr marL="73152" marR="73152" marT="36576" marB="36576" anchor="ctr">
                    <a:solidFill>
                      <a:srgbClr val="F7F8FA"/>
                    </a:solidFill>
                  </a:tcPr>
                </a:tc>
                <a:tc>
                  <a:txBody>
                    <a:bodyPr wrap="square"/>
                    <a:lstStyle/>
                    <a:p>
                      <a:r>
                        <a:rPr sz="1400" b="0">
                          <a:solidFill>
                            <a:srgbClr val="1E2A38"/>
                          </a:solidFill>
                          <a:latin typeface="Arial"/>
                        </a:rPr>
                        <a:t>Monolog → qayd / forma to‘ldirish</a:t>
                      </a:r>
                    </a:p>
                  </a:txBody>
                  <a:tcPr marL="73152" marR="73152" marT="36576" marB="36576" anchor="ctr">
                    <a:solidFill>
                      <a:srgbClr val="F7F8FA"/>
                    </a:solidFill>
                  </a:tcPr>
                </a:tc>
                <a:tc>
                  <a:txBody>
                    <a:bodyPr wrap="square"/>
                    <a:lstStyle/>
                    <a:p>
                      <a:r>
                        <a:rPr sz="1400" b="0">
                          <a:solidFill>
                            <a:srgbClr val="1E2A38"/>
                          </a:solidFill>
                          <a:latin typeface="Arial"/>
                        </a:rPr>
                        <a:t>ONE WORD and/or A NUMBER; audio IKKI marta</a:t>
                      </a:r>
                    </a:p>
                  </a:txBody>
                  <a:tcPr marL="73152" marR="73152" marT="36576" marB="36576" anchor="ctr">
                    <a:solidFill>
                      <a:srgbClr val="F7F8FA"/>
                    </a:solidFill>
                  </a:tcPr>
                </a:tc>
              </a:tr>
            </a:tbl>
          </a:graphicData>
        </a:graphic>
      </p:graphicFrame>
      <p:sp>
        <p:nvSpPr>
          <p:cNvPr id="6" name="Rounded Rectangle 5"/>
          <p:cNvSpPr/>
          <p:nvPr/>
        </p:nvSpPr>
        <p:spPr>
          <a:xfrm>
            <a:off x="640080" y="3657600"/>
            <a:ext cx="3529584" cy="173736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22960" y="3749039"/>
            <a:ext cx="3200400" cy="365760"/>
          </a:xfrm>
          <a:prstGeom prst="rect">
            <a:avLst/>
          </a:prstGeom>
          <a:noFill/>
        </p:spPr>
        <p:txBody>
          <a:bodyPr wrap="square">
            <a:spAutoFit/>
          </a:bodyPr>
          <a:lstStyle/>
          <a:p>
            <a:pPr algn="l">
              <a:spcAft>
                <a:spcPts val="600"/>
              </a:spcAft>
            </a:pPr>
            <a:r>
              <a:rPr sz="1300" b="1">
                <a:solidFill>
                  <a:srgbClr val="0D9488"/>
                </a:solidFill>
                <a:latin typeface="Arial"/>
              </a:rPr>
              <a:t>Part 1 raqamlari</a:t>
            </a:r>
          </a:p>
        </p:txBody>
      </p:sp>
      <p:sp>
        <p:nvSpPr>
          <p:cNvPr id="8" name="TextBox 7"/>
          <p:cNvSpPr txBox="1"/>
          <p:nvPr/>
        </p:nvSpPr>
        <p:spPr>
          <a:xfrm>
            <a:off x="822960" y="4114800"/>
            <a:ext cx="3200400" cy="1280160"/>
          </a:xfrm>
          <a:prstGeom prst="rect">
            <a:avLst/>
          </a:prstGeom>
          <a:noFill/>
        </p:spPr>
        <p:txBody>
          <a:bodyPr wrap="square">
            <a:spAutoFit/>
          </a:bodyPr>
          <a:lstStyle/>
          <a:p>
            <a:pPr algn="l">
              <a:spcAft>
                <a:spcPts val="600"/>
              </a:spcAft>
            </a:pPr>
            <a:r>
              <a:rPr sz="1350" b="0">
                <a:solidFill>
                  <a:srgbClr val="1E2A38"/>
                </a:solidFill>
                <a:latin typeface="Arial"/>
              </a:rPr>
              <a:t>Gap o‘rtacha 8 so‘z; 54% savol, 46% darak gap. To‘g‘ri harf: A 38% · B 32% · C 30% — «xavfsiz» harf yo‘q.</a:t>
            </a:r>
          </a:p>
        </p:txBody>
      </p:sp>
      <p:sp>
        <p:nvSpPr>
          <p:cNvPr id="9" name="Rounded Rectangle 8"/>
          <p:cNvSpPr/>
          <p:nvPr/>
        </p:nvSpPr>
        <p:spPr>
          <a:xfrm>
            <a:off x="4361688" y="3657600"/>
            <a:ext cx="3529584" cy="173736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544568" y="3749039"/>
            <a:ext cx="3200400" cy="365760"/>
          </a:xfrm>
          <a:prstGeom prst="rect">
            <a:avLst/>
          </a:prstGeom>
          <a:noFill/>
        </p:spPr>
        <p:txBody>
          <a:bodyPr wrap="square">
            <a:spAutoFit/>
          </a:bodyPr>
          <a:lstStyle/>
          <a:p>
            <a:pPr algn="l">
              <a:spcAft>
                <a:spcPts val="600"/>
              </a:spcAft>
            </a:pPr>
            <a:r>
              <a:rPr sz="1300" b="1">
                <a:solidFill>
                  <a:srgbClr val="2F5D8C"/>
                </a:solidFill>
                <a:latin typeface="Arial"/>
              </a:rPr>
              <a:t>Part 2 raqamlari</a:t>
            </a:r>
          </a:p>
        </p:txBody>
      </p:sp>
      <p:sp>
        <p:nvSpPr>
          <p:cNvPr id="11" name="TextBox 10"/>
          <p:cNvSpPr txBox="1"/>
          <p:nvPr/>
        </p:nvSpPr>
        <p:spPr>
          <a:xfrm>
            <a:off x="4544568" y="4114800"/>
            <a:ext cx="3200400" cy="1280160"/>
          </a:xfrm>
          <a:prstGeom prst="rect">
            <a:avLst/>
          </a:prstGeom>
          <a:noFill/>
        </p:spPr>
        <p:txBody>
          <a:bodyPr wrap="square">
            <a:spAutoFit/>
          </a:bodyPr>
          <a:lstStyle/>
          <a:p>
            <a:pPr algn="l">
              <a:spcAft>
                <a:spcPts val="600"/>
              </a:spcAft>
            </a:pPr>
            <a:r>
              <a:rPr sz="1350" b="0">
                <a:solidFill>
                  <a:srgbClr val="1E2A38"/>
                </a:solidFill>
                <a:latin typeface="Arial"/>
              </a:rPr>
              <a:t>Javoblarning 91% — bitta so‘z, 20% ida raqam yoki vaqt. Javoblar audioda TARTIB bilan keladi.</a:t>
            </a:r>
          </a:p>
        </p:txBody>
      </p:sp>
      <p:sp>
        <p:nvSpPr>
          <p:cNvPr id="12" name="Rounded Rectangle 11"/>
          <p:cNvSpPr/>
          <p:nvPr/>
        </p:nvSpPr>
        <p:spPr>
          <a:xfrm>
            <a:off x="8083296" y="3657600"/>
            <a:ext cx="3529584" cy="1737360"/>
          </a:xfrm>
          <a:prstGeom prst="roundRect">
            <a:avLst/>
          </a:prstGeom>
          <a:solidFill>
            <a:srgbClr val="FDEBDD"/>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66176" y="3749039"/>
            <a:ext cx="3200400" cy="365760"/>
          </a:xfrm>
          <a:prstGeom prst="rect">
            <a:avLst/>
          </a:prstGeom>
          <a:noFill/>
        </p:spPr>
        <p:txBody>
          <a:bodyPr wrap="square">
            <a:spAutoFit/>
          </a:bodyPr>
          <a:lstStyle/>
          <a:p>
            <a:pPr algn="l">
              <a:spcAft>
                <a:spcPts val="600"/>
              </a:spcAft>
            </a:pPr>
            <a:r>
              <a:rPr sz="1300" b="1">
                <a:solidFill>
                  <a:srgbClr val="F97316"/>
                </a:solidFill>
                <a:latin typeface="Arial"/>
              </a:rPr>
              <a:t>Ikkala qismda</a:t>
            </a:r>
          </a:p>
        </p:txBody>
      </p:sp>
      <p:sp>
        <p:nvSpPr>
          <p:cNvPr id="14" name="TextBox 13"/>
          <p:cNvSpPr txBox="1"/>
          <p:nvPr/>
        </p:nvSpPr>
        <p:spPr>
          <a:xfrm>
            <a:off x="8266176" y="4114800"/>
            <a:ext cx="3200400" cy="1280160"/>
          </a:xfrm>
          <a:prstGeom prst="rect">
            <a:avLst/>
          </a:prstGeom>
          <a:noFill/>
        </p:spPr>
        <p:txBody>
          <a:bodyPr wrap="square">
            <a:spAutoFit/>
          </a:bodyPr>
          <a:lstStyle/>
          <a:p>
            <a:pPr algn="l">
              <a:spcAft>
                <a:spcPts val="600"/>
              </a:spcAft>
            </a:pPr>
            <a:r>
              <a:rPr sz="1350" b="0">
                <a:solidFill>
                  <a:srgbClr val="1E2A38"/>
                </a:solidFill>
                <a:latin typeface="Arial"/>
              </a:rPr>
              <a:t>Javob so‘zi audioda eshitiladi, lekin savoldagi gap uni BOSHQA so‘zlar bilan aytadi (paraphrase).</a:t>
            </a:r>
          </a:p>
        </p:txBody>
      </p:sp>
      <p:sp>
        <p:nvSpPr>
          <p:cNvPr id="15" name="TextBox 14"/>
          <p:cNvSpPr txBox="1"/>
          <p:nvPr/>
        </p:nvSpPr>
        <p:spPr>
          <a:xfrm>
            <a:off x="640080" y="5577840"/>
            <a:ext cx="10972800" cy="731520"/>
          </a:xfrm>
          <a:prstGeom prst="rect">
            <a:avLst/>
          </a:prstGeom>
          <a:noFill/>
        </p:spPr>
        <p:txBody>
          <a:bodyPr wrap="square">
            <a:spAutoFit/>
          </a:bodyPr>
          <a:lstStyle/>
          <a:p>
            <a:pPr algn="l">
              <a:spcAft>
                <a:spcPts val="600"/>
              </a:spcAft>
            </a:pPr>
            <a:r>
              <a:rPr sz="1250" b="0">
                <a:solidFill>
                  <a:srgbClr val="5A6572"/>
                </a:solidFill>
                <a:latin typeface="Arial"/>
              </a:rPr>
              <a:t>Listening‘ning qolgan qismlari (Part 3–6, 15–35-savollar) — keyingi choraklarda. Part 1 da birinchi eshitishda VAZIFANI aniqlang, ikkinchisida tanlovni tasdiqlang.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MOK SHAROITI</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Mok qoidalari — imtihondagidek</a:t>
            </a:r>
          </a:p>
        </p:txBody>
      </p:sp>
      <p:sp>
        <p:nvSpPr>
          <p:cNvPr id="5" name="Rounded Rectangle 4"/>
          <p:cNvSpPr/>
          <p:nvPr/>
        </p:nvSpPr>
        <p:spPr>
          <a:xfrm>
            <a:off x="640080" y="1691640"/>
            <a:ext cx="6675120" cy="4343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822960" y="182880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1</a:t>
            </a:r>
          </a:p>
        </p:txBody>
      </p:sp>
      <p:sp>
        <p:nvSpPr>
          <p:cNvPr id="7" name="TextBox 6"/>
          <p:cNvSpPr txBox="1"/>
          <p:nvPr/>
        </p:nvSpPr>
        <p:spPr>
          <a:xfrm>
            <a:off x="1371600" y="1847088"/>
            <a:ext cx="5760720" cy="777240"/>
          </a:xfrm>
          <a:prstGeom prst="rect">
            <a:avLst/>
          </a:prstGeom>
          <a:noFill/>
        </p:spPr>
        <p:txBody>
          <a:bodyPr wrap="square">
            <a:spAutoFit/>
          </a:bodyPr>
          <a:lstStyle/>
          <a:p>
            <a:pPr algn="l">
              <a:spcAft>
                <a:spcPts val="600"/>
              </a:spcAft>
            </a:pPr>
            <a:r>
              <a:rPr sz="1400" b="0">
                <a:solidFill>
                  <a:srgbClr val="1E2A38"/>
                </a:solidFill>
                <a:latin typeface="Arial"/>
              </a:rPr>
              <a:t>Telefon va lug‘at — sumkada. Savol berilmaydi, javob aytilmaydi.</a:t>
            </a:r>
          </a:p>
        </p:txBody>
      </p:sp>
      <p:sp>
        <p:nvSpPr>
          <p:cNvPr id="8" name="Rounded Rectangle 7"/>
          <p:cNvSpPr/>
          <p:nvPr/>
        </p:nvSpPr>
        <p:spPr>
          <a:xfrm>
            <a:off x="822960" y="265176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9" name="TextBox 8"/>
          <p:cNvSpPr txBox="1"/>
          <p:nvPr/>
        </p:nvSpPr>
        <p:spPr>
          <a:xfrm>
            <a:off x="1371600" y="2670048"/>
            <a:ext cx="5760720" cy="777240"/>
          </a:xfrm>
          <a:prstGeom prst="rect">
            <a:avLst/>
          </a:prstGeom>
          <a:noFill/>
        </p:spPr>
        <p:txBody>
          <a:bodyPr wrap="square">
            <a:spAutoFit/>
          </a:bodyPr>
          <a:lstStyle/>
          <a:p>
            <a:pPr algn="l">
              <a:spcAft>
                <a:spcPts val="600"/>
              </a:spcAft>
            </a:pPr>
            <a:r>
              <a:rPr sz="1400" b="0">
                <a:solidFill>
                  <a:srgbClr val="1E2A38"/>
                </a:solidFill>
                <a:latin typeface="Arial"/>
              </a:rPr>
              <a:t>Javob varag‘iga (yoki ish varaqasiga) DARHOL yozing — keyin ko‘chirishga vaqt bo‘lmaydi.</a:t>
            </a:r>
          </a:p>
        </p:txBody>
      </p:sp>
      <p:sp>
        <p:nvSpPr>
          <p:cNvPr id="10" name="Rounded Rectangle 9"/>
          <p:cNvSpPr/>
          <p:nvPr/>
        </p:nvSpPr>
        <p:spPr>
          <a:xfrm>
            <a:off x="822960" y="34747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3</a:t>
            </a:r>
          </a:p>
        </p:txBody>
      </p:sp>
      <p:sp>
        <p:nvSpPr>
          <p:cNvPr id="11" name="TextBox 10"/>
          <p:cNvSpPr txBox="1"/>
          <p:nvPr/>
        </p:nvSpPr>
        <p:spPr>
          <a:xfrm>
            <a:off x="1371600" y="3493008"/>
            <a:ext cx="5760720" cy="777240"/>
          </a:xfrm>
          <a:prstGeom prst="rect">
            <a:avLst/>
          </a:prstGeom>
          <a:noFill/>
        </p:spPr>
        <p:txBody>
          <a:bodyPr wrap="square">
            <a:spAutoFit/>
          </a:bodyPr>
          <a:lstStyle/>
          <a:p>
            <a:pPr algn="l">
              <a:spcAft>
                <a:spcPts val="600"/>
              </a:spcAft>
            </a:pPr>
            <a:r>
              <a:rPr sz="1400" b="0">
                <a:solidFill>
                  <a:srgbClr val="1E2A38"/>
                </a:solidFill>
                <a:latin typeface="Arial"/>
              </a:rPr>
              <a:t>Har javob yoniga ishonch belgisi: ✓ — ishonaman, ? — taxmin. Tahlilda kerak bo‘ladi.</a:t>
            </a:r>
          </a:p>
        </p:txBody>
      </p:sp>
      <p:sp>
        <p:nvSpPr>
          <p:cNvPr id="12" name="Rounded Rectangle 11"/>
          <p:cNvSpPr/>
          <p:nvPr/>
        </p:nvSpPr>
        <p:spPr>
          <a:xfrm>
            <a:off x="822960" y="429768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4</a:t>
            </a:r>
          </a:p>
        </p:txBody>
      </p:sp>
      <p:sp>
        <p:nvSpPr>
          <p:cNvPr id="13" name="TextBox 12"/>
          <p:cNvSpPr txBox="1"/>
          <p:nvPr/>
        </p:nvSpPr>
        <p:spPr>
          <a:xfrm>
            <a:off x="1371600" y="4315968"/>
            <a:ext cx="5760720" cy="777240"/>
          </a:xfrm>
          <a:prstGeom prst="rect">
            <a:avLst/>
          </a:prstGeom>
          <a:noFill/>
        </p:spPr>
        <p:txBody>
          <a:bodyPr wrap="square">
            <a:spAutoFit/>
          </a:bodyPr>
          <a:lstStyle/>
          <a:p>
            <a:pPr algn="l">
              <a:spcAft>
                <a:spcPts val="600"/>
              </a:spcAft>
            </a:pPr>
            <a:r>
              <a:rPr sz="1400" b="0">
                <a:solidFill>
                  <a:srgbClr val="1E2A38"/>
                </a:solidFill>
                <a:latin typeface="Arial"/>
              </a:rPr>
              <a:t>Bo‘sh qoldirmang: bo‘sh joy — aniq 0, taxmin — imkoniyat (Listening Part 1 da — uchtadan biri).</a:t>
            </a:r>
          </a:p>
        </p:txBody>
      </p:sp>
      <p:sp>
        <p:nvSpPr>
          <p:cNvPr id="14" name="Rounded Rectangle 13"/>
          <p:cNvSpPr/>
          <p:nvPr/>
        </p:nvSpPr>
        <p:spPr>
          <a:xfrm>
            <a:off x="822960" y="512064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5</a:t>
            </a:r>
          </a:p>
        </p:txBody>
      </p:sp>
      <p:sp>
        <p:nvSpPr>
          <p:cNvPr id="15" name="TextBox 14"/>
          <p:cNvSpPr txBox="1"/>
          <p:nvPr/>
        </p:nvSpPr>
        <p:spPr>
          <a:xfrm>
            <a:off x="1371600" y="5138928"/>
            <a:ext cx="5760720" cy="777240"/>
          </a:xfrm>
          <a:prstGeom prst="rect">
            <a:avLst/>
          </a:prstGeom>
          <a:noFill/>
        </p:spPr>
        <p:txBody>
          <a:bodyPr wrap="square">
            <a:spAutoFit/>
          </a:bodyPr>
          <a:lstStyle/>
          <a:p>
            <a:pPr algn="l">
              <a:spcAft>
                <a:spcPts val="600"/>
              </a:spcAft>
            </a:pPr>
            <a:r>
              <a:rPr sz="1400" b="0">
                <a:solidFill>
                  <a:srgbClr val="1E2A38"/>
                </a:solidFill>
                <a:latin typeface="Arial"/>
              </a:rPr>
              <a:t>Listening‘da audio IKKI marta: 1-eshitish — belgilash, 2-eshitish — tasdiqlash.</a:t>
            </a:r>
          </a:p>
        </p:txBody>
      </p:sp>
      <p:sp>
        <p:nvSpPr>
          <p:cNvPr id="16" name="Rounded Rectangle 15"/>
          <p:cNvSpPr/>
          <p:nvPr/>
        </p:nvSpPr>
        <p:spPr>
          <a:xfrm>
            <a:off x="7543800" y="1691640"/>
            <a:ext cx="4069080" cy="4343400"/>
          </a:xfrm>
          <a:prstGeom prst="roundRect">
            <a:avLst/>
          </a:prstGeom>
          <a:solidFill>
            <a:srgbClr val="F6EED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7726679" y="1810512"/>
            <a:ext cx="3749039" cy="365760"/>
          </a:xfrm>
          <a:prstGeom prst="rect">
            <a:avLst/>
          </a:prstGeom>
          <a:noFill/>
        </p:spPr>
        <p:txBody>
          <a:bodyPr wrap="square">
            <a:spAutoFit/>
          </a:bodyPr>
          <a:lstStyle/>
          <a:p>
            <a:pPr algn="l">
              <a:spcAft>
                <a:spcPts val="600"/>
              </a:spcAft>
            </a:pPr>
            <a:r>
              <a:rPr sz="1300" b="1">
                <a:solidFill>
                  <a:srgbClr val="966A18"/>
                </a:solidFill>
                <a:latin typeface="Arial"/>
              </a:rPr>
              <a:t>MASHG‘ULOT VAQTI (biz qo‘yamiz)</a:t>
            </a:r>
          </a:p>
        </p:txBody>
      </p:sp>
      <p:sp>
        <p:nvSpPr>
          <p:cNvPr id="18" name="TextBox 17"/>
          <p:cNvSpPr txBox="1"/>
          <p:nvPr/>
        </p:nvSpPr>
        <p:spPr>
          <a:xfrm>
            <a:off x="7726679" y="2240280"/>
            <a:ext cx="3749039" cy="2743200"/>
          </a:xfrm>
          <a:prstGeom prst="rect">
            <a:avLst/>
          </a:prstGeom>
          <a:noFill/>
        </p:spPr>
        <p:txBody>
          <a:bodyPr wrap="square">
            <a:spAutoFit/>
          </a:bodyPr>
          <a:lstStyle/>
          <a:p>
            <a:pPr algn="l">
              <a:spcAft>
                <a:spcPts val="800"/>
              </a:spcAft>
            </a:pPr>
            <a:r>
              <a:rPr sz="1500" b="1">
                <a:solidFill>
                  <a:srgbClr val="1E2A38"/>
                </a:solidFill>
                <a:latin typeface="Arial"/>
              </a:rPr>
              <a:t>Reading Part 1 </a:t>
            </a:r>
            <a:r>
              <a:rPr sz="1500" b="0">
                <a:solidFill>
                  <a:srgbClr val="5A6572"/>
                </a:solidFill>
                <a:latin typeface="Arial"/>
              </a:rPr>
              <a:t>— 10 daqiqa</a:t>
            </a:r>
          </a:p>
          <a:p>
            <a:pPr algn="l">
              <a:spcAft>
                <a:spcPts val="800"/>
              </a:spcAft>
            </a:pPr>
            <a:r>
              <a:rPr sz="1500" b="1">
                <a:solidFill>
                  <a:srgbClr val="1E2A38"/>
                </a:solidFill>
                <a:latin typeface="Arial"/>
              </a:rPr>
              <a:t>Reading Part 2 </a:t>
            </a:r>
            <a:r>
              <a:rPr sz="1500" b="0">
                <a:solidFill>
                  <a:srgbClr val="5A6572"/>
                </a:solidFill>
                <a:latin typeface="Arial"/>
              </a:rPr>
              <a:t>— 12 daqiqa</a:t>
            </a:r>
          </a:p>
          <a:p>
            <a:pPr algn="l">
              <a:spcAft>
                <a:spcPts val="800"/>
              </a:spcAft>
            </a:pPr>
            <a:r>
              <a:rPr sz="1500" b="1">
                <a:solidFill>
                  <a:srgbClr val="1E2A38"/>
                </a:solidFill>
                <a:latin typeface="Arial"/>
              </a:rPr>
              <a:t>Reading Part 3 </a:t>
            </a:r>
            <a:r>
              <a:rPr sz="1500" b="0">
                <a:solidFill>
                  <a:srgbClr val="5A6572"/>
                </a:solidFill>
                <a:latin typeface="Arial"/>
              </a:rPr>
              <a:t>— 15 daqiqa</a:t>
            </a:r>
          </a:p>
          <a:p>
            <a:pPr algn="l">
              <a:spcAft>
                <a:spcPts val="800"/>
              </a:spcAft>
            </a:pPr>
            <a:r>
              <a:rPr sz="1500" b="1">
                <a:solidFill>
                  <a:srgbClr val="1E2A38"/>
                </a:solidFill>
                <a:latin typeface="Arial"/>
              </a:rPr>
              <a:t>Listening Part 1 + 2 </a:t>
            </a:r>
            <a:r>
              <a:rPr sz="1500" b="0">
                <a:solidFill>
                  <a:srgbClr val="5A6572"/>
                </a:solidFill>
                <a:latin typeface="Arial"/>
              </a:rPr>
              <a:t>— audio bo‘yicha, ~20 daqiqa</a:t>
            </a:r>
          </a:p>
        </p:txBody>
      </p:sp>
      <p:sp>
        <p:nvSpPr>
          <p:cNvPr id="19" name="TextBox 18"/>
          <p:cNvSpPr txBox="1"/>
          <p:nvPr/>
        </p:nvSpPr>
        <p:spPr>
          <a:xfrm>
            <a:off x="7726679" y="4206240"/>
            <a:ext cx="3749039" cy="1737360"/>
          </a:xfrm>
          <a:prstGeom prst="rect">
            <a:avLst/>
          </a:prstGeom>
          <a:noFill/>
        </p:spPr>
        <p:txBody>
          <a:bodyPr wrap="square">
            <a:spAutoFit/>
          </a:bodyPr>
          <a:lstStyle/>
          <a:p>
            <a:pPr algn="l">
              <a:spcAft>
                <a:spcPts val="600"/>
              </a:spcAft>
            </a:pPr>
            <a:r>
              <a:rPr sz="1200" b="0">
                <a:solidFill>
                  <a:srgbClr val="5A6572"/>
                </a:solidFill>
                <a:latin typeface="Arial"/>
              </a:rPr>
              <a:t>Bu RASMIY vaqt emas — har qism uchun alohida vaqt manbalarimizda yo‘q. Maqsad: qism ichida vaqtni boshqarishni mashq qilish. Vaqt tugasa — keyingi qismga o‘tamiz.</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TAHLIL USULI</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Mokni qanday tahlil qilish kerak — 5 qadam</a:t>
            </a:r>
          </a:p>
        </p:txBody>
      </p:sp>
      <p:sp>
        <p:nvSpPr>
          <p:cNvPr id="5" name="Rounded Rectangle 4"/>
          <p:cNvSpPr/>
          <p:nvPr/>
        </p:nvSpPr>
        <p:spPr>
          <a:xfrm>
            <a:off x="640080" y="1691640"/>
            <a:ext cx="1097280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822960" y="1865376"/>
            <a:ext cx="411480" cy="402336"/>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417320" y="1874520"/>
            <a:ext cx="2194560" cy="457200"/>
          </a:xfrm>
          <a:prstGeom prst="rect">
            <a:avLst/>
          </a:prstGeom>
          <a:noFill/>
        </p:spPr>
        <p:txBody>
          <a:bodyPr wrap="square">
            <a:spAutoFit/>
          </a:bodyPr>
          <a:lstStyle/>
          <a:p>
            <a:pPr algn="l">
              <a:spcAft>
                <a:spcPts val="600"/>
              </a:spcAft>
            </a:pPr>
            <a:r>
              <a:rPr sz="1600" b="1">
                <a:solidFill>
                  <a:srgbClr val="0D9488"/>
                </a:solidFill>
                <a:latin typeface="Arial"/>
              </a:rPr>
              <a:t>Belgilang</a:t>
            </a:r>
          </a:p>
        </p:txBody>
      </p:sp>
      <p:sp>
        <p:nvSpPr>
          <p:cNvPr id="8" name="TextBox 7"/>
          <p:cNvSpPr txBox="1"/>
          <p:nvPr/>
        </p:nvSpPr>
        <p:spPr>
          <a:xfrm>
            <a:off x="3657600" y="1810512"/>
            <a:ext cx="7772400" cy="640080"/>
          </a:xfrm>
          <a:prstGeom prst="rect">
            <a:avLst/>
          </a:prstGeom>
          <a:noFill/>
        </p:spPr>
        <p:txBody>
          <a:bodyPr wrap="square">
            <a:spAutoFit/>
          </a:bodyPr>
          <a:lstStyle/>
          <a:p>
            <a:pPr algn="l">
              <a:spcAft>
                <a:spcPts val="600"/>
              </a:spcAft>
            </a:pPr>
            <a:r>
              <a:rPr sz="1400" b="0">
                <a:solidFill>
                  <a:srgbClr val="1E2A38"/>
                </a:solidFill>
                <a:latin typeface="Arial"/>
              </a:rPr>
              <a:t>Kalit bilan faqat ✓ / ✗ qo‘ying. «?» bilan to‘g‘ri topilganlarni ham ajrating — ular omad edi.</a:t>
            </a:r>
          </a:p>
        </p:txBody>
      </p:sp>
      <p:sp>
        <p:nvSpPr>
          <p:cNvPr id="9" name="Rounded Rectangle 8"/>
          <p:cNvSpPr/>
          <p:nvPr/>
        </p:nvSpPr>
        <p:spPr>
          <a:xfrm>
            <a:off x="640080" y="2514600"/>
            <a:ext cx="1097280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822960" y="2688336"/>
            <a:ext cx="411480" cy="402336"/>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1" name="TextBox 10"/>
          <p:cNvSpPr txBox="1"/>
          <p:nvPr/>
        </p:nvSpPr>
        <p:spPr>
          <a:xfrm>
            <a:off x="1417320" y="2697480"/>
            <a:ext cx="2194560" cy="457200"/>
          </a:xfrm>
          <a:prstGeom prst="rect">
            <a:avLst/>
          </a:prstGeom>
          <a:noFill/>
        </p:spPr>
        <p:txBody>
          <a:bodyPr wrap="square">
            <a:spAutoFit/>
          </a:bodyPr>
          <a:lstStyle/>
          <a:p>
            <a:pPr algn="l">
              <a:spcAft>
                <a:spcPts val="600"/>
              </a:spcAft>
            </a:pPr>
            <a:r>
              <a:rPr sz="1600" b="1">
                <a:solidFill>
                  <a:srgbClr val="2F5D8C"/>
                </a:solidFill>
                <a:latin typeface="Arial"/>
              </a:rPr>
              <a:t>Dalil toping</a:t>
            </a:r>
          </a:p>
        </p:txBody>
      </p:sp>
      <p:sp>
        <p:nvSpPr>
          <p:cNvPr id="12" name="TextBox 11"/>
          <p:cNvSpPr txBox="1"/>
          <p:nvPr/>
        </p:nvSpPr>
        <p:spPr>
          <a:xfrm>
            <a:off x="3657600" y="2633472"/>
            <a:ext cx="7772400" cy="640080"/>
          </a:xfrm>
          <a:prstGeom prst="rect">
            <a:avLst/>
          </a:prstGeom>
          <a:noFill/>
        </p:spPr>
        <p:txBody>
          <a:bodyPr wrap="square">
            <a:spAutoFit/>
          </a:bodyPr>
          <a:lstStyle/>
          <a:p>
            <a:pPr algn="l">
              <a:spcAft>
                <a:spcPts val="600"/>
              </a:spcAft>
            </a:pPr>
            <a:r>
              <a:rPr sz="1400" b="0">
                <a:solidFill>
                  <a:srgbClr val="1E2A38"/>
                </a:solidFill>
                <a:latin typeface="Arial"/>
              </a:rPr>
              <a:t>Har ✗ va «?» uchun: Reading — matndagi jumla; Listening — transkriptdagi qator. Tagiga chizing.</a:t>
            </a:r>
          </a:p>
        </p:txBody>
      </p:sp>
      <p:sp>
        <p:nvSpPr>
          <p:cNvPr id="13" name="Rounded Rectangle 12"/>
          <p:cNvSpPr/>
          <p:nvPr/>
        </p:nvSpPr>
        <p:spPr>
          <a:xfrm>
            <a:off x="640080" y="3337560"/>
            <a:ext cx="1097280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822960" y="3511296"/>
            <a:ext cx="411480" cy="402336"/>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5" name="TextBox 14"/>
          <p:cNvSpPr txBox="1"/>
          <p:nvPr/>
        </p:nvSpPr>
        <p:spPr>
          <a:xfrm>
            <a:off x="1417320" y="3520440"/>
            <a:ext cx="2194560" cy="457200"/>
          </a:xfrm>
          <a:prstGeom prst="rect">
            <a:avLst/>
          </a:prstGeom>
          <a:noFill/>
        </p:spPr>
        <p:txBody>
          <a:bodyPr wrap="square">
            <a:spAutoFit/>
          </a:bodyPr>
          <a:lstStyle/>
          <a:p>
            <a:pPr algn="l">
              <a:spcAft>
                <a:spcPts val="600"/>
              </a:spcAft>
            </a:pPr>
            <a:r>
              <a:rPr sz="1600" b="1">
                <a:solidFill>
                  <a:srgbClr val="F97316"/>
                </a:solidFill>
                <a:latin typeface="Arial"/>
              </a:rPr>
              <a:t>Sabab kodi</a:t>
            </a:r>
          </a:p>
        </p:txBody>
      </p:sp>
      <p:sp>
        <p:nvSpPr>
          <p:cNvPr id="16" name="TextBox 15"/>
          <p:cNvSpPr txBox="1"/>
          <p:nvPr/>
        </p:nvSpPr>
        <p:spPr>
          <a:xfrm>
            <a:off x="3657600" y="3456432"/>
            <a:ext cx="7772400" cy="640080"/>
          </a:xfrm>
          <a:prstGeom prst="rect">
            <a:avLst/>
          </a:prstGeom>
          <a:noFill/>
        </p:spPr>
        <p:txBody>
          <a:bodyPr wrap="square">
            <a:spAutoFit/>
          </a:bodyPr>
          <a:lstStyle/>
          <a:p>
            <a:pPr algn="l">
              <a:spcAft>
                <a:spcPts val="600"/>
              </a:spcAft>
            </a:pPr>
            <a:r>
              <a:rPr sz="1400" b="0">
                <a:solidFill>
                  <a:srgbClr val="1E2A38"/>
                </a:solidFill>
                <a:latin typeface="Arial"/>
              </a:rPr>
              <a:t>Nega xato? VOC · PARA · DIS · TIME · FORM — bittasini tanlang (keyingi slayd).</a:t>
            </a:r>
          </a:p>
        </p:txBody>
      </p:sp>
      <p:sp>
        <p:nvSpPr>
          <p:cNvPr id="17" name="Rounded Rectangle 16"/>
          <p:cNvSpPr/>
          <p:nvPr/>
        </p:nvSpPr>
        <p:spPr>
          <a:xfrm>
            <a:off x="640080" y="4160520"/>
            <a:ext cx="1097280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822960" y="4334256"/>
            <a:ext cx="411480" cy="402336"/>
          </a:xfrm>
          <a:prstGeom prst="roundRect">
            <a:avLst/>
          </a:prstGeom>
          <a:solidFill>
            <a:srgbClr val="6D4A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9" name="TextBox 18"/>
          <p:cNvSpPr txBox="1"/>
          <p:nvPr/>
        </p:nvSpPr>
        <p:spPr>
          <a:xfrm>
            <a:off x="1417320" y="4343400"/>
            <a:ext cx="2194560" cy="457200"/>
          </a:xfrm>
          <a:prstGeom prst="rect">
            <a:avLst/>
          </a:prstGeom>
          <a:noFill/>
        </p:spPr>
        <p:txBody>
          <a:bodyPr wrap="square">
            <a:spAutoFit/>
          </a:bodyPr>
          <a:lstStyle/>
          <a:p>
            <a:pPr algn="l">
              <a:spcAft>
                <a:spcPts val="600"/>
              </a:spcAft>
            </a:pPr>
            <a:r>
              <a:rPr sz="1600" b="1">
                <a:solidFill>
                  <a:srgbClr val="6D4AA8"/>
                </a:solidFill>
                <a:latin typeface="Arial"/>
              </a:rPr>
              <a:t>Qoida yozing</a:t>
            </a:r>
          </a:p>
        </p:txBody>
      </p:sp>
      <p:sp>
        <p:nvSpPr>
          <p:cNvPr id="20" name="TextBox 19"/>
          <p:cNvSpPr txBox="1"/>
          <p:nvPr/>
        </p:nvSpPr>
        <p:spPr>
          <a:xfrm>
            <a:off x="3657600" y="4279392"/>
            <a:ext cx="7772400" cy="640080"/>
          </a:xfrm>
          <a:prstGeom prst="rect">
            <a:avLst/>
          </a:prstGeom>
          <a:noFill/>
        </p:spPr>
        <p:txBody>
          <a:bodyPr wrap="square">
            <a:spAutoFit/>
          </a:bodyPr>
          <a:lstStyle/>
          <a:p>
            <a:pPr algn="l">
              <a:spcAft>
                <a:spcPts val="600"/>
              </a:spcAft>
            </a:pPr>
            <a:r>
              <a:rPr sz="1400" b="0">
                <a:solidFill>
                  <a:srgbClr val="1E2A38"/>
                </a:solidFill>
                <a:latin typeface="Arial"/>
              </a:rPr>
              <a:t>«Keyingi safar men …» — bitta aniq harakat. «Ko‘proq o‘qiyman» qoida emas.</a:t>
            </a:r>
          </a:p>
        </p:txBody>
      </p:sp>
      <p:sp>
        <p:nvSpPr>
          <p:cNvPr id="21" name="Rounded Rectangle 20"/>
          <p:cNvSpPr/>
          <p:nvPr/>
        </p:nvSpPr>
        <p:spPr>
          <a:xfrm>
            <a:off x="640080" y="4983480"/>
            <a:ext cx="1097280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822960" y="5157216"/>
            <a:ext cx="411480" cy="402336"/>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23" name="TextBox 22"/>
          <p:cNvSpPr txBox="1"/>
          <p:nvPr/>
        </p:nvSpPr>
        <p:spPr>
          <a:xfrm>
            <a:off x="1417320" y="5166360"/>
            <a:ext cx="2194560" cy="457200"/>
          </a:xfrm>
          <a:prstGeom prst="rect">
            <a:avLst/>
          </a:prstGeom>
          <a:noFill/>
        </p:spPr>
        <p:txBody>
          <a:bodyPr wrap="square">
            <a:spAutoFit/>
          </a:bodyPr>
          <a:lstStyle/>
          <a:p>
            <a:pPr algn="l">
              <a:spcAft>
                <a:spcPts val="600"/>
              </a:spcAft>
            </a:pPr>
            <a:r>
              <a:rPr sz="1600" b="1">
                <a:solidFill>
                  <a:srgbClr val="966A18"/>
                </a:solidFill>
                <a:latin typeface="Arial"/>
              </a:rPr>
              <a:t>Sanang</a:t>
            </a:r>
          </a:p>
        </p:txBody>
      </p:sp>
      <p:sp>
        <p:nvSpPr>
          <p:cNvPr id="24" name="TextBox 23"/>
          <p:cNvSpPr txBox="1"/>
          <p:nvPr/>
        </p:nvSpPr>
        <p:spPr>
          <a:xfrm>
            <a:off x="3657600" y="5102352"/>
            <a:ext cx="7772400" cy="640080"/>
          </a:xfrm>
          <a:prstGeom prst="rect">
            <a:avLst/>
          </a:prstGeom>
          <a:noFill/>
        </p:spPr>
        <p:txBody>
          <a:bodyPr wrap="square">
            <a:spAutoFit/>
          </a:bodyPr>
          <a:lstStyle/>
          <a:p>
            <a:pPr algn="l">
              <a:spcAft>
                <a:spcPts val="600"/>
              </a:spcAft>
            </a:pPr>
            <a:r>
              <a:rPr sz="1400" b="0">
                <a:solidFill>
                  <a:srgbClr val="1E2A38"/>
                </a:solidFill>
                <a:latin typeface="Arial"/>
              </a:rPr>
              <a:t>Qaysi kod eng ko‘p? O‘sha — keyingi haftaning mashqi. Hamma xatoni birdan tuzatib bo‘lmaydi.</a:t>
            </a:r>
          </a:p>
        </p:txBody>
      </p:sp>
      <p:sp>
        <p:nvSpPr>
          <p:cNvPr id="25" name="TextBox 24"/>
          <p:cNvSpPr txBox="1"/>
          <p:nvPr/>
        </p:nvSpPr>
        <p:spPr>
          <a:xfrm>
            <a:off x="640080" y="5897880"/>
            <a:ext cx="10972800" cy="457200"/>
          </a:xfrm>
          <a:prstGeom prst="rect">
            <a:avLst/>
          </a:prstGeom>
          <a:noFill/>
        </p:spPr>
        <p:txBody>
          <a:bodyPr wrap="square">
            <a:spAutoFit/>
          </a:bodyPr>
          <a:lstStyle/>
          <a:p>
            <a:pPr algn="l">
              <a:spcAft>
                <a:spcPts val="600"/>
              </a:spcAft>
            </a:pPr>
            <a:r>
              <a:rPr sz="1400" b="1">
                <a:solidFill>
                  <a:srgbClr val="0D9488"/>
                </a:solidFill>
                <a:latin typeface="Arial"/>
              </a:rPr>
              <a:t>Ball — natija; xatolar daftari — keyingi ballning sababi. Javobni bilish yetmaydi, NEGA adashganingizni biling.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XATOLAR DAFTARI · KODLAR</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Nega xato qildim? Beshta sabab kodi</a:t>
            </a:r>
          </a:p>
        </p:txBody>
      </p:sp>
      <p:sp>
        <p:nvSpPr>
          <p:cNvPr id="5" name="Rounded Rectangle 4"/>
          <p:cNvSpPr/>
          <p:nvPr/>
        </p:nvSpPr>
        <p:spPr>
          <a:xfrm>
            <a:off x="640080" y="1691640"/>
            <a:ext cx="10972800" cy="713232"/>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822960" y="1856232"/>
            <a:ext cx="100584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VOC</a:t>
            </a:r>
          </a:p>
        </p:txBody>
      </p:sp>
      <p:sp>
        <p:nvSpPr>
          <p:cNvPr id="7" name="TextBox 6"/>
          <p:cNvSpPr txBox="1"/>
          <p:nvPr/>
        </p:nvSpPr>
        <p:spPr>
          <a:xfrm>
            <a:off x="2057400" y="1856232"/>
            <a:ext cx="2194560" cy="457200"/>
          </a:xfrm>
          <a:prstGeom prst="rect">
            <a:avLst/>
          </a:prstGeom>
          <a:noFill/>
        </p:spPr>
        <p:txBody>
          <a:bodyPr wrap="square">
            <a:spAutoFit/>
          </a:bodyPr>
          <a:lstStyle/>
          <a:p>
            <a:pPr algn="l">
              <a:spcAft>
                <a:spcPts val="600"/>
              </a:spcAft>
            </a:pPr>
            <a:r>
              <a:rPr sz="1600" b="1">
                <a:solidFill>
                  <a:srgbClr val="2F5D8C"/>
                </a:solidFill>
                <a:latin typeface="Arial"/>
              </a:rPr>
              <a:t>Lug‘at</a:t>
            </a:r>
          </a:p>
        </p:txBody>
      </p:sp>
      <p:sp>
        <p:nvSpPr>
          <p:cNvPr id="8" name="TextBox 7"/>
          <p:cNvSpPr txBox="1"/>
          <p:nvPr/>
        </p:nvSpPr>
        <p:spPr>
          <a:xfrm>
            <a:off x="4297680" y="1874520"/>
            <a:ext cx="7132320" cy="457200"/>
          </a:xfrm>
          <a:prstGeom prst="rect">
            <a:avLst/>
          </a:prstGeom>
          <a:noFill/>
        </p:spPr>
        <p:txBody>
          <a:bodyPr wrap="square">
            <a:spAutoFit/>
          </a:bodyPr>
          <a:lstStyle/>
          <a:p>
            <a:pPr algn="l">
              <a:spcAft>
                <a:spcPts val="600"/>
              </a:spcAft>
            </a:pPr>
            <a:r>
              <a:rPr sz="1400" b="0">
                <a:solidFill>
                  <a:srgbClr val="1E2A38"/>
                </a:solidFill>
                <a:latin typeface="Arial"/>
              </a:rPr>
              <a:t>so‘zni bilmadim / ma’nosini adashtirdim</a:t>
            </a:r>
          </a:p>
        </p:txBody>
      </p:sp>
      <p:sp>
        <p:nvSpPr>
          <p:cNvPr id="9" name="Rounded Rectangle 8"/>
          <p:cNvSpPr/>
          <p:nvPr/>
        </p:nvSpPr>
        <p:spPr>
          <a:xfrm>
            <a:off x="640080" y="2478024"/>
            <a:ext cx="10972800" cy="713232"/>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822960" y="2642616"/>
            <a:ext cx="100584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PARA</a:t>
            </a:r>
          </a:p>
        </p:txBody>
      </p:sp>
      <p:sp>
        <p:nvSpPr>
          <p:cNvPr id="11" name="TextBox 10"/>
          <p:cNvSpPr txBox="1"/>
          <p:nvPr/>
        </p:nvSpPr>
        <p:spPr>
          <a:xfrm>
            <a:off x="2057400" y="2642616"/>
            <a:ext cx="2194560" cy="457200"/>
          </a:xfrm>
          <a:prstGeom prst="rect">
            <a:avLst/>
          </a:prstGeom>
          <a:noFill/>
        </p:spPr>
        <p:txBody>
          <a:bodyPr wrap="square">
            <a:spAutoFit/>
          </a:bodyPr>
          <a:lstStyle/>
          <a:p>
            <a:pPr algn="l">
              <a:spcAft>
                <a:spcPts val="600"/>
              </a:spcAft>
            </a:pPr>
            <a:r>
              <a:rPr sz="1600" b="1">
                <a:solidFill>
                  <a:srgbClr val="0D9488"/>
                </a:solidFill>
                <a:latin typeface="Arial"/>
              </a:rPr>
              <a:t>Paraphrase</a:t>
            </a:r>
          </a:p>
        </p:txBody>
      </p:sp>
      <p:sp>
        <p:nvSpPr>
          <p:cNvPr id="12" name="TextBox 11"/>
          <p:cNvSpPr txBox="1"/>
          <p:nvPr/>
        </p:nvSpPr>
        <p:spPr>
          <a:xfrm>
            <a:off x="4297680" y="2660904"/>
            <a:ext cx="7132320" cy="457200"/>
          </a:xfrm>
          <a:prstGeom prst="rect">
            <a:avLst/>
          </a:prstGeom>
          <a:noFill/>
        </p:spPr>
        <p:txBody>
          <a:bodyPr wrap="square">
            <a:spAutoFit/>
          </a:bodyPr>
          <a:lstStyle/>
          <a:p>
            <a:pPr algn="l">
              <a:spcAft>
                <a:spcPts val="600"/>
              </a:spcAft>
            </a:pPr>
            <a:r>
              <a:rPr sz="1400" b="0">
                <a:solidFill>
                  <a:srgbClr val="1E2A38"/>
                </a:solidFill>
                <a:latin typeface="Arial"/>
              </a:rPr>
              <a:t>bir ma’noni boshqa so‘z bilan aytilganini tanimadim</a:t>
            </a:r>
          </a:p>
        </p:txBody>
      </p:sp>
      <p:sp>
        <p:nvSpPr>
          <p:cNvPr id="13" name="Rounded Rectangle 12"/>
          <p:cNvSpPr/>
          <p:nvPr/>
        </p:nvSpPr>
        <p:spPr>
          <a:xfrm>
            <a:off x="640080" y="3264408"/>
            <a:ext cx="10972800" cy="713232"/>
          </a:xfrm>
          <a:prstGeom prst="roundRect">
            <a:avLst/>
          </a:prstGeom>
          <a:solidFill>
            <a:srgbClr val="FDEBDD"/>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822960" y="3429000"/>
            <a:ext cx="100584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DIS</a:t>
            </a:r>
          </a:p>
        </p:txBody>
      </p:sp>
      <p:sp>
        <p:nvSpPr>
          <p:cNvPr id="15" name="TextBox 14"/>
          <p:cNvSpPr txBox="1"/>
          <p:nvPr/>
        </p:nvSpPr>
        <p:spPr>
          <a:xfrm>
            <a:off x="2057400" y="3429000"/>
            <a:ext cx="2194560" cy="457200"/>
          </a:xfrm>
          <a:prstGeom prst="rect">
            <a:avLst/>
          </a:prstGeom>
          <a:noFill/>
        </p:spPr>
        <p:txBody>
          <a:bodyPr wrap="square">
            <a:spAutoFit/>
          </a:bodyPr>
          <a:lstStyle/>
          <a:p>
            <a:pPr algn="l">
              <a:spcAft>
                <a:spcPts val="600"/>
              </a:spcAft>
            </a:pPr>
            <a:r>
              <a:rPr sz="1600" b="1">
                <a:solidFill>
                  <a:srgbClr val="F97316"/>
                </a:solidFill>
                <a:latin typeface="Arial"/>
              </a:rPr>
              <a:t>Chalg‘ituvchi</a:t>
            </a:r>
          </a:p>
        </p:txBody>
      </p:sp>
      <p:sp>
        <p:nvSpPr>
          <p:cNvPr id="16" name="TextBox 15"/>
          <p:cNvSpPr txBox="1"/>
          <p:nvPr/>
        </p:nvSpPr>
        <p:spPr>
          <a:xfrm>
            <a:off x="4297680" y="3447288"/>
            <a:ext cx="7132320" cy="457200"/>
          </a:xfrm>
          <a:prstGeom prst="rect">
            <a:avLst/>
          </a:prstGeom>
          <a:noFill/>
        </p:spPr>
        <p:txBody>
          <a:bodyPr wrap="square">
            <a:spAutoFit/>
          </a:bodyPr>
          <a:lstStyle/>
          <a:p>
            <a:pPr algn="l">
              <a:spcAft>
                <a:spcPts val="600"/>
              </a:spcAft>
            </a:pPr>
            <a:r>
              <a:rPr sz="1400" b="0">
                <a:solidFill>
                  <a:srgbClr val="1E2A38"/>
                </a:solidFill>
                <a:latin typeface="Arial"/>
              </a:rPr>
              <a:t>tuzoqqa tushdim: bir xil so‘z, birinchi raqam, ortiqcha variant</a:t>
            </a:r>
          </a:p>
        </p:txBody>
      </p:sp>
      <p:sp>
        <p:nvSpPr>
          <p:cNvPr id="17" name="Rounded Rectangle 16"/>
          <p:cNvSpPr/>
          <p:nvPr/>
        </p:nvSpPr>
        <p:spPr>
          <a:xfrm>
            <a:off x="640080" y="4050792"/>
            <a:ext cx="10972800" cy="713232"/>
          </a:xfrm>
          <a:prstGeom prst="roundRect">
            <a:avLst/>
          </a:prstGeom>
          <a:solidFill>
            <a:srgbClr val="EEE8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822960" y="4215384"/>
            <a:ext cx="1005840" cy="384048"/>
          </a:xfrm>
          <a:prstGeom prst="roundRect">
            <a:avLst/>
          </a:prstGeom>
          <a:solidFill>
            <a:srgbClr val="6D4A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TIME</a:t>
            </a:r>
          </a:p>
        </p:txBody>
      </p:sp>
      <p:sp>
        <p:nvSpPr>
          <p:cNvPr id="19" name="TextBox 18"/>
          <p:cNvSpPr txBox="1"/>
          <p:nvPr/>
        </p:nvSpPr>
        <p:spPr>
          <a:xfrm>
            <a:off x="2057400" y="4215384"/>
            <a:ext cx="2194560" cy="457200"/>
          </a:xfrm>
          <a:prstGeom prst="rect">
            <a:avLst/>
          </a:prstGeom>
          <a:noFill/>
        </p:spPr>
        <p:txBody>
          <a:bodyPr wrap="square">
            <a:spAutoFit/>
          </a:bodyPr>
          <a:lstStyle/>
          <a:p>
            <a:pPr algn="l">
              <a:spcAft>
                <a:spcPts val="600"/>
              </a:spcAft>
            </a:pPr>
            <a:r>
              <a:rPr sz="1600" b="1">
                <a:solidFill>
                  <a:srgbClr val="6D4AA8"/>
                </a:solidFill>
                <a:latin typeface="Arial"/>
              </a:rPr>
              <a:t>Vaqt</a:t>
            </a:r>
          </a:p>
        </p:txBody>
      </p:sp>
      <p:sp>
        <p:nvSpPr>
          <p:cNvPr id="20" name="TextBox 19"/>
          <p:cNvSpPr txBox="1"/>
          <p:nvPr/>
        </p:nvSpPr>
        <p:spPr>
          <a:xfrm>
            <a:off x="4297680" y="4233672"/>
            <a:ext cx="7132320" cy="457200"/>
          </a:xfrm>
          <a:prstGeom prst="rect">
            <a:avLst/>
          </a:prstGeom>
          <a:noFill/>
        </p:spPr>
        <p:txBody>
          <a:bodyPr wrap="square">
            <a:spAutoFit/>
          </a:bodyPr>
          <a:lstStyle/>
          <a:p>
            <a:pPr algn="l">
              <a:spcAft>
                <a:spcPts val="600"/>
              </a:spcAft>
            </a:pPr>
            <a:r>
              <a:rPr sz="1400" b="0">
                <a:solidFill>
                  <a:srgbClr val="1E2A38"/>
                </a:solidFill>
                <a:latin typeface="Arial"/>
              </a:rPr>
              <a:t>vaqt yetmadi, shoshildim yoki bitta savolda qotib qoldim</a:t>
            </a:r>
          </a:p>
        </p:txBody>
      </p:sp>
      <p:sp>
        <p:nvSpPr>
          <p:cNvPr id="21" name="Rounded Rectangle 20"/>
          <p:cNvSpPr/>
          <p:nvPr/>
        </p:nvSpPr>
        <p:spPr>
          <a:xfrm>
            <a:off x="640080" y="4837176"/>
            <a:ext cx="10972800" cy="713232"/>
          </a:xfrm>
          <a:prstGeom prst="roundRect">
            <a:avLst/>
          </a:prstGeom>
          <a:solidFill>
            <a:srgbClr val="F6EED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822960" y="5001768"/>
            <a:ext cx="1005840" cy="384048"/>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FORM</a:t>
            </a:r>
          </a:p>
        </p:txBody>
      </p:sp>
      <p:sp>
        <p:nvSpPr>
          <p:cNvPr id="23" name="TextBox 22"/>
          <p:cNvSpPr txBox="1"/>
          <p:nvPr/>
        </p:nvSpPr>
        <p:spPr>
          <a:xfrm>
            <a:off x="2057400" y="5001768"/>
            <a:ext cx="2194560" cy="457200"/>
          </a:xfrm>
          <a:prstGeom prst="rect">
            <a:avLst/>
          </a:prstGeom>
          <a:noFill/>
        </p:spPr>
        <p:txBody>
          <a:bodyPr wrap="square">
            <a:spAutoFit/>
          </a:bodyPr>
          <a:lstStyle/>
          <a:p>
            <a:pPr algn="l">
              <a:spcAft>
                <a:spcPts val="600"/>
              </a:spcAft>
            </a:pPr>
            <a:r>
              <a:rPr sz="1600" b="1">
                <a:solidFill>
                  <a:srgbClr val="966A18"/>
                </a:solidFill>
                <a:latin typeface="Arial"/>
              </a:rPr>
              <a:t>Shakl / imlo</a:t>
            </a:r>
          </a:p>
        </p:txBody>
      </p:sp>
      <p:sp>
        <p:nvSpPr>
          <p:cNvPr id="24" name="TextBox 23"/>
          <p:cNvSpPr txBox="1"/>
          <p:nvPr/>
        </p:nvSpPr>
        <p:spPr>
          <a:xfrm>
            <a:off x="4297680" y="5020056"/>
            <a:ext cx="7132320" cy="457200"/>
          </a:xfrm>
          <a:prstGeom prst="rect">
            <a:avLst/>
          </a:prstGeom>
          <a:noFill/>
        </p:spPr>
        <p:txBody>
          <a:bodyPr wrap="square">
            <a:spAutoFit/>
          </a:bodyPr>
          <a:lstStyle/>
          <a:p>
            <a:pPr algn="l">
              <a:spcAft>
                <a:spcPts val="600"/>
              </a:spcAft>
            </a:pPr>
            <a:r>
              <a:rPr sz="1400" b="0">
                <a:solidFill>
                  <a:srgbClr val="1E2A38"/>
                </a:solidFill>
                <a:latin typeface="Arial"/>
              </a:rPr>
              <a:t>ko‘plik -s, imlo, ikki so‘z yozdim, grammatikaga qaramadim</a:t>
            </a:r>
          </a:p>
        </p:txBody>
      </p:sp>
      <p:sp>
        <p:nvSpPr>
          <p:cNvPr id="25" name="TextBox 24"/>
          <p:cNvSpPr txBox="1"/>
          <p:nvPr/>
        </p:nvSpPr>
        <p:spPr>
          <a:xfrm>
            <a:off x="640080" y="5669280"/>
            <a:ext cx="10972800" cy="685800"/>
          </a:xfrm>
          <a:prstGeom prst="rect">
            <a:avLst/>
          </a:prstGeom>
          <a:noFill/>
        </p:spPr>
        <p:txBody>
          <a:bodyPr wrap="square">
            <a:spAutoFit/>
          </a:bodyPr>
          <a:lstStyle/>
          <a:p>
            <a:pPr algn="l">
              <a:spcAft>
                <a:spcPts val="600"/>
              </a:spcAft>
            </a:pPr>
            <a:r>
              <a:rPr sz="1300" b="0">
                <a:solidFill>
                  <a:srgbClr val="5A6572"/>
                </a:solidFill>
                <a:latin typeface="Arial"/>
              </a:rPr>
              <a:t>Farq muhim: VOC — so‘zni umuman bilmaysiz (lug‘at ishi); PARA — so‘zlarni bilasiz, lekin bir ma’no ekanini ko‘rmadingiz (mashq ishi). DIS — javobni topib, yonidagi tuzoqni tanladingiz.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XATOLAR DAFTARI · ISH VARAQASI 1–2-BET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Xatolar daftari — shablon</a:t>
            </a:r>
          </a:p>
        </p:txBody>
      </p:sp>
      <p:graphicFrame>
        <p:nvGraphicFramePr>
          <p:cNvPr id="5" name="Table 4"/>
          <p:cNvGraphicFramePr>
            <a:graphicFrameLocks noGrp="1"/>
          </p:cNvGraphicFramePr>
          <p:nvPr/>
        </p:nvGraphicFramePr>
        <p:xfrm>
          <a:off x="640080" y="1691640"/>
          <a:ext cx="10972800" cy="3200400"/>
        </p:xfrm>
        <a:graphic>
          <a:graphicData uri="http://schemas.openxmlformats.org/drawingml/2006/table">
            <a:tbl>
              <a:tblPr firstRow="1" bandRow="1">
                <a:tableStyleId>{5C22544A-7EE6-4342-B048-85BDC9FD1C3A}</a:tableStyleId>
              </a:tblPr>
              <a:tblGrid>
                <a:gridCol w="548640"/>
                <a:gridCol w="914400"/>
                <a:gridCol w="1463040"/>
                <a:gridCol w="1097280"/>
                <a:gridCol w="914400"/>
                <a:gridCol w="3200400"/>
                <a:gridCol w="2834640"/>
              </a:tblGrid>
              <a:tr h="457200">
                <a:tc>
                  <a:txBody>
                    <a:bodyPr wrap="square"/>
                    <a:lstStyle/>
                    <a:p>
                      <a:r>
                        <a:rPr sz="1300" b="1">
                          <a:solidFill>
                            <a:srgbClr val="0D9488"/>
                          </a:solidFill>
                          <a:latin typeface="Arial"/>
                        </a:rPr>
                        <a:t>№</a:t>
                      </a:r>
                    </a:p>
                  </a:txBody>
                  <a:tcPr marL="73152" marR="73152" marT="36576" marB="36576" anchor="ctr">
                    <a:solidFill>
                      <a:srgbClr val="EFF7F6"/>
                    </a:solidFill>
                  </a:tcPr>
                </a:tc>
                <a:tc>
                  <a:txBody>
                    <a:bodyPr wrap="square"/>
                    <a:lstStyle/>
                    <a:p>
                      <a:r>
                        <a:rPr sz="1300" b="1">
                          <a:solidFill>
                            <a:srgbClr val="0D9488"/>
                          </a:solidFill>
                          <a:latin typeface="Arial"/>
                        </a:rPr>
                        <a:t>Qism</a:t>
                      </a:r>
                    </a:p>
                  </a:txBody>
                  <a:tcPr marL="73152" marR="73152" marT="36576" marB="36576" anchor="ctr">
                    <a:solidFill>
                      <a:srgbClr val="EFF7F6"/>
                    </a:solidFill>
                  </a:tcPr>
                </a:tc>
                <a:tc>
                  <a:txBody>
                    <a:bodyPr wrap="square"/>
                    <a:lstStyle/>
                    <a:p>
                      <a:r>
                        <a:rPr sz="1300" b="1">
                          <a:solidFill>
                            <a:srgbClr val="0D9488"/>
                          </a:solidFill>
                          <a:latin typeface="Arial"/>
                        </a:rPr>
                        <a:t>Mening javobim</a:t>
                      </a:r>
                    </a:p>
                  </a:txBody>
                  <a:tcPr marL="73152" marR="73152" marT="36576" marB="36576" anchor="ctr">
                    <a:solidFill>
                      <a:srgbClr val="EFF7F6"/>
                    </a:solidFill>
                  </a:tcPr>
                </a:tc>
                <a:tc>
                  <a:txBody>
                    <a:bodyPr wrap="square"/>
                    <a:lstStyle/>
                    <a:p>
                      <a:r>
                        <a:rPr sz="1300" b="1">
                          <a:solidFill>
                            <a:srgbClr val="0D9488"/>
                          </a:solidFill>
                          <a:latin typeface="Arial"/>
                        </a:rPr>
                        <a:t>To‘g‘ri</a:t>
                      </a:r>
                    </a:p>
                  </a:txBody>
                  <a:tcPr marL="73152" marR="73152" marT="36576" marB="36576" anchor="ctr">
                    <a:solidFill>
                      <a:srgbClr val="EFF7F6"/>
                    </a:solidFill>
                  </a:tcPr>
                </a:tc>
                <a:tc>
                  <a:txBody>
                    <a:bodyPr wrap="square"/>
                    <a:lstStyle/>
                    <a:p>
                      <a:r>
                        <a:rPr sz="1300" b="1">
                          <a:solidFill>
                            <a:srgbClr val="0D9488"/>
                          </a:solidFill>
                          <a:latin typeface="Arial"/>
                        </a:rPr>
                        <a:t>Kod</a:t>
                      </a:r>
                    </a:p>
                  </a:txBody>
                  <a:tcPr marL="73152" marR="73152" marT="36576" marB="36576" anchor="ctr">
                    <a:solidFill>
                      <a:srgbClr val="EFF7F6"/>
                    </a:solidFill>
                  </a:tcPr>
                </a:tc>
                <a:tc>
                  <a:txBody>
                    <a:bodyPr wrap="square"/>
                    <a:lstStyle/>
                    <a:p>
                      <a:r>
                        <a:rPr sz="1300" b="1">
                          <a:solidFill>
                            <a:srgbClr val="0D9488"/>
                          </a:solidFill>
                          <a:latin typeface="Arial"/>
                        </a:rPr>
                        <a:t>Dalil (jumla / qator)</a:t>
                      </a:r>
                    </a:p>
                  </a:txBody>
                  <a:tcPr marL="73152" marR="73152" marT="36576" marB="36576" anchor="ctr">
                    <a:solidFill>
                      <a:srgbClr val="EFF7F6"/>
                    </a:solidFill>
                  </a:tcPr>
                </a:tc>
                <a:tc>
                  <a:txBody>
                    <a:bodyPr wrap="square"/>
                    <a:lstStyle/>
                    <a:p>
                      <a:r>
                        <a:rPr sz="1300" b="1">
                          <a:solidFill>
                            <a:srgbClr val="0D9488"/>
                          </a:solidFill>
                          <a:latin typeface="Arial"/>
                        </a:rPr>
                        <a:t>Keyingi safar men…</a:t>
                      </a:r>
                    </a:p>
                  </a:txBody>
                  <a:tcPr marL="73152" marR="73152" marT="36576" marB="36576" anchor="ctr">
                    <a:solidFill>
                      <a:srgbClr val="EFF7F6"/>
                    </a:solidFill>
                  </a:tcPr>
                </a:tc>
              </a:tr>
              <a:tr h="457200">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r>
              <a:tr h="457200">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r>
              <a:tr h="457200">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r>
              <a:tr h="457200">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r>
              <a:tr h="457200">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c>
                  <a:txBody>
                    <a:bodyPr wrap="square"/>
                    <a:lstStyle/>
                    <a:p>
                      <a:r>
                        <a:rPr sz="1300" b="0">
                          <a:solidFill>
                            <a:srgbClr val="1E2A38"/>
                          </a:solidFill>
                          <a:latin typeface="Arial"/>
                        </a:rPr>
                        <a:t/>
                      </a:r>
                    </a:p>
                  </a:txBody>
                  <a:tcPr marL="73152" marR="73152" marT="36576" marB="36576" anchor="ctr">
                    <a:solidFill>
                      <a:srgbClr val="FFFFFF"/>
                    </a:solidFill>
                  </a:tcPr>
                </a:tc>
              </a:tr>
              <a:tr h="457200">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c>
                  <a:txBody>
                    <a:bodyPr wrap="square"/>
                    <a:lstStyle/>
                    <a:p>
                      <a:r>
                        <a:rPr sz="1300" b="0">
                          <a:solidFill>
                            <a:srgbClr val="1E2A38"/>
                          </a:solidFill>
                          <a:latin typeface="Arial"/>
                        </a:rPr>
                        <a:t/>
                      </a:r>
                    </a:p>
                  </a:txBody>
                  <a:tcPr marL="73152" marR="73152" marT="36576" marB="36576" anchor="ctr">
                    <a:solidFill>
                      <a:srgbClr val="F7F8FA"/>
                    </a:solidFill>
                  </a:tcPr>
                </a:tc>
              </a:tr>
            </a:tbl>
          </a:graphicData>
        </a:graphic>
      </p:graphicFrame>
      <p:sp>
        <p:nvSpPr>
          <p:cNvPr id="6" name="TextBox 5"/>
          <p:cNvSpPr txBox="1"/>
          <p:nvPr/>
        </p:nvSpPr>
        <p:spPr>
          <a:xfrm>
            <a:off x="640080" y="5074920"/>
            <a:ext cx="10972800" cy="457200"/>
          </a:xfrm>
          <a:prstGeom prst="rect">
            <a:avLst/>
          </a:prstGeom>
          <a:noFill/>
        </p:spPr>
        <p:txBody>
          <a:bodyPr wrap="square">
            <a:spAutoFit/>
          </a:bodyPr>
          <a:lstStyle/>
          <a:p>
            <a:pPr algn="l">
              <a:spcAft>
                <a:spcPts val="600"/>
              </a:spcAft>
            </a:pPr>
            <a:r>
              <a:rPr sz="1500" b="1">
                <a:solidFill>
                  <a:srgbClr val="1E2A38"/>
                </a:solidFill>
                <a:latin typeface="Arial"/>
              </a:rPr>
              <a:t>Pastki qator — kodlar hisobi:   VOC ___   PARA ___   DIS ___   TIME ___   FORM ___</a:t>
            </a:r>
          </a:p>
        </p:txBody>
      </p:sp>
      <p:sp>
        <p:nvSpPr>
          <p:cNvPr id="7" name="TextBox 6"/>
          <p:cNvSpPr txBox="1"/>
          <p:nvPr/>
        </p:nvSpPr>
        <p:spPr>
          <a:xfrm>
            <a:off x="640080" y="5577840"/>
            <a:ext cx="10972800" cy="731520"/>
          </a:xfrm>
          <a:prstGeom prst="rect">
            <a:avLst/>
          </a:prstGeom>
          <a:noFill/>
        </p:spPr>
        <p:txBody>
          <a:bodyPr wrap="square">
            <a:spAutoFit/>
          </a:bodyPr>
          <a:lstStyle/>
          <a:p>
            <a:pPr algn="l">
              <a:spcAft>
                <a:spcPts val="600"/>
              </a:spcAft>
            </a:pPr>
            <a:r>
              <a:rPr sz="1300" b="0">
                <a:solidFill>
                  <a:srgbClr val="5A6572"/>
                </a:solidFill>
                <a:latin typeface="Arial"/>
              </a:rPr>
              <a:t>Har ✗ va har «?» qatorga yoziladi. «Dalil» ustuniga butun jumlani emas, kalit 4–6 so‘zni yozing. Reading — 1-bet, Listening — 2-bet.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XATOLAR DAFTARI · NAMUNA</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Xatolar daftari — to‘ldirilgan namuna</a:t>
            </a:r>
          </a:p>
        </p:txBody>
      </p:sp>
      <p:sp>
        <p:nvSpPr>
          <p:cNvPr id="5" name="TextBox 4"/>
          <p:cNvSpPr txBox="1"/>
          <p:nvPr/>
        </p:nvSpPr>
        <p:spPr>
          <a:xfrm>
            <a:off x="640080" y="1572768"/>
            <a:ext cx="10972800" cy="365760"/>
          </a:xfrm>
          <a:prstGeom prst="rect">
            <a:avLst/>
          </a:prstGeom>
          <a:noFill/>
        </p:spPr>
        <p:txBody>
          <a:bodyPr wrap="square">
            <a:spAutoFit/>
          </a:bodyPr>
          <a:lstStyle/>
          <a:p>
            <a:pPr algn="l">
              <a:spcAft>
                <a:spcPts val="600"/>
              </a:spcAft>
            </a:pPr>
            <a:r>
              <a:rPr sz="1300" b="0">
                <a:solidFill>
                  <a:srgbClr val="5A6572"/>
                </a:solidFill>
                <a:latin typeface="Arial"/>
              </a:rPr>
              <a:t>Bir o‘quvchining o‘ylab topilgan yozuvlari — mok matni emas, faqat yozish uslubi.</a:t>
            </a:r>
          </a:p>
        </p:txBody>
      </p:sp>
      <p:graphicFrame>
        <p:nvGraphicFramePr>
          <p:cNvPr id="6" name="Table 5"/>
          <p:cNvGraphicFramePr>
            <a:graphicFrameLocks noGrp="1"/>
          </p:cNvGraphicFramePr>
          <p:nvPr/>
        </p:nvGraphicFramePr>
        <p:xfrm>
          <a:off x="640080" y="1965960"/>
          <a:ext cx="10972800" cy="3328416"/>
        </p:xfrm>
        <a:graphic>
          <a:graphicData uri="http://schemas.openxmlformats.org/drawingml/2006/table">
            <a:tbl>
              <a:tblPr firstRow="1" bandRow="1">
                <a:tableStyleId>{5C22544A-7EE6-4342-B048-85BDC9FD1C3A}</a:tableStyleId>
              </a:tblPr>
              <a:tblGrid>
                <a:gridCol w="502920"/>
                <a:gridCol w="822960"/>
                <a:gridCol w="1005840"/>
                <a:gridCol w="1005840"/>
                <a:gridCol w="822960"/>
                <a:gridCol w="3520440"/>
                <a:gridCol w="3291840"/>
              </a:tblGrid>
              <a:tr h="475488">
                <a:tc>
                  <a:txBody>
                    <a:bodyPr wrap="square"/>
                    <a:lstStyle/>
                    <a:p>
                      <a:r>
                        <a:rPr sz="1200" b="1">
                          <a:solidFill>
                            <a:srgbClr val="0D9488"/>
                          </a:solidFill>
                          <a:latin typeface="Arial"/>
                        </a:rPr>
                        <a:t>№</a:t>
                      </a:r>
                    </a:p>
                  </a:txBody>
                  <a:tcPr marL="73152" marR="73152" marT="36576" marB="36576" anchor="ctr">
                    <a:solidFill>
                      <a:srgbClr val="EFF7F6"/>
                    </a:solidFill>
                  </a:tcPr>
                </a:tc>
                <a:tc>
                  <a:txBody>
                    <a:bodyPr wrap="square"/>
                    <a:lstStyle/>
                    <a:p>
                      <a:r>
                        <a:rPr sz="1200" b="1">
                          <a:solidFill>
                            <a:srgbClr val="0D9488"/>
                          </a:solidFill>
                          <a:latin typeface="Arial"/>
                        </a:rPr>
                        <a:t>Qism</a:t>
                      </a:r>
                    </a:p>
                  </a:txBody>
                  <a:tcPr marL="73152" marR="73152" marT="36576" marB="36576" anchor="ctr">
                    <a:solidFill>
                      <a:srgbClr val="EFF7F6"/>
                    </a:solidFill>
                  </a:tcPr>
                </a:tc>
                <a:tc>
                  <a:txBody>
                    <a:bodyPr wrap="square"/>
                    <a:lstStyle/>
                    <a:p>
                      <a:r>
                        <a:rPr sz="1200" b="1">
                          <a:solidFill>
                            <a:srgbClr val="0D9488"/>
                          </a:solidFill>
                          <a:latin typeface="Arial"/>
                        </a:rPr>
                        <a:t>Javobim</a:t>
                      </a:r>
                    </a:p>
                  </a:txBody>
                  <a:tcPr marL="73152" marR="73152" marT="36576" marB="36576" anchor="ctr">
                    <a:solidFill>
                      <a:srgbClr val="EFF7F6"/>
                    </a:solidFill>
                  </a:tcPr>
                </a:tc>
                <a:tc>
                  <a:txBody>
                    <a:bodyPr wrap="square"/>
                    <a:lstStyle/>
                    <a:p>
                      <a:r>
                        <a:rPr sz="1200" b="1">
                          <a:solidFill>
                            <a:srgbClr val="0D9488"/>
                          </a:solidFill>
                          <a:latin typeface="Arial"/>
                        </a:rPr>
                        <a:t>To‘g‘ri</a:t>
                      </a:r>
                    </a:p>
                  </a:txBody>
                  <a:tcPr marL="73152" marR="73152" marT="36576" marB="36576" anchor="ctr">
                    <a:solidFill>
                      <a:srgbClr val="EFF7F6"/>
                    </a:solidFill>
                  </a:tcPr>
                </a:tc>
                <a:tc>
                  <a:txBody>
                    <a:bodyPr wrap="square"/>
                    <a:lstStyle/>
                    <a:p>
                      <a:r>
                        <a:rPr sz="1200" b="1">
                          <a:solidFill>
                            <a:srgbClr val="0D9488"/>
                          </a:solidFill>
                          <a:latin typeface="Arial"/>
                        </a:rPr>
                        <a:t>Kod</a:t>
                      </a:r>
                    </a:p>
                  </a:txBody>
                  <a:tcPr marL="73152" marR="73152" marT="36576" marB="36576" anchor="ctr">
                    <a:solidFill>
                      <a:srgbClr val="EFF7F6"/>
                    </a:solidFill>
                  </a:tcPr>
                </a:tc>
                <a:tc>
                  <a:txBody>
                    <a:bodyPr wrap="square"/>
                    <a:lstStyle/>
                    <a:p>
                      <a:r>
                        <a:rPr sz="1200" b="1">
                          <a:solidFill>
                            <a:srgbClr val="0D9488"/>
                          </a:solidFill>
                          <a:latin typeface="Arial"/>
                        </a:rPr>
                        <a:t>Dalil</a:t>
                      </a:r>
                    </a:p>
                  </a:txBody>
                  <a:tcPr marL="73152" marR="73152" marT="36576" marB="36576" anchor="ctr">
                    <a:solidFill>
                      <a:srgbClr val="EFF7F6"/>
                    </a:solidFill>
                  </a:tcPr>
                </a:tc>
                <a:tc>
                  <a:txBody>
                    <a:bodyPr wrap="square"/>
                    <a:lstStyle/>
                    <a:p>
                      <a:r>
                        <a:rPr sz="1200" b="1">
                          <a:solidFill>
                            <a:srgbClr val="0D9488"/>
                          </a:solidFill>
                          <a:latin typeface="Arial"/>
                        </a:rPr>
                        <a:t>Keyingi safar men…</a:t>
                      </a:r>
                    </a:p>
                  </a:txBody>
                  <a:tcPr marL="73152" marR="73152" marT="36576" marB="36576" anchor="ctr">
                    <a:solidFill>
                      <a:srgbClr val="EFF7F6"/>
                    </a:solidFill>
                  </a:tcPr>
                </a:tc>
              </a:tr>
              <a:tr h="475488">
                <a:tc>
                  <a:txBody>
                    <a:bodyPr wrap="square"/>
                    <a:lstStyle/>
                    <a:p>
                      <a:r>
                        <a:rPr sz="1200" b="0">
                          <a:solidFill>
                            <a:srgbClr val="1E2A38"/>
                          </a:solidFill>
                          <a:latin typeface="Arial"/>
                        </a:rPr>
                        <a:t>9</a:t>
                      </a:r>
                    </a:p>
                  </a:txBody>
                  <a:tcPr marL="73152" marR="73152" marT="36576" marB="36576" anchor="ctr">
                    <a:solidFill>
                      <a:srgbClr val="FFFFFF"/>
                    </a:solidFill>
                  </a:tcPr>
                </a:tc>
                <a:tc>
                  <a:txBody>
                    <a:bodyPr wrap="square"/>
                    <a:lstStyle/>
                    <a:p>
                      <a:r>
                        <a:rPr sz="1200" b="0">
                          <a:solidFill>
                            <a:srgbClr val="1E2A38"/>
                          </a:solidFill>
                          <a:latin typeface="Arial"/>
                        </a:rPr>
                        <a:t>R P2</a:t>
                      </a:r>
                    </a:p>
                  </a:txBody>
                  <a:tcPr marL="73152" marR="73152" marT="36576" marB="36576" anchor="ctr">
                    <a:solidFill>
                      <a:srgbClr val="FFFFFF"/>
                    </a:solidFill>
                  </a:tcPr>
                </a:tc>
                <a:tc>
                  <a:txBody>
                    <a:bodyPr wrap="square"/>
                    <a:lstStyle/>
                    <a:p>
                      <a:r>
                        <a:rPr sz="1200" b="0">
                          <a:solidFill>
                            <a:srgbClr val="1E2A38"/>
                          </a:solidFill>
                          <a:latin typeface="Arial"/>
                        </a:rPr>
                        <a:t>F</a:t>
                      </a:r>
                    </a:p>
                  </a:txBody>
                  <a:tcPr marL="73152" marR="73152" marT="36576" marB="36576" anchor="ctr">
                    <a:solidFill>
                      <a:srgbClr val="FFFFFF"/>
                    </a:solidFill>
                  </a:tcPr>
                </a:tc>
                <a:tc>
                  <a:txBody>
                    <a:bodyPr wrap="square"/>
                    <a:lstStyle/>
                    <a:p>
                      <a:r>
                        <a:rPr sz="1200" b="0">
                          <a:solidFill>
                            <a:srgbClr val="1E2A38"/>
                          </a:solidFill>
                          <a:latin typeface="Arial"/>
                        </a:rPr>
                        <a:t>C</a:t>
                      </a:r>
                    </a:p>
                  </a:txBody>
                  <a:tcPr marL="73152" marR="73152" marT="36576" marB="36576" anchor="ctr">
                    <a:solidFill>
                      <a:srgbClr val="FFFFFF"/>
                    </a:solidFill>
                  </a:tcPr>
                </a:tc>
                <a:tc>
                  <a:txBody>
                    <a:bodyPr wrap="square"/>
                    <a:lstStyle/>
                    <a:p>
                      <a:r>
                        <a:rPr sz="1200" b="1">
                          <a:solidFill>
                            <a:srgbClr val="F97316"/>
                          </a:solidFill>
                          <a:latin typeface="Arial"/>
                        </a:rPr>
                        <a:t>DIS</a:t>
                      </a:r>
                    </a:p>
                  </a:txBody>
                  <a:tcPr marL="73152" marR="73152" marT="36576" marB="36576" anchor="ctr">
                    <a:solidFill>
                      <a:srgbClr val="FFFFFF"/>
                    </a:solidFill>
                  </a:tcPr>
                </a:tc>
                <a:tc>
                  <a:txBody>
                    <a:bodyPr wrap="square"/>
                    <a:lstStyle/>
                    <a:p>
                      <a:r>
                        <a:rPr sz="1200" b="0">
                          <a:solidFill>
                            <a:srgbClr val="1E2A38"/>
                          </a:solidFill>
                          <a:latin typeface="Arial"/>
                        </a:rPr>
                        <a:t>«free» F da ham bor — lekin u yerda parking</a:t>
                      </a:r>
                    </a:p>
                  </a:txBody>
                  <a:tcPr marL="73152" marR="73152" marT="36576" marB="36576" anchor="ctr">
                    <a:solidFill>
                      <a:srgbClr val="FFFFFF"/>
                    </a:solidFill>
                  </a:tcPr>
                </a:tc>
                <a:tc>
                  <a:txBody>
                    <a:bodyPr wrap="square"/>
                    <a:lstStyle/>
                    <a:p>
                      <a:r>
                        <a:rPr sz="1200" b="0">
                          <a:solidFill>
                            <a:srgbClr val="1E2A38"/>
                          </a:solidFill>
                          <a:latin typeface="Arial"/>
                        </a:rPr>
                        <a:t>bir xil so‘z ko‘rsam, SHARTni tekshiraman</a:t>
                      </a:r>
                    </a:p>
                  </a:txBody>
                  <a:tcPr marL="73152" marR="73152" marT="36576" marB="36576" anchor="ctr">
                    <a:solidFill>
                      <a:srgbClr val="FFFFFF"/>
                    </a:solidFill>
                  </a:tcPr>
                </a:tc>
              </a:tr>
              <a:tr h="475488">
                <a:tc>
                  <a:txBody>
                    <a:bodyPr wrap="square"/>
                    <a:lstStyle/>
                    <a:p>
                      <a:r>
                        <a:rPr sz="1200" b="0">
                          <a:solidFill>
                            <a:srgbClr val="1E2A38"/>
                          </a:solidFill>
                          <a:latin typeface="Arial"/>
                        </a:rPr>
                        <a:t>3</a:t>
                      </a:r>
                    </a:p>
                  </a:txBody>
                  <a:tcPr marL="73152" marR="73152" marT="36576" marB="36576" anchor="ctr">
                    <a:solidFill>
                      <a:srgbClr val="F7F8FA"/>
                    </a:solidFill>
                  </a:tcPr>
                </a:tc>
                <a:tc>
                  <a:txBody>
                    <a:bodyPr wrap="square"/>
                    <a:lstStyle/>
                    <a:p>
                      <a:r>
                        <a:rPr sz="1200" b="0">
                          <a:solidFill>
                            <a:srgbClr val="1E2A38"/>
                          </a:solidFill>
                          <a:latin typeface="Arial"/>
                        </a:rPr>
                        <a:t>R P1</a:t>
                      </a:r>
                    </a:p>
                  </a:txBody>
                  <a:tcPr marL="73152" marR="73152" marT="36576" marB="36576" anchor="ctr">
                    <a:solidFill>
                      <a:srgbClr val="F7F8FA"/>
                    </a:solidFill>
                  </a:tcPr>
                </a:tc>
                <a:tc>
                  <a:txBody>
                    <a:bodyPr wrap="square"/>
                    <a:lstStyle/>
                    <a:p>
                      <a:r>
                        <a:rPr sz="1200" b="0">
                          <a:solidFill>
                            <a:srgbClr val="1E2A38"/>
                          </a:solidFill>
                          <a:latin typeface="Arial"/>
                        </a:rPr>
                        <a:t>student</a:t>
                      </a:r>
                    </a:p>
                  </a:txBody>
                  <a:tcPr marL="73152" marR="73152" marT="36576" marB="36576" anchor="ctr">
                    <a:solidFill>
                      <a:srgbClr val="F7F8FA"/>
                    </a:solidFill>
                  </a:tcPr>
                </a:tc>
                <a:tc>
                  <a:txBody>
                    <a:bodyPr wrap="square"/>
                    <a:lstStyle/>
                    <a:p>
                      <a:r>
                        <a:rPr sz="1200" b="0">
                          <a:solidFill>
                            <a:srgbClr val="1E2A38"/>
                          </a:solidFill>
                          <a:latin typeface="Arial"/>
                        </a:rPr>
                        <a:t>students</a:t>
                      </a:r>
                    </a:p>
                  </a:txBody>
                  <a:tcPr marL="73152" marR="73152" marT="36576" marB="36576" anchor="ctr">
                    <a:solidFill>
                      <a:srgbClr val="F7F8FA"/>
                    </a:solidFill>
                  </a:tcPr>
                </a:tc>
                <a:tc>
                  <a:txBody>
                    <a:bodyPr wrap="square"/>
                    <a:lstStyle/>
                    <a:p>
                      <a:r>
                        <a:rPr sz="1200" b="1">
                          <a:solidFill>
                            <a:srgbClr val="966A18"/>
                          </a:solidFill>
                          <a:latin typeface="Arial"/>
                        </a:rPr>
                        <a:t>FORM</a:t>
                      </a:r>
                    </a:p>
                  </a:txBody>
                  <a:tcPr marL="73152" marR="73152" marT="36576" marB="36576" anchor="ctr">
                    <a:solidFill>
                      <a:srgbClr val="F7F8FA"/>
                    </a:solidFill>
                  </a:tcPr>
                </a:tc>
                <a:tc>
                  <a:txBody>
                    <a:bodyPr wrap="square"/>
                    <a:lstStyle/>
                    <a:p>
                      <a:r>
                        <a:rPr sz="1200" b="0">
                          <a:solidFill>
                            <a:srgbClr val="1E2A38"/>
                          </a:solidFill>
                          <a:latin typeface="Arial"/>
                        </a:rPr>
                        <a:t>«the ___ were» — ko‘plik</a:t>
                      </a:r>
                    </a:p>
                  </a:txBody>
                  <a:tcPr marL="73152" marR="73152" marT="36576" marB="36576" anchor="ctr">
                    <a:solidFill>
                      <a:srgbClr val="F7F8FA"/>
                    </a:solidFill>
                  </a:tcPr>
                </a:tc>
                <a:tc>
                  <a:txBody>
                    <a:bodyPr wrap="square"/>
                    <a:lstStyle/>
                    <a:p>
                      <a:r>
                        <a:rPr sz="1200" b="0">
                          <a:solidFill>
                            <a:srgbClr val="1E2A38"/>
                          </a:solidFill>
                          <a:latin typeface="Arial"/>
                        </a:rPr>
                        <a:t>bo‘shliq atrofidagi fe’lni o‘qiyman</a:t>
                      </a:r>
                    </a:p>
                  </a:txBody>
                  <a:tcPr marL="73152" marR="73152" marT="36576" marB="36576" anchor="ctr">
                    <a:solidFill>
                      <a:srgbClr val="F7F8FA"/>
                    </a:solidFill>
                  </a:tcPr>
                </a:tc>
              </a:tr>
              <a:tr h="475488">
                <a:tc>
                  <a:txBody>
                    <a:bodyPr wrap="square"/>
                    <a:lstStyle/>
                    <a:p>
                      <a:r>
                        <a:rPr sz="1200" b="0">
                          <a:solidFill>
                            <a:srgbClr val="1E2A38"/>
                          </a:solidFill>
                          <a:latin typeface="Arial"/>
                        </a:rPr>
                        <a:t>17</a:t>
                      </a:r>
                    </a:p>
                  </a:txBody>
                  <a:tcPr marL="73152" marR="73152" marT="36576" marB="36576" anchor="ctr">
                    <a:solidFill>
                      <a:srgbClr val="FFFFFF"/>
                    </a:solidFill>
                  </a:tcPr>
                </a:tc>
                <a:tc>
                  <a:txBody>
                    <a:bodyPr wrap="square"/>
                    <a:lstStyle/>
                    <a:p>
                      <a:r>
                        <a:rPr sz="1200" b="0">
                          <a:solidFill>
                            <a:srgbClr val="1E2A38"/>
                          </a:solidFill>
                          <a:latin typeface="Arial"/>
                        </a:rPr>
                        <a:t>R P3</a:t>
                      </a:r>
                    </a:p>
                  </a:txBody>
                  <a:tcPr marL="73152" marR="73152" marT="36576" marB="36576" anchor="ctr">
                    <a:solidFill>
                      <a:srgbClr val="FFFFFF"/>
                    </a:solidFill>
                  </a:tcPr>
                </a:tc>
                <a:tc>
                  <a:txBody>
                    <a:bodyPr wrap="square"/>
                    <a:lstStyle/>
                    <a:p>
                      <a:r>
                        <a:rPr sz="1200" b="0">
                          <a:solidFill>
                            <a:srgbClr val="1E2A38"/>
                          </a:solidFill>
                          <a:latin typeface="Arial"/>
                        </a:rPr>
                        <a:t>D</a:t>
                      </a:r>
                    </a:p>
                  </a:txBody>
                  <a:tcPr marL="73152" marR="73152" marT="36576" marB="36576" anchor="ctr">
                    <a:solidFill>
                      <a:srgbClr val="FFFFFF"/>
                    </a:solidFill>
                  </a:tcPr>
                </a:tc>
                <a:tc>
                  <a:txBody>
                    <a:bodyPr wrap="square"/>
                    <a:lstStyle/>
                    <a:p>
                      <a:r>
                        <a:rPr sz="1200" b="0">
                          <a:solidFill>
                            <a:srgbClr val="1E2A38"/>
                          </a:solidFill>
                          <a:latin typeface="Arial"/>
                        </a:rPr>
                        <a:t>B</a:t>
                      </a:r>
                    </a:p>
                  </a:txBody>
                  <a:tcPr marL="73152" marR="73152" marT="36576" marB="36576" anchor="ctr">
                    <a:solidFill>
                      <a:srgbClr val="FFFFFF"/>
                    </a:solidFill>
                  </a:tcPr>
                </a:tc>
                <a:tc>
                  <a:txBody>
                    <a:bodyPr wrap="square"/>
                    <a:lstStyle/>
                    <a:p>
                      <a:r>
                        <a:rPr sz="1200" b="1">
                          <a:solidFill>
                            <a:srgbClr val="0D9488"/>
                          </a:solidFill>
                          <a:latin typeface="Arial"/>
                        </a:rPr>
                        <a:t>PARA</a:t>
                      </a:r>
                    </a:p>
                  </a:txBody>
                  <a:tcPr marL="73152" marR="73152" marT="36576" marB="36576" anchor="ctr">
                    <a:solidFill>
                      <a:srgbClr val="FFFFFF"/>
                    </a:solidFill>
                  </a:tcPr>
                </a:tc>
                <a:tc>
                  <a:txBody>
                    <a:bodyPr wrap="square"/>
                    <a:lstStyle/>
                    <a:p>
                      <a:r>
                        <a:rPr sz="1200" b="0">
                          <a:solidFill>
                            <a:srgbClr val="1E2A38"/>
                          </a:solidFill>
                          <a:latin typeface="Arial"/>
                        </a:rPr>
                        <a:t>«However» dan keyingi gap</a:t>
                      </a:r>
                    </a:p>
                  </a:txBody>
                  <a:tcPr marL="73152" marR="73152" marT="36576" marB="36576" anchor="ctr">
                    <a:solidFill>
                      <a:srgbClr val="FFFFFF"/>
                    </a:solidFill>
                  </a:tcPr>
                </a:tc>
                <a:tc>
                  <a:txBody>
                    <a:bodyPr wrap="square"/>
                    <a:lstStyle/>
                    <a:p>
                      <a:r>
                        <a:rPr sz="1200" b="0">
                          <a:solidFill>
                            <a:srgbClr val="1E2A38"/>
                          </a:solidFill>
                          <a:latin typeface="Arial"/>
                        </a:rPr>
                        <a:t>burilish so‘zidan keyingisini o‘qiyman</a:t>
                      </a:r>
                    </a:p>
                  </a:txBody>
                  <a:tcPr marL="73152" marR="73152" marT="36576" marB="36576" anchor="ctr">
                    <a:solidFill>
                      <a:srgbClr val="FFFFFF"/>
                    </a:solidFill>
                  </a:tcPr>
                </a:tc>
              </a:tr>
              <a:tr h="475488">
                <a:tc>
                  <a:txBody>
                    <a:bodyPr wrap="square"/>
                    <a:lstStyle/>
                    <a:p>
                      <a:r>
                        <a:rPr sz="1200" b="0">
                          <a:solidFill>
                            <a:srgbClr val="1E2A38"/>
                          </a:solidFill>
                          <a:latin typeface="Arial"/>
                        </a:rPr>
                        <a:t>20</a:t>
                      </a:r>
                    </a:p>
                  </a:txBody>
                  <a:tcPr marL="73152" marR="73152" marT="36576" marB="36576" anchor="ctr">
                    <a:solidFill>
                      <a:srgbClr val="F7F8FA"/>
                    </a:solidFill>
                  </a:tcPr>
                </a:tc>
                <a:tc>
                  <a:txBody>
                    <a:bodyPr wrap="square"/>
                    <a:lstStyle/>
                    <a:p>
                      <a:r>
                        <a:rPr sz="1200" b="0">
                          <a:solidFill>
                            <a:srgbClr val="1E2A38"/>
                          </a:solidFill>
                          <a:latin typeface="Arial"/>
                        </a:rPr>
                        <a:t>R P3</a:t>
                      </a:r>
                    </a:p>
                  </a:txBody>
                  <a:tcPr marL="73152" marR="73152" marT="36576" marB="36576" anchor="ctr">
                    <a:solidFill>
                      <a:srgbClr val="F7F8FA"/>
                    </a:solidFill>
                  </a:tcPr>
                </a:tc>
                <a:tc>
                  <a:txBody>
                    <a:bodyPr wrap="square"/>
                    <a:lstStyle/>
                    <a:p>
                      <a:r>
                        <a:rPr sz="1200" b="0">
                          <a:solidFill>
                            <a:srgbClr val="1E2A38"/>
                          </a:solidFill>
                          <a:latin typeface="Arial"/>
                        </a:rPr>
                        <a:t>—</a:t>
                      </a:r>
                    </a:p>
                  </a:txBody>
                  <a:tcPr marL="73152" marR="73152" marT="36576" marB="36576" anchor="ctr">
                    <a:solidFill>
                      <a:srgbClr val="F7F8FA"/>
                    </a:solidFill>
                  </a:tcPr>
                </a:tc>
                <a:tc>
                  <a:txBody>
                    <a:bodyPr wrap="square"/>
                    <a:lstStyle/>
                    <a:p>
                      <a:r>
                        <a:rPr sz="1200" b="0">
                          <a:solidFill>
                            <a:srgbClr val="1E2A38"/>
                          </a:solidFill>
                          <a:latin typeface="Arial"/>
                        </a:rPr>
                        <a:t>E</a:t>
                      </a:r>
                    </a:p>
                  </a:txBody>
                  <a:tcPr marL="73152" marR="73152" marT="36576" marB="36576" anchor="ctr">
                    <a:solidFill>
                      <a:srgbClr val="F7F8FA"/>
                    </a:solidFill>
                  </a:tcPr>
                </a:tc>
                <a:tc>
                  <a:txBody>
                    <a:bodyPr wrap="square"/>
                    <a:lstStyle/>
                    <a:p>
                      <a:r>
                        <a:rPr sz="1200" b="1">
                          <a:solidFill>
                            <a:srgbClr val="6D4AA8"/>
                          </a:solidFill>
                          <a:latin typeface="Arial"/>
                        </a:rPr>
                        <a:t>TIME</a:t>
                      </a:r>
                    </a:p>
                  </a:txBody>
                  <a:tcPr marL="73152" marR="73152" marT="36576" marB="36576" anchor="ctr">
                    <a:solidFill>
                      <a:srgbClr val="F7F8FA"/>
                    </a:solidFill>
                  </a:tcPr>
                </a:tc>
                <a:tc>
                  <a:txBody>
                    <a:bodyPr wrap="square"/>
                    <a:lstStyle/>
                    <a:p>
                      <a:r>
                        <a:rPr sz="1200" b="0">
                          <a:solidFill>
                            <a:srgbClr val="1E2A38"/>
                          </a:solidFill>
                          <a:latin typeface="Arial"/>
                        </a:rPr>
                        <a:t>P2 da 18 daqiqa ketdi</a:t>
                      </a:r>
                    </a:p>
                  </a:txBody>
                  <a:tcPr marL="73152" marR="73152" marT="36576" marB="36576" anchor="ctr">
                    <a:solidFill>
                      <a:srgbClr val="F7F8FA"/>
                    </a:solidFill>
                  </a:tcPr>
                </a:tc>
                <a:tc>
                  <a:txBody>
                    <a:bodyPr wrap="square"/>
                    <a:lstStyle/>
                    <a:p>
                      <a:r>
                        <a:rPr sz="1200" b="0">
                          <a:solidFill>
                            <a:srgbClr val="1E2A38"/>
                          </a:solidFill>
                          <a:latin typeface="Arial"/>
                        </a:rPr>
                        <a:t>12 daqiqadan oshsa — keyingi qismga</a:t>
                      </a:r>
                    </a:p>
                  </a:txBody>
                  <a:tcPr marL="73152" marR="73152" marT="36576" marB="36576" anchor="ctr">
                    <a:solidFill>
                      <a:srgbClr val="F7F8FA"/>
                    </a:solidFill>
                  </a:tcPr>
                </a:tc>
              </a:tr>
              <a:tr h="475488">
                <a:tc>
                  <a:txBody>
                    <a:bodyPr wrap="square"/>
                    <a:lstStyle/>
                    <a:p>
                      <a:r>
                        <a:rPr sz="1200" b="0">
                          <a:solidFill>
                            <a:srgbClr val="1E2A38"/>
                          </a:solidFill>
                          <a:latin typeface="Arial"/>
                        </a:rPr>
                        <a:t>11</a:t>
                      </a:r>
                    </a:p>
                  </a:txBody>
                  <a:tcPr marL="73152" marR="73152" marT="36576" marB="36576" anchor="ctr">
                    <a:solidFill>
                      <a:srgbClr val="FFFFFF"/>
                    </a:solidFill>
                  </a:tcPr>
                </a:tc>
                <a:tc>
                  <a:txBody>
                    <a:bodyPr wrap="square"/>
                    <a:lstStyle/>
                    <a:p>
                      <a:r>
                        <a:rPr sz="1200" b="0">
                          <a:solidFill>
                            <a:srgbClr val="1E2A38"/>
                          </a:solidFill>
                          <a:latin typeface="Arial"/>
                        </a:rPr>
                        <a:t>L P2</a:t>
                      </a:r>
                    </a:p>
                  </a:txBody>
                  <a:tcPr marL="73152" marR="73152" marT="36576" marB="36576" anchor="ctr">
                    <a:solidFill>
                      <a:srgbClr val="FFFFFF"/>
                    </a:solidFill>
                  </a:tcPr>
                </a:tc>
                <a:tc>
                  <a:txBody>
                    <a:bodyPr wrap="square"/>
                    <a:lstStyle/>
                    <a:p>
                      <a:r>
                        <a:rPr sz="1200" b="0">
                          <a:solidFill>
                            <a:srgbClr val="1E2A38"/>
                          </a:solidFill>
                          <a:latin typeface="Arial"/>
                        </a:rPr>
                        <a:t>bus</a:t>
                      </a:r>
                    </a:p>
                  </a:txBody>
                  <a:tcPr marL="73152" marR="73152" marT="36576" marB="36576" anchor="ctr">
                    <a:solidFill>
                      <a:srgbClr val="FFFFFF"/>
                    </a:solidFill>
                  </a:tcPr>
                </a:tc>
                <a:tc>
                  <a:txBody>
                    <a:bodyPr wrap="square"/>
                    <a:lstStyle/>
                    <a:p>
                      <a:r>
                        <a:rPr sz="1200" b="0">
                          <a:solidFill>
                            <a:srgbClr val="1E2A38"/>
                          </a:solidFill>
                          <a:latin typeface="Arial"/>
                        </a:rPr>
                        <a:t>train</a:t>
                      </a:r>
                    </a:p>
                  </a:txBody>
                  <a:tcPr marL="73152" marR="73152" marT="36576" marB="36576" anchor="ctr">
                    <a:solidFill>
                      <a:srgbClr val="FFFFFF"/>
                    </a:solidFill>
                  </a:tcPr>
                </a:tc>
                <a:tc>
                  <a:txBody>
                    <a:bodyPr wrap="square"/>
                    <a:lstStyle/>
                    <a:p>
                      <a:r>
                        <a:rPr sz="1200" b="1">
                          <a:solidFill>
                            <a:srgbClr val="F97316"/>
                          </a:solidFill>
                          <a:latin typeface="Arial"/>
                        </a:rPr>
                        <a:t>DIS</a:t>
                      </a:r>
                    </a:p>
                  </a:txBody>
                  <a:tcPr marL="73152" marR="73152" marT="36576" marB="36576" anchor="ctr">
                    <a:solidFill>
                      <a:srgbClr val="FFFFFF"/>
                    </a:solidFill>
                  </a:tcPr>
                </a:tc>
                <a:tc>
                  <a:txBody>
                    <a:bodyPr wrap="square"/>
                    <a:lstStyle/>
                    <a:p>
                      <a:r>
                        <a:rPr sz="1200" b="0">
                          <a:solidFill>
                            <a:srgbClr val="1E2A38"/>
                          </a:solidFill>
                          <a:latin typeface="Arial"/>
                        </a:rPr>
                        <a:t>«…we’ll go by bus — actually, by train»</a:t>
                      </a:r>
                    </a:p>
                  </a:txBody>
                  <a:tcPr marL="73152" marR="73152" marT="36576" marB="36576" anchor="ctr">
                    <a:solidFill>
                      <a:srgbClr val="FFFFFF"/>
                    </a:solidFill>
                  </a:tcPr>
                </a:tc>
                <a:tc>
                  <a:txBody>
                    <a:bodyPr wrap="square"/>
                    <a:lstStyle/>
                    <a:p>
                      <a:r>
                        <a:rPr sz="1200" b="0">
                          <a:solidFill>
                            <a:srgbClr val="1E2A38"/>
                          </a:solidFill>
                          <a:latin typeface="Arial"/>
                        </a:rPr>
                        <a:t>however / actually dan keyin kutaman</a:t>
                      </a:r>
                    </a:p>
                  </a:txBody>
                  <a:tcPr marL="73152" marR="73152" marT="36576" marB="36576" anchor="ctr">
                    <a:solidFill>
                      <a:srgbClr val="FFFFFF"/>
                    </a:solidFill>
                  </a:tcPr>
                </a:tc>
              </a:tr>
              <a:tr h="475488">
                <a:tc>
                  <a:txBody>
                    <a:bodyPr wrap="square"/>
                    <a:lstStyle/>
                    <a:p>
                      <a:r>
                        <a:rPr sz="1200" b="0">
                          <a:solidFill>
                            <a:srgbClr val="1E2A38"/>
                          </a:solidFill>
                          <a:latin typeface="Arial"/>
                        </a:rPr>
                        <a:t>5</a:t>
                      </a:r>
                    </a:p>
                  </a:txBody>
                  <a:tcPr marL="73152" marR="73152" marT="36576" marB="36576" anchor="ctr">
                    <a:solidFill>
                      <a:srgbClr val="F7F8FA"/>
                    </a:solidFill>
                  </a:tcPr>
                </a:tc>
                <a:tc>
                  <a:txBody>
                    <a:bodyPr wrap="square"/>
                    <a:lstStyle/>
                    <a:p>
                      <a:r>
                        <a:rPr sz="1200" b="0">
                          <a:solidFill>
                            <a:srgbClr val="1E2A38"/>
                          </a:solidFill>
                          <a:latin typeface="Arial"/>
                        </a:rPr>
                        <a:t>L P1</a:t>
                      </a:r>
                    </a:p>
                  </a:txBody>
                  <a:tcPr marL="73152" marR="73152" marT="36576" marB="36576" anchor="ctr">
                    <a:solidFill>
                      <a:srgbClr val="F7F8FA"/>
                    </a:solidFill>
                  </a:tcPr>
                </a:tc>
                <a:tc>
                  <a:txBody>
                    <a:bodyPr wrap="square"/>
                    <a:lstStyle/>
                    <a:p>
                      <a:r>
                        <a:rPr sz="1200" b="0">
                          <a:solidFill>
                            <a:srgbClr val="1E2A38"/>
                          </a:solidFill>
                          <a:latin typeface="Arial"/>
                        </a:rPr>
                        <a:t>C</a:t>
                      </a:r>
                    </a:p>
                  </a:txBody>
                  <a:tcPr marL="73152" marR="73152" marT="36576" marB="36576" anchor="ctr">
                    <a:solidFill>
                      <a:srgbClr val="F7F8FA"/>
                    </a:solidFill>
                  </a:tcPr>
                </a:tc>
                <a:tc>
                  <a:txBody>
                    <a:bodyPr wrap="square"/>
                    <a:lstStyle/>
                    <a:p>
                      <a:r>
                        <a:rPr sz="1200" b="0">
                          <a:solidFill>
                            <a:srgbClr val="1E2A38"/>
                          </a:solidFill>
                          <a:latin typeface="Arial"/>
                        </a:rPr>
                        <a:t>A</a:t>
                      </a:r>
                    </a:p>
                  </a:txBody>
                  <a:tcPr marL="73152" marR="73152" marT="36576" marB="36576" anchor="ctr">
                    <a:solidFill>
                      <a:srgbClr val="F7F8FA"/>
                    </a:solidFill>
                  </a:tcPr>
                </a:tc>
                <a:tc>
                  <a:txBody>
                    <a:bodyPr wrap="square"/>
                    <a:lstStyle/>
                    <a:p>
                      <a:r>
                        <a:rPr sz="1200" b="1">
                          <a:solidFill>
                            <a:srgbClr val="2F5D8C"/>
                          </a:solidFill>
                          <a:latin typeface="Arial"/>
                        </a:rPr>
                        <a:t>VOC</a:t>
                      </a:r>
                    </a:p>
                  </a:txBody>
                  <a:tcPr marL="73152" marR="73152" marT="36576" marB="36576" anchor="ctr">
                    <a:solidFill>
                      <a:srgbClr val="F7F8FA"/>
                    </a:solidFill>
                  </a:tcPr>
                </a:tc>
                <a:tc>
                  <a:txBody>
                    <a:bodyPr wrap="square"/>
                    <a:lstStyle/>
                    <a:p>
                      <a:r>
                        <a:rPr sz="1200" b="0">
                          <a:solidFill>
                            <a:srgbClr val="1E2A38"/>
                          </a:solidFill>
                          <a:latin typeface="Arial"/>
                        </a:rPr>
                        <a:t>«Would you mind…?» — ma’nosini bilmadim</a:t>
                      </a:r>
                    </a:p>
                  </a:txBody>
                  <a:tcPr marL="73152" marR="73152" marT="36576" marB="36576" anchor="ctr">
                    <a:solidFill>
                      <a:srgbClr val="F7F8FA"/>
                    </a:solidFill>
                  </a:tcPr>
                </a:tc>
                <a:tc>
                  <a:txBody>
                    <a:bodyPr wrap="square"/>
                    <a:lstStyle/>
                    <a:p>
                      <a:r>
                        <a:rPr sz="1200" b="0">
                          <a:solidFill>
                            <a:srgbClr val="1E2A38"/>
                          </a:solidFill>
                          <a:latin typeface="Arial"/>
                        </a:rPr>
                        <a:t>iltimos iboralarini daftarga yozaman</a:t>
                      </a:r>
                    </a:p>
                  </a:txBody>
                  <a:tcPr marL="73152" marR="73152" marT="36576" marB="36576" anchor="ctr">
                    <a:solidFill>
                      <a:srgbClr val="F7F8FA"/>
                    </a:solidFill>
                  </a:tcPr>
                </a:tc>
              </a:tr>
            </a:tbl>
          </a:graphicData>
        </a:graphic>
      </p:graphicFrame>
      <p:sp>
        <p:nvSpPr>
          <p:cNvPr id="7" name="TextBox 6"/>
          <p:cNvSpPr txBox="1"/>
          <p:nvPr/>
        </p:nvSpPr>
        <p:spPr>
          <a:xfrm>
            <a:off x="640080" y="5486400"/>
            <a:ext cx="10972800" cy="822960"/>
          </a:xfrm>
          <a:prstGeom prst="rect">
            <a:avLst/>
          </a:prstGeom>
          <a:noFill/>
        </p:spPr>
        <p:txBody>
          <a:bodyPr wrap="square">
            <a:spAutoFit/>
          </a:bodyPr>
          <a:lstStyle/>
          <a:p>
            <a:pPr algn="l">
              <a:spcAft>
                <a:spcPts val="600"/>
              </a:spcAft>
            </a:pPr>
            <a:r>
              <a:rPr sz="1400" b="1">
                <a:solidFill>
                  <a:srgbClr val="0D9488"/>
                </a:solidFill>
                <a:latin typeface="Arial"/>
              </a:rPr>
              <a:t>Hisob: DIS 2 · FORM 1 · PARA 1 · TIME 1 · VOC 1 → bu o‘quvchining haftalik mashqi: chalg‘ituvchilar (19-slayd) va Part 2 da shartni o‘qish.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HAMMA QISMLAR</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Paraphrase’ni ko‘rish — imtihonning asosiy kaliti</a:t>
            </a:r>
          </a:p>
        </p:txBody>
      </p:sp>
      <p:sp>
        <p:nvSpPr>
          <p:cNvPr id="5" name="TextBox 4"/>
          <p:cNvSpPr txBox="1"/>
          <p:nvPr/>
        </p:nvSpPr>
        <p:spPr>
          <a:xfrm>
            <a:off x="640080" y="1572768"/>
            <a:ext cx="10972800" cy="365760"/>
          </a:xfrm>
          <a:prstGeom prst="rect">
            <a:avLst/>
          </a:prstGeom>
          <a:noFill/>
        </p:spPr>
        <p:txBody>
          <a:bodyPr wrap="square">
            <a:spAutoFit/>
          </a:bodyPr>
          <a:lstStyle/>
          <a:p>
            <a:pPr algn="l">
              <a:spcAft>
                <a:spcPts val="600"/>
              </a:spcAft>
            </a:pPr>
            <a:r>
              <a:rPr sz="1400" b="0">
                <a:solidFill>
                  <a:srgbClr val="5A6572"/>
                </a:solidFill>
                <a:latin typeface="Arial"/>
              </a:rPr>
              <a:t>Savolda bir so‘z, matnda/audioda — boshqasi. Ma’no bir xil bo‘lsa — bu moslik.</a:t>
            </a:r>
          </a:p>
        </p:txBody>
      </p:sp>
      <p:sp>
        <p:nvSpPr>
          <p:cNvPr id="6" name="Rounded Rectangle 5"/>
          <p:cNvSpPr/>
          <p:nvPr/>
        </p:nvSpPr>
        <p:spPr>
          <a:xfrm>
            <a:off x="640080" y="2011680"/>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22960" y="2084832"/>
            <a:ext cx="5029200" cy="411480"/>
          </a:xfrm>
          <a:prstGeom prst="rect">
            <a:avLst/>
          </a:prstGeom>
          <a:noFill/>
        </p:spPr>
        <p:txBody>
          <a:bodyPr wrap="square">
            <a:spAutoFit/>
          </a:bodyPr>
          <a:lstStyle/>
          <a:p>
            <a:pPr algn="l">
              <a:spcAft>
                <a:spcPts val="500"/>
              </a:spcAft>
            </a:pPr>
            <a:r>
              <a:rPr sz="1500" b="1">
                <a:solidFill>
                  <a:srgbClr val="0D9488"/>
                </a:solidFill>
                <a:latin typeface="Arial"/>
              </a:rPr>
              <a:t>collect</a:t>
            </a:r>
            <a:r>
              <a:rPr sz="1500" b="0">
                <a:solidFill>
                  <a:srgbClr val="5A6572"/>
                </a:solidFill>
                <a:latin typeface="Arial"/>
              </a:rPr>
              <a:t>  =  </a:t>
            </a:r>
            <a:r>
              <a:rPr sz="1500" b="1">
                <a:solidFill>
                  <a:srgbClr val="F97316"/>
                </a:solidFill>
                <a:latin typeface="Arial"/>
              </a:rPr>
              <a:t>pick up</a:t>
            </a:r>
          </a:p>
        </p:txBody>
      </p:sp>
      <p:sp>
        <p:nvSpPr>
          <p:cNvPr id="8" name="TextBox 7"/>
          <p:cNvSpPr txBox="1"/>
          <p:nvPr/>
        </p:nvSpPr>
        <p:spPr>
          <a:xfrm>
            <a:off x="822960" y="2441448"/>
            <a:ext cx="5029200" cy="347472"/>
          </a:xfrm>
          <a:prstGeom prst="rect">
            <a:avLst/>
          </a:prstGeom>
          <a:noFill/>
        </p:spPr>
        <p:txBody>
          <a:bodyPr wrap="square">
            <a:spAutoFit/>
          </a:bodyPr>
          <a:lstStyle/>
          <a:p>
            <a:pPr algn="l">
              <a:spcAft>
                <a:spcPts val="600"/>
              </a:spcAft>
            </a:pPr>
            <a:r>
              <a:rPr sz="1200" b="0">
                <a:solidFill>
                  <a:srgbClr val="5A6572"/>
                </a:solidFill>
                <a:latin typeface="Arial"/>
              </a:rPr>
              <a:t>sinonim fe’l</a:t>
            </a:r>
          </a:p>
        </p:txBody>
      </p:sp>
      <p:sp>
        <p:nvSpPr>
          <p:cNvPr id="9" name="Rounded Rectangle 8"/>
          <p:cNvSpPr/>
          <p:nvPr/>
        </p:nvSpPr>
        <p:spPr>
          <a:xfrm>
            <a:off x="6217920" y="2011680"/>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0" y="2084832"/>
            <a:ext cx="5029200" cy="411480"/>
          </a:xfrm>
          <a:prstGeom prst="rect">
            <a:avLst/>
          </a:prstGeom>
          <a:noFill/>
        </p:spPr>
        <p:txBody>
          <a:bodyPr wrap="square">
            <a:spAutoFit/>
          </a:bodyPr>
          <a:lstStyle/>
          <a:p>
            <a:pPr algn="l">
              <a:spcAft>
                <a:spcPts val="500"/>
              </a:spcAft>
            </a:pPr>
            <a:r>
              <a:rPr sz="1500" b="1">
                <a:solidFill>
                  <a:srgbClr val="0D9488"/>
                </a:solidFill>
                <a:latin typeface="Arial"/>
              </a:rPr>
              <a:t>cheap</a:t>
            </a:r>
            <a:r>
              <a:rPr sz="1500" b="0">
                <a:solidFill>
                  <a:srgbClr val="5A6572"/>
                </a:solidFill>
                <a:latin typeface="Arial"/>
              </a:rPr>
              <a:t>  =  </a:t>
            </a:r>
            <a:r>
              <a:rPr sz="1500" b="1">
                <a:solidFill>
                  <a:srgbClr val="F97316"/>
                </a:solidFill>
                <a:latin typeface="Arial"/>
              </a:rPr>
              <a:t>doesn’t cost much</a:t>
            </a:r>
          </a:p>
        </p:txBody>
      </p:sp>
      <p:sp>
        <p:nvSpPr>
          <p:cNvPr id="11" name="TextBox 10"/>
          <p:cNvSpPr txBox="1"/>
          <p:nvPr/>
        </p:nvSpPr>
        <p:spPr>
          <a:xfrm>
            <a:off x="6400800" y="2441448"/>
            <a:ext cx="5029200" cy="347472"/>
          </a:xfrm>
          <a:prstGeom prst="rect">
            <a:avLst/>
          </a:prstGeom>
          <a:noFill/>
        </p:spPr>
        <p:txBody>
          <a:bodyPr wrap="square">
            <a:spAutoFit/>
          </a:bodyPr>
          <a:lstStyle/>
          <a:p>
            <a:pPr algn="l">
              <a:spcAft>
                <a:spcPts val="600"/>
              </a:spcAft>
            </a:pPr>
            <a:r>
              <a:rPr sz="1200" b="0">
                <a:solidFill>
                  <a:srgbClr val="5A6572"/>
                </a:solidFill>
                <a:latin typeface="Arial"/>
              </a:rPr>
              <a:t>inkor bilan aytish</a:t>
            </a:r>
          </a:p>
        </p:txBody>
      </p:sp>
      <p:sp>
        <p:nvSpPr>
          <p:cNvPr id="12" name="Rounded Rectangle 11"/>
          <p:cNvSpPr/>
          <p:nvPr/>
        </p:nvSpPr>
        <p:spPr>
          <a:xfrm>
            <a:off x="640080" y="2907792"/>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2960" y="2980944"/>
            <a:ext cx="5029200" cy="411480"/>
          </a:xfrm>
          <a:prstGeom prst="rect">
            <a:avLst/>
          </a:prstGeom>
          <a:noFill/>
        </p:spPr>
        <p:txBody>
          <a:bodyPr wrap="square">
            <a:spAutoFit/>
          </a:bodyPr>
          <a:lstStyle/>
          <a:p>
            <a:pPr algn="l">
              <a:spcAft>
                <a:spcPts val="500"/>
              </a:spcAft>
            </a:pPr>
            <a:r>
              <a:rPr sz="1500" b="1">
                <a:solidFill>
                  <a:srgbClr val="0D9488"/>
                </a:solidFill>
                <a:latin typeface="Arial"/>
              </a:rPr>
              <a:t>a fortnight</a:t>
            </a:r>
            <a:r>
              <a:rPr sz="1500" b="0">
                <a:solidFill>
                  <a:srgbClr val="5A6572"/>
                </a:solidFill>
                <a:latin typeface="Arial"/>
              </a:rPr>
              <a:t>  =  </a:t>
            </a:r>
            <a:r>
              <a:rPr sz="1500" b="1">
                <a:solidFill>
                  <a:srgbClr val="F97316"/>
                </a:solidFill>
                <a:latin typeface="Arial"/>
              </a:rPr>
              <a:t>two weeks</a:t>
            </a:r>
          </a:p>
        </p:txBody>
      </p:sp>
      <p:sp>
        <p:nvSpPr>
          <p:cNvPr id="14" name="TextBox 13"/>
          <p:cNvSpPr txBox="1"/>
          <p:nvPr/>
        </p:nvSpPr>
        <p:spPr>
          <a:xfrm>
            <a:off x="822960" y="3337560"/>
            <a:ext cx="5029200" cy="347472"/>
          </a:xfrm>
          <a:prstGeom prst="rect">
            <a:avLst/>
          </a:prstGeom>
          <a:noFill/>
        </p:spPr>
        <p:txBody>
          <a:bodyPr wrap="square">
            <a:spAutoFit/>
          </a:bodyPr>
          <a:lstStyle/>
          <a:p>
            <a:pPr algn="l">
              <a:spcAft>
                <a:spcPts val="600"/>
              </a:spcAft>
            </a:pPr>
            <a:r>
              <a:rPr sz="1200" b="0">
                <a:solidFill>
                  <a:srgbClr val="5A6572"/>
                </a:solidFill>
                <a:latin typeface="Arial"/>
              </a:rPr>
              <a:t>raqam / vaqt</a:t>
            </a:r>
          </a:p>
        </p:txBody>
      </p:sp>
      <p:sp>
        <p:nvSpPr>
          <p:cNvPr id="15" name="Rounded Rectangle 14"/>
          <p:cNvSpPr/>
          <p:nvPr/>
        </p:nvSpPr>
        <p:spPr>
          <a:xfrm>
            <a:off x="6217920" y="2907792"/>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0" y="2980944"/>
            <a:ext cx="5029200" cy="411480"/>
          </a:xfrm>
          <a:prstGeom prst="rect">
            <a:avLst/>
          </a:prstGeom>
          <a:noFill/>
        </p:spPr>
        <p:txBody>
          <a:bodyPr wrap="square">
            <a:spAutoFit/>
          </a:bodyPr>
          <a:lstStyle/>
          <a:p>
            <a:pPr algn="l">
              <a:spcAft>
                <a:spcPts val="500"/>
              </a:spcAft>
            </a:pPr>
            <a:r>
              <a:rPr sz="1500" b="1">
                <a:solidFill>
                  <a:srgbClr val="0D9488"/>
                </a:solidFill>
                <a:latin typeface="Arial"/>
              </a:rPr>
              <a:t>in the morning</a:t>
            </a:r>
            <a:r>
              <a:rPr sz="1500" b="0">
                <a:solidFill>
                  <a:srgbClr val="5A6572"/>
                </a:solidFill>
                <a:latin typeface="Arial"/>
              </a:rPr>
              <a:t>  =  </a:t>
            </a:r>
            <a:r>
              <a:rPr sz="1500" b="1">
                <a:solidFill>
                  <a:srgbClr val="F97316"/>
                </a:solidFill>
                <a:latin typeface="Arial"/>
              </a:rPr>
              <a:t>before 12 o’clock</a:t>
            </a:r>
          </a:p>
        </p:txBody>
      </p:sp>
      <p:sp>
        <p:nvSpPr>
          <p:cNvPr id="17" name="TextBox 16"/>
          <p:cNvSpPr txBox="1"/>
          <p:nvPr/>
        </p:nvSpPr>
        <p:spPr>
          <a:xfrm>
            <a:off x="6400800" y="3337560"/>
            <a:ext cx="5029200" cy="347472"/>
          </a:xfrm>
          <a:prstGeom prst="rect">
            <a:avLst/>
          </a:prstGeom>
          <a:noFill/>
        </p:spPr>
        <p:txBody>
          <a:bodyPr wrap="square">
            <a:spAutoFit/>
          </a:bodyPr>
          <a:lstStyle/>
          <a:p>
            <a:pPr algn="l">
              <a:spcAft>
                <a:spcPts val="600"/>
              </a:spcAft>
            </a:pPr>
            <a:r>
              <a:rPr sz="1200" b="0">
                <a:solidFill>
                  <a:srgbClr val="5A6572"/>
                </a:solidFill>
                <a:latin typeface="Arial"/>
              </a:rPr>
              <a:t>vaqt boshqacha</a:t>
            </a:r>
          </a:p>
        </p:txBody>
      </p:sp>
      <p:sp>
        <p:nvSpPr>
          <p:cNvPr id="18" name="Rounded Rectangle 17"/>
          <p:cNvSpPr/>
          <p:nvPr/>
        </p:nvSpPr>
        <p:spPr>
          <a:xfrm>
            <a:off x="640080" y="3803904"/>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60" y="3877056"/>
            <a:ext cx="5029200" cy="411480"/>
          </a:xfrm>
          <a:prstGeom prst="rect">
            <a:avLst/>
          </a:prstGeom>
          <a:noFill/>
        </p:spPr>
        <p:txBody>
          <a:bodyPr wrap="square">
            <a:spAutoFit/>
          </a:bodyPr>
          <a:lstStyle/>
          <a:p>
            <a:pPr algn="l">
              <a:spcAft>
                <a:spcPts val="500"/>
              </a:spcAft>
            </a:pPr>
            <a:r>
              <a:rPr sz="1500" b="1">
                <a:solidFill>
                  <a:srgbClr val="0D9488"/>
                </a:solidFill>
                <a:latin typeface="Arial"/>
              </a:rPr>
              <a:t>not for young children</a:t>
            </a:r>
            <a:r>
              <a:rPr sz="1500" b="0">
                <a:solidFill>
                  <a:srgbClr val="5A6572"/>
                </a:solidFill>
                <a:latin typeface="Arial"/>
              </a:rPr>
              <a:t>  =  </a:t>
            </a:r>
            <a:r>
              <a:rPr sz="1500" b="1">
                <a:solidFill>
                  <a:srgbClr val="F97316"/>
                </a:solidFill>
                <a:latin typeface="Arial"/>
              </a:rPr>
              <a:t>ages 12+ only</a:t>
            </a:r>
          </a:p>
        </p:txBody>
      </p:sp>
      <p:sp>
        <p:nvSpPr>
          <p:cNvPr id="20" name="TextBox 19"/>
          <p:cNvSpPr txBox="1"/>
          <p:nvPr/>
        </p:nvSpPr>
        <p:spPr>
          <a:xfrm>
            <a:off x="822960" y="4233672"/>
            <a:ext cx="5029200" cy="347472"/>
          </a:xfrm>
          <a:prstGeom prst="rect">
            <a:avLst/>
          </a:prstGeom>
          <a:noFill/>
        </p:spPr>
        <p:txBody>
          <a:bodyPr wrap="square">
            <a:spAutoFit/>
          </a:bodyPr>
          <a:lstStyle/>
          <a:p>
            <a:pPr algn="l">
              <a:spcAft>
                <a:spcPts val="600"/>
              </a:spcAft>
            </a:pPr>
            <a:r>
              <a:rPr sz="1200" b="0">
                <a:solidFill>
                  <a:srgbClr val="5A6572"/>
                </a:solidFill>
                <a:latin typeface="Arial"/>
              </a:rPr>
              <a:t>shart teskari tomondan</a:t>
            </a:r>
          </a:p>
        </p:txBody>
      </p:sp>
      <p:sp>
        <p:nvSpPr>
          <p:cNvPr id="21" name="Rounded Rectangle 20"/>
          <p:cNvSpPr/>
          <p:nvPr/>
        </p:nvSpPr>
        <p:spPr>
          <a:xfrm>
            <a:off x="6217920" y="3803904"/>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0" y="3877056"/>
            <a:ext cx="5029200" cy="411480"/>
          </a:xfrm>
          <a:prstGeom prst="rect">
            <a:avLst/>
          </a:prstGeom>
          <a:noFill/>
        </p:spPr>
        <p:txBody>
          <a:bodyPr wrap="square">
            <a:spAutoFit/>
          </a:bodyPr>
          <a:lstStyle/>
          <a:p>
            <a:pPr algn="l">
              <a:spcAft>
                <a:spcPts val="500"/>
              </a:spcAft>
            </a:pPr>
            <a:r>
              <a:rPr sz="1500" b="1">
                <a:solidFill>
                  <a:srgbClr val="0D9488"/>
                </a:solidFill>
                <a:latin typeface="Arial"/>
              </a:rPr>
              <a:t>it’s sold out</a:t>
            </a:r>
            <a:r>
              <a:rPr sz="1500" b="0">
                <a:solidFill>
                  <a:srgbClr val="5A6572"/>
                </a:solidFill>
                <a:latin typeface="Arial"/>
              </a:rPr>
              <a:t>  =  </a:t>
            </a:r>
            <a:r>
              <a:rPr sz="1500" b="1">
                <a:solidFill>
                  <a:srgbClr val="F97316"/>
                </a:solidFill>
                <a:latin typeface="Arial"/>
              </a:rPr>
              <a:t>there are no tickets left</a:t>
            </a:r>
          </a:p>
        </p:txBody>
      </p:sp>
      <p:sp>
        <p:nvSpPr>
          <p:cNvPr id="23" name="TextBox 22"/>
          <p:cNvSpPr txBox="1"/>
          <p:nvPr/>
        </p:nvSpPr>
        <p:spPr>
          <a:xfrm>
            <a:off x="6400800" y="4233672"/>
            <a:ext cx="5029200" cy="347472"/>
          </a:xfrm>
          <a:prstGeom prst="rect">
            <a:avLst/>
          </a:prstGeom>
          <a:noFill/>
        </p:spPr>
        <p:txBody>
          <a:bodyPr wrap="square">
            <a:spAutoFit/>
          </a:bodyPr>
          <a:lstStyle/>
          <a:p>
            <a:pPr algn="l">
              <a:spcAft>
                <a:spcPts val="600"/>
              </a:spcAft>
            </a:pPr>
            <a:r>
              <a:rPr sz="1200" b="0">
                <a:solidFill>
                  <a:srgbClr val="5A6572"/>
                </a:solidFill>
                <a:latin typeface="Arial"/>
              </a:rPr>
              <a:t>butun ibora</a:t>
            </a:r>
          </a:p>
        </p:txBody>
      </p:sp>
      <p:sp>
        <p:nvSpPr>
          <p:cNvPr id="24" name="Rounded Rectangle 23"/>
          <p:cNvSpPr/>
          <p:nvPr/>
        </p:nvSpPr>
        <p:spPr>
          <a:xfrm>
            <a:off x="640080" y="4700016"/>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22960" y="4773168"/>
            <a:ext cx="5029200" cy="411480"/>
          </a:xfrm>
          <a:prstGeom prst="rect">
            <a:avLst/>
          </a:prstGeom>
          <a:noFill/>
        </p:spPr>
        <p:txBody>
          <a:bodyPr wrap="square">
            <a:spAutoFit/>
          </a:bodyPr>
          <a:lstStyle/>
          <a:p>
            <a:pPr algn="l">
              <a:spcAft>
                <a:spcPts val="500"/>
              </a:spcAft>
            </a:pPr>
            <a:r>
              <a:rPr sz="1500" b="1">
                <a:solidFill>
                  <a:srgbClr val="0D9488"/>
                </a:solidFill>
                <a:latin typeface="Arial"/>
              </a:rPr>
              <a:t>elderly people</a:t>
            </a:r>
            <a:r>
              <a:rPr sz="1500" b="0">
                <a:solidFill>
                  <a:srgbClr val="5A6572"/>
                </a:solidFill>
                <a:latin typeface="Arial"/>
              </a:rPr>
              <a:t>  =  </a:t>
            </a:r>
            <a:r>
              <a:rPr sz="1500" b="1">
                <a:solidFill>
                  <a:srgbClr val="F97316"/>
                </a:solidFill>
                <a:latin typeface="Arial"/>
              </a:rPr>
              <a:t>senior citizens</a:t>
            </a:r>
          </a:p>
        </p:txBody>
      </p:sp>
      <p:sp>
        <p:nvSpPr>
          <p:cNvPr id="26" name="TextBox 25"/>
          <p:cNvSpPr txBox="1"/>
          <p:nvPr/>
        </p:nvSpPr>
        <p:spPr>
          <a:xfrm>
            <a:off x="822960" y="5129784"/>
            <a:ext cx="5029200" cy="347472"/>
          </a:xfrm>
          <a:prstGeom prst="rect">
            <a:avLst/>
          </a:prstGeom>
          <a:noFill/>
        </p:spPr>
        <p:txBody>
          <a:bodyPr wrap="square">
            <a:spAutoFit/>
          </a:bodyPr>
          <a:lstStyle/>
          <a:p>
            <a:pPr algn="l">
              <a:spcAft>
                <a:spcPts val="600"/>
              </a:spcAft>
            </a:pPr>
            <a:r>
              <a:rPr sz="1200" b="0">
                <a:solidFill>
                  <a:srgbClr val="5A6572"/>
                </a:solidFill>
                <a:latin typeface="Arial"/>
              </a:rPr>
              <a:t>registr (rasmiyroq)</a:t>
            </a:r>
          </a:p>
        </p:txBody>
      </p:sp>
      <p:sp>
        <p:nvSpPr>
          <p:cNvPr id="27" name="Rounded Rectangle 26"/>
          <p:cNvSpPr/>
          <p:nvPr/>
        </p:nvSpPr>
        <p:spPr>
          <a:xfrm>
            <a:off x="6217920" y="4700016"/>
            <a:ext cx="5394960" cy="78638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6400800" y="4773168"/>
            <a:ext cx="5029200" cy="411480"/>
          </a:xfrm>
          <a:prstGeom prst="rect">
            <a:avLst/>
          </a:prstGeom>
          <a:noFill/>
        </p:spPr>
        <p:txBody>
          <a:bodyPr wrap="square">
            <a:spAutoFit/>
          </a:bodyPr>
          <a:lstStyle/>
          <a:p>
            <a:pPr algn="l">
              <a:spcAft>
                <a:spcPts val="500"/>
              </a:spcAft>
            </a:pPr>
            <a:r>
              <a:rPr sz="1500" b="1">
                <a:solidFill>
                  <a:srgbClr val="0D9488"/>
                </a:solidFill>
                <a:latin typeface="Arial"/>
              </a:rPr>
              <a:t>improve your skills</a:t>
            </a:r>
            <a:r>
              <a:rPr sz="1500" b="0">
                <a:solidFill>
                  <a:srgbClr val="5A6572"/>
                </a:solidFill>
                <a:latin typeface="Arial"/>
              </a:rPr>
              <a:t>  =  </a:t>
            </a:r>
            <a:r>
              <a:rPr sz="1500" b="1">
                <a:solidFill>
                  <a:srgbClr val="F97316"/>
                </a:solidFill>
                <a:latin typeface="Arial"/>
              </a:rPr>
              <a:t>get better at it</a:t>
            </a:r>
          </a:p>
        </p:txBody>
      </p:sp>
      <p:sp>
        <p:nvSpPr>
          <p:cNvPr id="29" name="TextBox 28"/>
          <p:cNvSpPr txBox="1"/>
          <p:nvPr/>
        </p:nvSpPr>
        <p:spPr>
          <a:xfrm>
            <a:off x="6400800" y="5129784"/>
            <a:ext cx="5029200" cy="347472"/>
          </a:xfrm>
          <a:prstGeom prst="rect">
            <a:avLst/>
          </a:prstGeom>
          <a:noFill/>
        </p:spPr>
        <p:txBody>
          <a:bodyPr wrap="square">
            <a:spAutoFit/>
          </a:bodyPr>
          <a:lstStyle/>
          <a:p>
            <a:pPr algn="l">
              <a:spcAft>
                <a:spcPts val="600"/>
              </a:spcAft>
            </a:pPr>
            <a:r>
              <a:rPr sz="1200" b="0">
                <a:solidFill>
                  <a:srgbClr val="5A6572"/>
                </a:solidFill>
                <a:latin typeface="Arial"/>
              </a:rPr>
              <a:t>oddiyroq so‘zlar</a:t>
            </a:r>
          </a:p>
        </p:txBody>
      </p:sp>
      <p:sp>
        <p:nvSpPr>
          <p:cNvPr id="30" name="TextBox 29"/>
          <p:cNvSpPr txBox="1"/>
          <p:nvPr/>
        </p:nvSpPr>
        <p:spPr>
          <a:xfrm>
            <a:off x="640080" y="5669280"/>
            <a:ext cx="10972800" cy="640080"/>
          </a:xfrm>
          <a:prstGeom prst="rect">
            <a:avLst/>
          </a:prstGeom>
          <a:noFill/>
        </p:spPr>
        <p:txBody>
          <a:bodyPr wrap="square">
            <a:spAutoFit/>
          </a:bodyPr>
          <a:lstStyle/>
          <a:p>
            <a:pPr algn="l">
              <a:spcAft>
                <a:spcPts val="600"/>
              </a:spcAft>
            </a:pPr>
            <a:r>
              <a:rPr sz="1400" b="1">
                <a:solidFill>
                  <a:srgbClr val="0D9488"/>
                </a:solidFill>
                <a:latin typeface="Arial"/>
              </a:rPr>
              <a:t>Mashq: o‘qishda yoki tinglashda kalit so‘zni ko‘rsangiz — darhol uning 2 ta «egizagini» o‘ylang. Ish varaqasi 3-betida 8 juftlik mashqi bor.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READING PART 1</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2800" b="1">
                <a:solidFill>
                  <a:srgbClr val="1E2A38"/>
                </a:solidFill>
                <a:latin typeface="Arial"/>
              </a:rPr>
              <a:t>Reading Part 1 — bo‘shliq atrofidagi grammatika so‘zni aytadi</a:t>
            </a:r>
          </a:p>
        </p:txBody>
      </p:sp>
      <p:sp>
        <p:nvSpPr>
          <p:cNvPr id="5" name="Rounded Rectangle 4"/>
          <p:cNvSpPr/>
          <p:nvPr/>
        </p:nvSpPr>
        <p:spPr>
          <a:xfrm>
            <a:off x="640080" y="1691640"/>
            <a:ext cx="6766560" cy="3931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83080"/>
            <a:ext cx="6400800" cy="365760"/>
          </a:xfrm>
          <a:prstGeom prst="rect">
            <a:avLst/>
          </a:prstGeom>
          <a:noFill/>
        </p:spPr>
        <p:txBody>
          <a:bodyPr wrap="square">
            <a:spAutoFit/>
          </a:bodyPr>
          <a:lstStyle/>
          <a:p>
            <a:pPr algn="l">
              <a:spcAft>
                <a:spcPts val="600"/>
              </a:spcAft>
            </a:pPr>
            <a:r>
              <a:rPr sz="1200" b="1">
                <a:solidFill>
                  <a:srgbClr val="2F5D8C"/>
                </a:solidFill>
                <a:latin typeface="Arial"/>
              </a:rPr>
              <a:t>MINI MATN (o‘ylab topilgan)</a:t>
            </a:r>
          </a:p>
        </p:txBody>
      </p:sp>
      <p:sp>
        <p:nvSpPr>
          <p:cNvPr id="7" name="TextBox 6"/>
          <p:cNvSpPr txBox="1"/>
          <p:nvPr/>
        </p:nvSpPr>
        <p:spPr>
          <a:xfrm>
            <a:off x="868680" y="2148840"/>
            <a:ext cx="6400800" cy="3474720"/>
          </a:xfrm>
          <a:prstGeom prst="rect">
            <a:avLst/>
          </a:prstGeom>
          <a:noFill/>
        </p:spPr>
        <p:txBody>
          <a:bodyPr wrap="square">
            <a:spAutoFit/>
          </a:bodyPr>
          <a:lstStyle/>
          <a:p>
            <a:pPr algn="l">
              <a:spcAft>
                <a:spcPts val="400"/>
              </a:spcAft>
            </a:pPr>
            <a:r>
              <a:rPr sz="1600" b="0">
                <a:solidFill>
                  <a:srgbClr val="1E2A38"/>
                </a:solidFill>
                <a:latin typeface="Arial"/>
              </a:rPr>
              <a:t>Our school garden started as a small project in 2019. At first, only six students worked in the ___(1)___, planting tomatoes, onions and a few apple trees. Today more than forty students take part, and the ___(2)___ grow enough vegetables for the school canteen. Last spring the trees gave their first apples. The students were so proud that they sold the ___(3)___ from those trees at the school fair.</a:t>
            </a:r>
          </a:p>
        </p:txBody>
      </p:sp>
      <p:sp>
        <p:nvSpPr>
          <p:cNvPr id="8" name="Rounded Rectangle 7"/>
          <p:cNvSpPr/>
          <p:nvPr/>
        </p:nvSpPr>
        <p:spPr>
          <a:xfrm>
            <a:off x="7635240" y="1691640"/>
            <a:ext cx="3977639" cy="393192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818120" y="1783080"/>
            <a:ext cx="3657600" cy="365760"/>
          </a:xfrm>
          <a:prstGeom prst="rect">
            <a:avLst/>
          </a:prstGeom>
          <a:noFill/>
        </p:spPr>
        <p:txBody>
          <a:bodyPr wrap="square">
            <a:spAutoFit/>
          </a:bodyPr>
          <a:lstStyle/>
          <a:p>
            <a:pPr algn="l">
              <a:spcAft>
                <a:spcPts val="600"/>
              </a:spcAft>
            </a:pPr>
            <a:r>
              <a:rPr sz="1200" b="1">
                <a:solidFill>
                  <a:srgbClr val="2F5D8C"/>
                </a:solidFill>
                <a:latin typeface="Arial"/>
              </a:rPr>
              <a:t>SO‘RANG:</a:t>
            </a:r>
          </a:p>
        </p:txBody>
      </p:sp>
      <p:sp>
        <p:nvSpPr>
          <p:cNvPr id="10" name="TextBox 9"/>
          <p:cNvSpPr txBox="1"/>
          <p:nvPr/>
        </p:nvSpPr>
        <p:spPr>
          <a:xfrm>
            <a:off x="7818120" y="2148840"/>
            <a:ext cx="3657600" cy="3474720"/>
          </a:xfrm>
          <a:prstGeom prst="rect">
            <a:avLst/>
          </a:prstGeom>
          <a:noFill/>
        </p:spPr>
        <p:txBody>
          <a:bodyPr wrap="square">
            <a:spAutoFit/>
          </a:bodyPr>
          <a:lstStyle/>
          <a:p>
            <a:pPr algn="l">
              <a:spcAft>
                <a:spcPts val="1000"/>
              </a:spcAft>
            </a:pPr>
            <a:r>
              <a:rPr sz="1500" b="1">
                <a:solidFill>
                  <a:srgbClr val="1E2A38"/>
                </a:solidFill>
                <a:latin typeface="Arial"/>
              </a:rPr>
              <a:t>in the ___ </a:t>
            </a:r>
            <a:r>
              <a:rPr sz="1500" b="0">
                <a:solidFill>
                  <a:srgbClr val="5A6572"/>
                </a:solidFill>
                <a:latin typeface="Arial"/>
              </a:rPr>
              <a:t>→ ot, joy</a:t>
            </a:r>
          </a:p>
          <a:p>
            <a:pPr algn="l">
              <a:spcAft>
                <a:spcPts val="1000"/>
              </a:spcAft>
            </a:pPr>
            <a:r>
              <a:rPr sz="1500" b="1">
                <a:solidFill>
                  <a:srgbClr val="1E2A38"/>
                </a:solidFill>
                <a:latin typeface="Arial"/>
              </a:rPr>
              <a:t>the ___ grow </a:t>
            </a:r>
            <a:r>
              <a:rPr sz="1500" b="0">
                <a:solidFill>
                  <a:srgbClr val="5A6572"/>
                </a:solidFill>
                <a:latin typeface="Arial"/>
              </a:rPr>
              <a:t>→ ot, KO‘PLIK (grow, -s yo‘q)</a:t>
            </a:r>
          </a:p>
          <a:p>
            <a:pPr algn="l">
              <a:spcAft>
                <a:spcPts val="1000"/>
              </a:spcAft>
            </a:pPr>
            <a:r>
              <a:rPr sz="1500" b="1">
                <a:solidFill>
                  <a:srgbClr val="1E2A38"/>
                </a:solidFill>
                <a:latin typeface="Arial"/>
              </a:rPr>
              <a:t>sold the ___ </a:t>
            </a:r>
            <a:r>
              <a:rPr sz="1500" b="0">
                <a:solidFill>
                  <a:srgbClr val="5A6572"/>
                </a:solidFill>
                <a:latin typeface="Arial"/>
              </a:rPr>
              <a:t>→ ot; nima sotiladi?</a:t>
            </a:r>
          </a:p>
          <a:p>
            <a:pPr algn="l">
              <a:spcAft>
                <a:spcPts val="1000"/>
              </a:spcAft>
            </a:pPr>
            <a:r>
              <a:rPr sz="1500" b="0">
                <a:solidFill>
                  <a:srgbClr val="5A6572"/>
                </a:solidFill>
                <a:latin typeface="Arial"/>
              </a:rPr>
              <a:t>Keyin: matnda shu ma’nodagi so‘zni toping va harfma-harf ko‘chiring.</a:t>
            </a:r>
          </a:p>
        </p:txBody>
      </p:sp>
      <p:sp>
        <p:nvSpPr>
          <p:cNvPr id="11" name="TextBox 10"/>
          <p:cNvSpPr txBox="1"/>
          <p:nvPr/>
        </p:nvSpPr>
        <p:spPr>
          <a:xfrm>
            <a:off x="640080" y="5760720"/>
            <a:ext cx="10972800" cy="594360"/>
          </a:xfrm>
          <a:prstGeom prst="rect">
            <a:avLst/>
          </a:prstGeom>
          <a:noFill/>
        </p:spPr>
        <p:txBody>
          <a:bodyPr wrap="square">
            <a:spAutoFit/>
          </a:bodyPr>
          <a:lstStyle/>
          <a:p>
            <a:pPr algn="l">
              <a:spcAft>
                <a:spcPts val="600"/>
              </a:spcAft>
            </a:pPr>
            <a:r>
              <a:rPr sz="1400" b="1">
                <a:solidFill>
                  <a:srgbClr val="0D9488"/>
                </a:solidFill>
                <a:latin typeface="Arial"/>
              </a:rPr>
              <a:t>Qoida: javob matnning BOSHQA joyida turadi va o‘sha shaklda ko‘chiriladi. Ko‘plik kerak bo‘lsa — matnda ham ko‘plikda turgan bo‘ladi.</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READING PART 2</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Reading Part 2 — bir xil so‘z tuzog‘i</a:t>
            </a:r>
          </a:p>
        </p:txBody>
      </p:sp>
      <p:sp>
        <p:nvSpPr>
          <p:cNvPr id="5" name="Rounded Rectangle 4"/>
          <p:cNvSpPr/>
          <p:nvPr/>
        </p:nvSpPr>
        <p:spPr>
          <a:xfrm>
            <a:off x="640080" y="1691640"/>
            <a:ext cx="6035040" cy="126187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777240" y="1828800"/>
            <a:ext cx="411480" cy="365760"/>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1</a:t>
            </a:r>
          </a:p>
        </p:txBody>
      </p:sp>
      <p:sp>
        <p:nvSpPr>
          <p:cNvPr id="7" name="TextBox 6"/>
          <p:cNvSpPr txBox="1"/>
          <p:nvPr/>
        </p:nvSpPr>
        <p:spPr>
          <a:xfrm>
            <a:off x="1325880" y="1764792"/>
            <a:ext cx="5257800" cy="1188720"/>
          </a:xfrm>
          <a:prstGeom prst="rect">
            <a:avLst/>
          </a:prstGeom>
          <a:noFill/>
        </p:spPr>
        <p:txBody>
          <a:bodyPr wrap="square">
            <a:spAutoFit/>
          </a:bodyPr>
          <a:lstStyle/>
          <a:p>
            <a:pPr algn="l">
              <a:spcAft>
                <a:spcPts val="200"/>
              </a:spcAft>
            </a:pPr>
            <a:r>
              <a:rPr sz="1350" b="0">
                <a:solidFill>
                  <a:srgbClr val="1E2A38"/>
                </a:solidFill>
                <a:latin typeface="Arial"/>
              </a:rPr>
              <a:t>Weekend photography club. We meet every Saturday morning in Navoi Park. Bring your own camera — we cannot lend equipment. Free parking for members.</a:t>
            </a:r>
          </a:p>
        </p:txBody>
      </p:sp>
      <p:sp>
        <p:nvSpPr>
          <p:cNvPr id="8" name="Rounded Rectangle 7"/>
          <p:cNvSpPr/>
          <p:nvPr/>
        </p:nvSpPr>
        <p:spPr>
          <a:xfrm>
            <a:off x="640080" y="3026664"/>
            <a:ext cx="6035040" cy="126187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777240" y="3163824"/>
            <a:ext cx="411480" cy="365760"/>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10" name="TextBox 9"/>
          <p:cNvSpPr txBox="1"/>
          <p:nvPr/>
        </p:nvSpPr>
        <p:spPr>
          <a:xfrm>
            <a:off x="1325880" y="3099816"/>
            <a:ext cx="5257800" cy="1188720"/>
          </a:xfrm>
          <a:prstGeom prst="rect">
            <a:avLst/>
          </a:prstGeom>
          <a:noFill/>
        </p:spPr>
        <p:txBody>
          <a:bodyPr wrap="square">
            <a:spAutoFit/>
          </a:bodyPr>
          <a:lstStyle/>
          <a:p>
            <a:pPr algn="l">
              <a:spcAft>
                <a:spcPts val="200"/>
              </a:spcAft>
            </a:pPr>
            <a:r>
              <a:rPr sz="1350" b="0">
                <a:solidFill>
                  <a:srgbClr val="1E2A38"/>
                </a:solidFill>
                <a:latin typeface="Arial"/>
              </a:rPr>
              <a:t>Evening guitar lessons, Monday to Thursday, 6–8 pm. Guitars provided. The first lesson costs nothing, so come and try!</a:t>
            </a:r>
          </a:p>
        </p:txBody>
      </p:sp>
      <p:sp>
        <p:nvSpPr>
          <p:cNvPr id="11" name="Rounded Rectangle 10"/>
          <p:cNvSpPr/>
          <p:nvPr/>
        </p:nvSpPr>
        <p:spPr>
          <a:xfrm>
            <a:off x="640080" y="4361688"/>
            <a:ext cx="6035040" cy="126187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777240" y="4498848"/>
            <a:ext cx="411480" cy="365760"/>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3</a:t>
            </a:r>
          </a:p>
        </p:txBody>
      </p:sp>
      <p:sp>
        <p:nvSpPr>
          <p:cNvPr id="13" name="TextBox 12"/>
          <p:cNvSpPr txBox="1"/>
          <p:nvPr/>
        </p:nvSpPr>
        <p:spPr>
          <a:xfrm>
            <a:off x="1325880" y="4434840"/>
            <a:ext cx="5257800" cy="1188720"/>
          </a:xfrm>
          <a:prstGeom prst="rect">
            <a:avLst/>
          </a:prstGeom>
          <a:noFill/>
        </p:spPr>
        <p:txBody>
          <a:bodyPr wrap="square">
            <a:spAutoFit/>
          </a:bodyPr>
          <a:lstStyle/>
          <a:p>
            <a:pPr algn="l">
              <a:spcAft>
                <a:spcPts val="200"/>
              </a:spcAft>
            </a:pPr>
            <a:r>
              <a:rPr sz="1350" b="0">
                <a:solidFill>
                  <a:srgbClr val="1E2A38"/>
                </a:solidFill>
                <a:latin typeface="Arial"/>
              </a:rPr>
              <a:t>Sunday cooking classes for teenagers. Learn to cook healthy meals with a professional chef. All ingredients are included in the price.</a:t>
            </a:r>
          </a:p>
        </p:txBody>
      </p:sp>
      <p:sp>
        <p:nvSpPr>
          <p:cNvPr id="14" name="Rounded Rectangle 13"/>
          <p:cNvSpPr/>
          <p:nvPr/>
        </p:nvSpPr>
        <p:spPr>
          <a:xfrm>
            <a:off x="6903720" y="1691640"/>
            <a:ext cx="4709160" cy="3931920"/>
          </a:xfrm>
          <a:prstGeom prst="roundRect">
            <a:avLst/>
          </a:prstGeom>
          <a:solidFill>
            <a:srgbClr val="FDEBDD"/>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040880" y="1810512"/>
            <a:ext cx="411480" cy="36576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A</a:t>
            </a:r>
          </a:p>
        </p:txBody>
      </p:sp>
      <p:sp>
        <p:nvSpPr>
          <p:cNvPr id="16" name="TextBox 15"/>
          <p:cNvSpPr txBox="1"/>
          <p:nvPr/>
        </p:nvSpPr>
        <p:spPr>
          <a:xfrm>
            <a:off x="7589520" y="1792224"/>
            <a:ext cx="3931920" cy="914400"/>
          </a:xfrm>
          <a:prstGeom prst="rect">
            <a:avLst/>
          </a:prstGeom>
          <a:noFill/>
        </p:spPr>
        <p:txBody>
          <a:bodyPr wrap="square">
            <a:spAutoFit/>
          </a:bodyPr>
          <a:lstStyle/>
          <a:p>
            <a:pPr algn="l">
              <a:spcAft>
                <a:spcPts val="600"/>
              </a:spcAft>
            </a:pPr>
            <a:r>
              <a:rPr sz="1350" b="0">
                <a:solidFill>
                  <a:srgbClr val="1E2A38"/>
                </a:solidFill>
                <a:latin typeface="Arial"/>
              </a:rPr>
              <a:t>Aziz is busy every evening, but he already has everything he needs for his hobby.</a:t>
            </a:r>
          </a:p>
        </p:txBody>
      </p:sp>
      <p:sp>
        <p:nvSpPr>
          <p:cNvPr id="17" name="Rounded Rectangle 16"/>
          <p:cNvSpPr/>
          <p:nvPr/>
        </p:nvSpPr>
        <p:spPr>
          <a:xfrm>
            <a:off x="7040880" y="2752344"/>
            <a:ext cx="411480" cy="36576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B</a:t>
            </a:r>
          </a:p>
        </p:txBody>
      </p:sp>
      <p:sp>
        <p:nvSpPr>
          <p:cNvPr id="18" name="TextBox 17"/>
          <p:cNvSpPr txBox="1"/>
          <p:nvPr/>
        </p:nvSpPr>
        <p:spPr>
          <a:xfrm>
            <a:off x="7589520" y="2734056"/>
            <a:ext cx="3931920" cy="914400"/>
          </a:xfrm>
          <a:prstGeom prst="rect">
            <a:avLst/>
          </a:prstGeom>
          <a:noFill/>
        </p:spPr>
        <p:txBody>
          <a:bodyPr wrap="square">
            <a:spAutoFit/>
          </a:bodyPr>
          <a:lstStyle/>
          <a:p>
            <a:pPr algn="l">
              <a:spcAft>
                <a:spcPts val="600"/>
              </a:spcAft>
            </a:pPr>
            <a:r>
              <a:rPr sz="1350" b="0">
                <a:solidFill>
                  <a:srgbClr val="1E2A38"/>
                </a:solidFill>
                <a:latin typeface="Arial"/>
              </a:rPr>
              <a:t>Dilnoza can’t come at weekends, and she doesn’t have an instrument.</a:t>
            </a:r>
          </a:p>
        </p:txBody>
      </p:sp>
      <p:sp>
        <p:nvSpPr>
          <p:cNvPr id="19" name="Rounded Rectangle 18"/>
          <p:cNvSpPr/>
          <p:nvPr/>
        </p:nvSpPr>
        <p:spPr>
          <a:xfrm>
            <a:off x="7040880" y="3694176"/>
            <a:ext cx="411480" cy="36576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C</a:t>
            </a:r>
          </a:p>
        </p:txBody>
      </p:sp>
      <p:sp>
        <p:nvSpPr>
          <p:cNvPr id="20" name="TextBox 19"/>
          <p:cNvSpPr txBox="1"/>
          <p:nvPr/>
        </p:nvSpPr>
        <p:spPr>
          <a:xfrm>
            <a:off x="7589520" y="3675888"/>
            <a:ext cx="3931920" cy="914400"/>
          </a:xfrm>
          <a:prstGeom prst="rect">
            <a:avLst/>
          </a:prstGeom>
          <a:noFill/>
        </p:spPr>
        <p:txBody>
          <a:bodyPr wrap="square">
            <a:spAutoFit/>
          </a:bodyPr>
          <a:lstStyle/>
          <a:p>
            <a:pPr algn="l">
              <a:spcAft>
                <a:spcPts val="600"/>
              </a:spcAft>
            </a:pPr>
            <a:r>
              <a:rPr sz="1350" b="0">
                <a:solidFill>
                  <a:srgbClr val="1E2A38"/>
                </a:solidFill>
                <a:latin typeface="Arial"/>
              </a:rPr>
              <a:t>Sardor wants to learn something good for his health without buying anything extra.</a:t>
            </a:r>
          </a:p>
        </p:txBody>
      </p:sp>
      <p:sp>
        <p:nvSpPr>
          <p:cNvPr id="21" name="Rounded Rectangle 20"/>
          <p:cNvSpPr/>
          <p:nvPr/>
        </p:nvSpPr>
        <p:spPr>
          <a:xfrm>
            <a:off x="7040880" y="4636008"/>
            <a:ext cx="411480" cy="36576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D</a:t>
            </a:r>
          </a:p>
        </p:txBody>
      </p:sp>
      <p:sp>
        <p:nvSpPr>
          <p:cNvPr id="22" name="TextBox 21"/>
          <p:cNvSpPr txBox="1"/>
          <p:nvPr/>
        </p:nvSpPr>
        <p:spPr>
          <a:xfrm>
            <a:off x="7589520" y="4617720"/>
            <a:ext cx="3931920" cy="914400"/>
          </a:xfrm>
          <a:prstGeom prst="rect">
            <a:avLst/>
          </a:prstGeom>
          <a:noFill/>
        </p:spPr>
        <p:txBody>
          <a:bodyPr wrap="square">
            <a:spAutoFit/>
          </a:bodyPr>
          <a:lstStyle/>
          <a:p>
            <a:pPr algn="l">
              <a:spcAft>
                <a:spcPts val="600"/>
              </a:spcAft>
            </a:pPr>
            <a:r>
              <a:rPr sz="1350" b="0">
                <a:solidFill>
                  <a:srgbClr val="1E2A38"/>
                </a:solidFill>
                <a:latin typeface="Arial"/>
              </a:rPr>
              <a:t>Laylo is looking for a course for adults only.</a:t>
            </a:r>
          </a:p>
        </p:txBody>
      </p:sp>
      <p:sp>
        <p:nvSpPr>
          <p:cNvPr id="23" name="TextBox 22"/>
          <p:cNvSpPr txBox="1"/>
          <p:nvPr/>
        </p:nvSpPr>
        <p:spPr>
          <a:xfrm>
            <a:off x="640080" y="5760720"/>
            <a:ext cx="10972800" cy="594360"/>
          </a:xfrm>
          <a:prstGeom prst="rect">
            <a:avLst/>
          </a:prstGeom>
          <a:noFill/>
        </p:spPr>
        <p:txBody>
          <a:bodyPr wrap="square">
            <a:spAutoFit/>
          </a:bodyPr>
          <a:lstStyle/>
          <a:p>
            <a:pPr algn="l">
              <a:spcAft>
                <a:spcPts val="600"/>
              </a:spcAft>
            </a:pPr>
            <a:r>
              <a:rPr sz="1400" b="1">
                <a:solidFill>
                  <a:srgbClr val="0D9488"/>
                </a:solidFill>
                <a:latin typeface="Arial"/>
              </a:rPr>
              <a:t>Topshiriq: har matnga bitta statement; bittasi ortiqcha. Qaysi so‘zlar sizni NOTO‘G‘RI matnga chaqiryapti? (evening, weekend, free…)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READING PART 3</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Reading Part 3 — asosiy g‘oya burilishdan keyin keladi</a:t>
            </a:r>
          </a:p>
        </p:txBody>
      </p:sp>
      <p:sp>
        <p:nvSpPr>
          <p:cNvPr id="5" name="Rounded Rectangle 4"/>
          <p:cNvSpPr/>
          <p:nvPr/>
        </p:nvSpPr>
        <p:spPr>
          <a:xfrm>
            <a:off x="640080" y="1691640"/>
            <a:ext cx="6766560" cy="35661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83080"/>
            <a:ext cx="6400800" cy="365760"/>
          </a:xfrm>
          <a:prstGeom prst="rect">
            <a:avLst/>
          </a:prstGeom>
          <a:noFill/>
        </p:spPr>
        <p:txBody>
          <a:bodyPr wrap="square">
            <a:spAutoFit/>
          </a:bodyPr>
          <a:lstStyle/>
          <a:p>
            <a:pPr algn="l">
              <a:spcAft>
                <a:spcPts val="600"/>
              </a:spcAft>
            </a:pPr>
            <a:r>
              <a:rPr sz="1200" b="1">
                <a:solidFill>
                  <a:srgbClr val="2F5D8C"/>
                </a:solidFill>
                <a:latin typeface="Arial"/>
              </a:rPr>
              <a:t>ABZATS (o‘ylab topilgan)</a:t>
            </a:r>
          </a:p>
        </p:txBody>
      </p:sp>
      <p:sp>
        <p:nvSpPr>
          <p:cNvPr id="7" name="TextBox 6"/>
          <p:cNvSpPr txBox="1"/>
          <p:nvPr/>
        </p:nvSpPr>
        <p:spPr>
          <a:xfrm>
            <a:off x="868680" y="2148840"/>
            <a:ext cx="6400800" cy="3108960"/>
          </a:xfrm>
          <a:prstGeom prst="rect">
            <a:avLst/>
          </a:prstGeom>
          <a:noFill/>
        </p:spPr>
        <p:txBody>
          <a:bodyPr wrap="square">
            <a:spAutoFit/>
          </a:bodyPr>
          <a:lstStyle/>
          <a:p>
            <a:pPr algn="l">
              <a:spcAft>
                <a:spcPts val="500"/>
              </a:spcAft>
            </a:pPr>
            <a:r>
              <a:rPr sz="1600" b="0">
                <a:solidFill>
                  <a:srgbClr val="1E2A38"/>
                </a:solidFill>
                <a:latin typeface="Arial"/>
              </a:rPr>
              <a:t>Many people believe that teenagers spend too much time on their phones, and surveys often support this view. Young people check their screens dozens of times a day. </a:t>
            </a:r>
            <a:r>
              <a:rPr sz="1600" b="1">
                <a:solidFill>
                  <a:srgbClr val="F97316"/>
                </a:solidFill>
                <a:latin typeface="Arial"/>
              </a:rPr>
              <a:t>However</a:t>
            </a:r>
            <a:r>
              <a:rPr sz="1600" b="0">
                <a:solidFill>
                  <a:srgbClr val="1E2A38"/>
                </a:solidFill>
                <a:latin typeface="Arial"/>
              </a:rPr>
              <a:t>, a recent study in several schools found that much of this time is spent on learning: watching lessons, using online dictionaries and working on group projects.</a:t>
            </a:r>
          </a:p>
        </p:txBody>
      </p:sp>
      <p:sp>
        <p:nvSpPr>
          <p:cNvPr id="8" name="Rounded Rectangle 7"/>
          <p:cNvSpPr/>
          <p:nvPr/>
        </p:nvSpPr>
        <p:spPr>
          <a:xfrm>
            <a:off x="7635240" y="1691640"/>
            <a:ext cx="3977639" cy="356616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818120" y="1783080"/>
            <a:ext cx="3657600" cy="365760"/>
          </a:xfrm>
          <a:prstGeom prst="rect">
            <a:avLst/>
          </a:prstGeom>
          <a:noFill/>
        </p:spPr>
        <p:txBody>
          <a:bodyPr wrap="square">
            <a:spAutoFit/>
          </a:bodyPr>
          <a:lstStyle/>
          <a:p>
            <a:pPr algn="l">
              <a:spcAft>
                <a:spcPts val="600"/>
              </a:spcAft>
            </a:pPr>
            <a:r>
              <a:rPr sz="1200" b="1">
                <a:solidFill>
                  <a:srgbClr val="0D9488"/>
                </a:solidFill>
                <a:latin typeface="Arial"/>
              </a:rPr>
              <a:t>SARLAVHALAR</a:t>
            </a:r>
          </a:p>
        </p:txBody>
      </p:sp>
      <p:sp>
        <p:nvSpPr>
          <p:cNvPr id="10" name="TextBox 9"/>
          <p:cNvSpPr txBox="1"/>
          <p:nvPr/>
        </p:nvSpPr>
        <p:spPr>
          <a:xfrm>
            <a:off x="7818120" y="2148840"/>
            <a:ext cx="3657600" cy="3108960"/>
          </a:xfrm>
          <a:prstGeom prst="rect">
            <a:avLst/>
          </a:prstGeom>
          <a:noFill/>
        </p:spPr>
        <p:txBody>
          <a:bodyPr wrap="square">
            <a:spAutoFit/>
          </a:bodyPr>
          <a:lstStyle/>
          <a:p>
            <a:pPr algn="l">
              <a:spcAft>
                <a:spcPts val="1200"/>
              </a:spcAft>
            </a:pPr>
            <a:r>
              <a:rPr sz="1600" b="1">
                <a:solidFill>
                  <a:srgbClr val="1E2A38"/>
                </a:solidFill>
                <a:latin typeface="Arial"/>
              </a:rPr>
              <a:t>A  </a:t>
            </a:r>
            <a:r>
              <a:rPr sz="1600" b="0">
                <a:solidFill>
                  <a:srgbClr val="1E2A38"/>
                </a:solidFill>
                <a:latin typeface="Arial"/>
              </a:rPr>
              <a:t>Too much screen time</a:t>
            </a:r>
          </a:p>
          <a:p>
            <a:pPr algn="l">
              <a:spcAft>
                <a:spcPts val="1200"/>
              </a:spcAft>
            </a:pPr>
            <a:r>
              <a:rPr sz="1600" b="1">
                <a:solidFill>
                  <a:srgbClr val="1E2A38"/>
                </a:solidFill>
                <a:latin typeface="Arial"/>
              </a:rPr>
              <a:t>B  </a:t>
            </a:r>
            <a:r>
              <a:rPr sz="1600" b="0">
                <a:solidFill>
                  <a:srgbClr val="1E2A38"/>
                </a:solidFill>
                <a:latin typeface="Arial"/>
              </a:rPr>
              <a:t>Phones as study tools</a:t>
            </a:r>
          </a:p>
          <a:p>
            <a:pPr algn="l">
              <a:spcAft>
                <a:spcPts val="1200"/>
              </a:spcAft>
            </a:pPr>
            <a:r>
              <a:rPr sz="1600" b="1">
                <a:solidFill>
                  <a:srgbClr val="1E2A38"/>
                </a:solidFill>
                <a:latin typeface="Arial"/>
              </a:rPr>
              <a:t>C  </a:t>
            </a:r>
            <a:r>
              <a:rPr sz="1600" b="0">
                <a:solidFill>
                  <a:srgbClr val="1E2A38"/>
                </a:solidFill>
                <a:latin typeface="Arial"/>
              </a:rPr>
              <a:t>Surveys about young people</a:t>
            </a:r>
          </a:p>
          <a:p>
            <a:pPr algn="l">
              <a:spcAft>
                <a:spcPts val="1200"/>
              </a:spcAft>
            </a:pPr>
            <a:r>
              <a:rPr sz="1600" b="1">
                <a:solidFill>
                  <a:srgbClr val="1E2A38"/>
                </a:solidFill>
                <a:latin typeface="Arial"/>
              </a:rPr>
              <a:t>D  </a:t>
            </a:r>
            <a:r>
              <a:rPr sz="1600" b="0">
                <a:solidFill>
                  <a:srgbClr val="1E2A38"/>
                </a:solidFill>
                <a:latin typeface="Arial"/>
              </a:rPr>
              <a:t>Banning phones in schools</a:t>
            </a:r>
          </a:p>
        </p:txBody>
      </p:sp>
      <p:sp>
        <p:nvSpPr>
          <p:cNvPr id="11" name="TextBox 10"/>
          <p:cNvSpPr txBox="1"/>
          <p:nvPr/>
        </p:nvSpPr>
        <p:spPr>
          <a:xfrm>
            <a:off x="640080" y="5394960"/>
            <a:ext cx="10972800" cy="914400"/>
          </a:xfrm>
          <a:prstGeom prst="rect">
            <a:avLst/>
          </a:prstGeom>
          <a:noFill/>
        </p:spPr>
        <p:txBody>
          <a:bodyPr wrap="square">
            <a:spAutoFit/>
          </a:bodyPr>
          <a:lstStyle/>
          <a:p>
            <a:pPr algn="l">
              <a:spcAft>
                <a:spcPts val="600"/>
              </a:spcAft>
            </a:pPr>
            <a:r>
              <a:rPr sz="1400" b="1">
                <a:solidFill>
                  <a:srgbClr val="0D9488"/>
                </a:solidFill>
                <a:latin typeface="Arial"/>
              </a:rPr>
              <a:t>1) Abzatsni bir gapda o‘z so‘zingiz bilan ayting.  2) However / As a result dan keyingi gapni qayta o‘qing.  3) Matnda bor so‘z (screen, surveys, schools) — hali javob emas.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LISTENING PART 1</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Listening Part 1 — gapning VAZIFASI javobni tanlaydi</a:t>
            </a:r>
          </a:p>
        </p:txBody>
      </p:sp>
      <p:sp>
        <p:nvSpPr>
          <p:cNvPr id="5" name="Rounded Rectangle 4"/>
          <p:cNvSpPr/>
          <p:nvPr/>
        </p:nvSpPr>
        <p:spPr>
          <a:xfrm>
            <a:off x="640080" y="1691640"/>
            <a:ext cx="10972800" cy="11155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822960" y="182880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417320" y="1801368"/>
            <a:ext cx="6949440" cy="457200"/>
          </a:xfrm>
          <a:prstGeom prst="rect">
            <a:avLst/>
          </a:prstGeom>
          <a:noFill/>
        </p:spPr>
        <p:txBody>
          <a:bodyPr wrap="square">
            <a:spAutoFit/>
          </a:bodyPr>
          <a:lstStyle/>
          <a:p>
            <a:pPr algn="l">
              <a:spcAft>
                <a:spcPts val="600"/>
              </a:spcAft>
            </a:pPr>
            <a:r>
              <a:rPr sz="1700" b="1">
                <a:solidFill>
                  <a:srgbClr val="1E2A38"/>
                </a:solidFill>
                <a:latin typeface="Arial"/>
              </a:rPr>
              <a:t>🎧️  Would you mind closing the window?</a:t>
            </a:r>
          </a:p>
        </p:txBody>
      </p:sp>
      <p:sp>
        <p:nvSpPr>
          <p:cNvPr id="8" name="TextBox 7"/>
          <p:cNvSpPr txBox="1"/>
          <p:nvPr/>
        </p:nvSpPr>
        <p:spPr>
          <a:xfrm>
            <a:off x="8503920" y="1837944"/>
            <a:ext cx="3017520" cy="411480"/>
          </a:xfrm>
          <a:prstGeom prst="rect">
            <a:avLst/>
          </a:prstGeom>
          <a:noFill/>
        </p:spPr>
        <p:txBody>
          <a:bodyPr wrap="square">
            <a:spAutoFit/>
          </a:bodyPr>
          <a:lstStyle/>
          <a:p>
            <a:pPr algn="l">
              <a:spcAft>
                <a:spcPts val="600"/>
              </a:spcAft>
            </a:pPr>
            <a:r>
              <a:rPr sz="1300" b="1">
                <a:solidFill>
                  <a:srgbClr val="966A18"/>
                </a:solidFill>
                <a:latin typeface="Arial"/>
              </a:rPr>
              <a:t>vazifasi: iltimos</a:t>
            </a:r>
          </a:p>
        </p:txBody>
      </p:sp>
      <p:sp>
        <p:nvSpPr>
          <p:cNvPr id="9" name="TextBox 8"/>
          <p:cNvSpPr txBox="1"/>
          <p:nvPr/>
        </p:nvSpPr>
        <p:spPr>
          <a:xfrm>
            <a:off x="1417320" y="2295144"/>
            <a:ext cx="9966960" cy="457200"/>
          </a:xfrm>
          <a:prstGeom prst="rect">
            <a:avLst/>
          </a:prstGeom>
          <a:noFill/>
        </p:spPr>
        <p:txBody>
          <a:bodyPr wrap="square">
            <a:spAutoFit/>
          </a:bodyPr>
          <a:lstStyle/>
          <a:p>
            <a:pPr algn="l">
              <a:spcAft>
                <a:spcPts val="500"/>
              </a:spcAft>
            </a:pPr>
            <a:r>
              <a:rPr sz="1500" b="1">
                <a:solidFill>
                  <a:srgbClr val="1E2A38"/>
                </a:solidFill>
                <a:latin typeface="Arial"/>
              </a:rPr>
              <a:t>A) </a:t>
            </a:r>
            <a:r>
              <a:rPr sz="1500" b="0">
                <a:solidFill>
                  <a:srgbClr val="1E2A38"/>
                </a:solidFill>
                <a:latin typeface="Arial"/>
              </a:rPr>
              <a:t>No, not at all.     </a:t>
            </a:r>
            <a:r>
              <a:rPr sz="1500" b="1">
                <a:solidFill>
                  <a:srgbClr val="1E2A38"/>
                </a:solidFill>
                <a:latin typeface="Arial"/>
              </a:rPr>
              <a:t>B) </a:t>
            </a:r>
            <a:r>
              <a:rPr sz="1500" b="0">
                <a:solidFill>
                  <a:srgbClr val="1E2A38"/>
                </a:solidFill>
                <a:latin typeface="Arial"/>
              </a:rPr>
              <a:t>Yes, it’s a window.     </a:t>
            </a:r>
            <a:r>
              <a:rPr sz="1500" b="1">
                <a:solidFill>
                  <a:srgbClr val="1E2A38"/>
                </a:solidFill>
                <a:latin typeface="Arial"/>
              </a:rPr>
              <a:t>C) </a:t>
            </a:r>
            <a:r>
              <a:rPr sz="1500" b="0">
                <a:solidFill>
                  <a:srgbClr val="1E2A38"/>
                </a:solidFill>
                <a:latin typeface="Arial"/>
              </a:rPr>
              <a:t>I closed it yesterday.</a:t>
            </a:r>
          </a:p>
        </p:txBody>
      </p:sp>
      <p:sp>
        <p:nvSpPr>
          <p:cNvPr id="10" name="Rounded Rectangle 9"/>
          <p:cNvSpPr/>
          <p:nvPr/>
        </p:nvSpPr>
        <p:spPr>
          <a:xfrm>
            <a:off x="640080" y="2898648"/>
            <a:ext cx="10972800" cy="11155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822960" y="303580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2" name="TextBox 11"/>
          <p:cNvSpPr txBox="1"/>
          <p:nvPr/>
        </p:nvSpPr>
        <p:spPr>
          <a:xfrm>
            <a:off x="1417320" y="3008376"/>
            <a:ext cx="6949440" cy="457200"/>
          </a:xfrm>
          <a:prstGeom prst="rect">
            <a:avLst/>
          </a:prstGeom>
          <a:noFill/>
        </p:spPr>
        <p:txBody>
          <a:bodyPr wrap="square">
            <a:spAutoFit/>
          </a:bodyPr>
          <a:lstStyle/>
          <a:p>
            <a:pPr algn="l">
              <a:spcAft>
                <a:spcPts val="600"/>
              </a:spcAft>
            </a:pPr>
            <a:r>
              <a:rPr sz="1700" b="1">
                <a:solidFill>
                  <a:srgbClr val="1E2A38"/>
                </a:solidFill>
                <a:latin typeface="Arial"/>
              </a:rPr>
              <a:t>🎧️  How long have you been waiting?</a:t>
            </a:r>
          </a:p>
        </p:txBody>
      </p:sp>
      <p:sp>
        <p:nvSpPr>
          <p:cNvPr id="13" name="TextBox 12"/>
          <p:cNvSpPr txBox="1"/>
          <p:nvPr/>
        </p:nvSpPr>
        <p:spPr>
          <a:xfrm>
            <a:off x="8503920" y="3044952"/>
            <a:ext cx="3017520" cy="411480"/>
          </a:xfrm>
          <a:prstGeom prst="rect">
            <a:avLst/>
          </a:prstGeom>
          <a:noFill/>
        </p:spPr>
        <p:txBody>
          <a:bodyPr wrap="square">
            <a:spAutoFit/>
          </a:bodyPr>
          <a:lstStyle/>
          <a:p>
            <a:pPr algn="l">
              <a:spcAft>
                <a:spcPts val="600"/>
              </a:spcAft>
            </a:pPr>
            <a:r>
              <a:rPr sz="1300" b="1">
                <a:solidFill>
                  <a:srgbClr val="966A18"/>
                </a:solidFill>
                <a:latin typeface="Arial"/>
              </a:rPr>
              <a:t>vazifasi: savol: qancha vaqt?</a:t>
            </a:r>
          </a:p>
        </p:txBody>
      </p:sp>
      <p:sp>
        <p:nvSpPr>
          <p:cNvPr id="14" name="TextBox 13"/>
          <p:cNvSpPr txBox="1"/>
          <p:nvPr/>
        </p:nvSpPr>
        <p:spPr>
          <a:xfrm>
            <a:off x="1417320" y="3502152"/>
            <a:ext cx="9966960" cy="457200"/>
          </a:xfrm>
          <a:prstGeom prst="rect">
            <a:avLst/>
          </a:prstGeom>
          <a:noFill/>
        </p:spPr>
        <p:txBody>
          <a:bodyPr wrap="square">
            <a:spAutoFit/>
          </a:bodyPr>
          <a:lstStyle/>
          <a:p>
            <a:pPr algn="l">
              <a:spcAft>
                <a:spcPts val="500"/>
              </a:spcAft>
            </a:pPr>
            <a:r>
              <a:rPr sz="1500" b="1">
                <a:solidFill>
                  <a:srgbClr val="1E2A38"/>
                </a:solidFill>
                <a:latin typeface="Arial"/>
              </a:rPr>
              <a:t>A) </a:t>
            </a:r>
            <a:r>
              <a:rPr sz="1500" b="0">
                <a:solidFill>
                  <a:srgbClr val="1E2A38"/>
                </a:solidFill>
                <a:latin typeface="Arial"/>
              </a:rPr>
              <a:t>At the bus stop.     </a:t>
            </a:r>
            <a:r>
              <a:rPr sz="1500" b="1">
                <a:solidFill>
                  <a:srgbClr val="1E2A38"/>
                </a:solidFill>
                <a:latin typeface="Arial"/>
              </a:rPr>
              <a:t>B) </a:t>
            </a:r>
            <a:r>
              <a:rPr sz="1500" b="0">
                <a:solidFill>
                  <a:srgbClr val="1E2A38"/>
                </a:solidFill>
                <a:latin typeface="Arial"/>
              </a:rPr>
              <a:t>For twenty minutes.     </a:t>
            </a:r>
            <a:r>
              <a:rPr sz="1500" b="1">
                <a:solidFill>
                  <a:srgbClr val="1E2A38"/>
                </a:solidFill>
                <a:latin typeface="Arial"/>
              </a:rPr>
              <a:t>C) </a:t>
            </a:r>
            <a:r>
              <a:rPr sz="1500" b="0">
                <a:solidFill>
                  <a:srgbClr val="1E2A38"/>
                </a:solidFill>
                <a:latin typeface="Arial"/>
              </a:rPr>
              <a:t>Since I’m here.</a:t>
            </a:r>
          </a:p>
        </p:txBody>
      </p:sp>
      <p:sp>
        <p:nvSpPr>
          <p:cNvPr id="15" name="Rounded Rectangle 14"/>
          <p:cNvSpPr/>
          <p:nvPr/>
        </p:nvSpPr>
        <p:spPr>
          <a:xfrm>
            <a:off x="640080" y="4105656"/>
            <a:ext cx="10972800" cy="11155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822960" y="424281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7" name="TextBox 16"/>
          <p:cNvSpPr txBox="1"/>
          <p:nvPr/>
        </p:nvSpPr>
        <p:spPr>
          <a:xfrm>
            <a:off x="1417320" y="4215384"/>
            <a:ext cx="6949440" cy="457200"/>
          </a:xfrm>
          <a:prstGeom prst="rect">
            <a:avLst/>
          </a:prstGeom>
          <a:noFill/>
        </p:spPr>
        <p:txBody>
          <a:bodyPr wrap="square">
            <a:spAutoFit/>
          </a:bodyPr>
          <a:lstStyle/>
          <a:p>
            <a:pPr algn="l">
              <a:spcAft>
                <a:spcPts val="600"/>
              </a:spcAft>
            </a:pPr>
            <a:r>
              <a:rPr sz="1700" b="1">
                <a:solidFill>
                  <a:srgbClr val="1E2A38"/>
                </a:solidFill>
                <a:latin typeface="Arial"/>
              </a:rPr>
              <a:t>🎧️  I’ve just passed my driving test!</a:t>
            </a:r>
          </a:p>
        </p:txBody>
      </p:sp>
      <p:sp>
        <p:nvSpPr>
          <p:cNvPr id="18" name="TextBox 17"/>
          <p:cNvSpPr txBox="1"/>
          <p:nvPr/>
        </p:nvSpPr>
        <p:spPr>
          <a:xfrm>
            <a:off x="8503920" y="4251960"/>
            <a:ext cx="3017520" cy="411480"/>
          </a:xfrm>
          <a:prstGeom prst="rect">
            <a:avLst/>
          </a:prstGeom>
          <a:noFill/>
        </p:spPr>
        <p:txBody>
          <a:bodyPr wrap="square">
            <a:spAutoFit/>
          </a:bodyPr>
          <a:lstStyle/>
          <a:p>
            <a:pPr algn="l">
              <a:spcAft>
                <a:spcPts val="600"/>
              </a:spcAft>
            </a:pPr>
            <a:r>
              <a:rPr sz="1300" b="1">
                <a:solidFill>
                  <a:srgbClr val="966A18"/>
                </a:solidFill>
                <a:latin typeface="Arial"/>
              </a:rPr>
              <a:t>vazifasi: yangilik</a:t>
            </a:r>
          </a:p>
        </p:txBody>
      </p:sp>
      <p:sp>
        <p:nvSpPr>
          <p:cNvPr id="19" name="TextBox 18"/>
          <p:cNvSpPr txBox="1"/>
          <p:nvPr/>
        </p:nvSpPr>
        <p:spPr>
          <a:xfrm>
            <a:off x="1417320" y="4709160"/>
            <a:ext cx="9966960" cy="457200"/>
          </a:xfrm>
          <a:prstGeom prst="rect">
            <a:avLst/>
          </a:prstGeom>
          <a:noFill/>
        </p:spPr>
        <p:txBody>
          <a:bodyPr wrap="square">
            <a:spAutoFit/>
          </a:bodyPr>
          <a:lstStyle/>
          <a:p>
            <a:pPr algn="l">
              <a:spcAft>
                <a:spcPts val="500"/>
              </a:spcAft>
            </a:pPr>
            <a:r>
              <a:rPr sz="1500" b="1">
                <a:solidFill>
                  <a:srgbClr val="1E2A38"/>
                </a:solidFill>
                <a:latin typeface="Arial"/>
              </a:rPr>
              <a:t>A) </a:t>
            </a:r>
            <a:r>
              <a:rPr sz="1500" b="0">
                <a:solidFill>
                  <a:srgbClr val="1E2A38"/>
                </a:solidFill>
                <a:latin typeface="Arial"/>
              </a:rPr>
              <a:t>Where’s the test?     </a:t>
            </a:r>
            <a:r>
              <a:rPr sz="1500" b="1">
                <a:solidFill>
                  <a:srgbClr val="1E2A38"/>
                </a:solidFill>
                <a:latin typeface="Arial"/>
              </a:rPr>
              <a:t>B) </a:t>
            </a:r>
            <a:r>
              <a:rPr sz="1500" b="0">
                <a:solidFill>
                  <a:srgbClr val="1E2A38"/>
                </a:solidFill>
                <a:latin typeface="Arial"/>
              </a:rPr>
              <a:t>Yes, I have.     </a:t>
            </a:r>
            <a:r>
              <a:rPr sz="1500" b="1">
                <a:solidFill>
                  <a:srgbClr val="1E2A38"/>
                </a:solidFill>
                <a:latin typeface="Arial"/>
              </a:rPr>
              <a:t>C) </a:t>
            </a:r>
            <a:r>
              <a:rPr sz="1500" b="0">
                <a:solidFill>
                  <a:srgbClr val="1E2A38"/>
                </a:solidFill>
                <a:latin typeface="Arial"/>
              </a:rPr>
              <a:t>Congratulations!</a:t>
            </a:r>
          </a:p>
        </p:txBody>
      </p:sp>
      <p:sp>
        <p:nvSpPr>
          <p:cNvPr id="20" name="TextBox 19"/>
          <p:cNvSpPr txBox="1"/>
          <p:nvPr/>
        </p:nvSpPr>
        <p:spPr>
          <a:xfrm>
            <a:off x="640080" y="5394960"/>
            <a:ext cx="10972800" cy="914400"/>
          </a:xfrm>
          <a:prstGeom prst="rect">
            <a:avLst/>
          </a:prstGeom>
          <a:noFill/>
        </p:spPr>
        <p:txBody>
          <a:bodyPr wrap="square">
            <a:spAutoFit/>
          </a:bodyPr>
          <a:lstStyle/>
          <a:p>
            <a:pPr algn="l">
              <a:spcAft>
                <a:spcPts val="600"/>
              </a:spcAft>
            </a:pPr>
            <a:r>
              <a:rPr sz="1400" b="1">
                <a:solidFill>
                  <a:srgbClr val="0D9488"/>
                </a:solidFill>
                <a:latin typeface="Arial"/>
              </a:rPr>
              <a:t>To‘rt tuzoq: so‘z takrori (window, test) · boshqa savolga javob (Where? o‘rniga) · grammatika mos emas (Since I’m here) · vaqt mos emas (yesterday). Ikkitasini chetlashtiring, keyin tanlang.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LISTENING PART 2</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Listening Part 2 — birinchi eshitilgan javob emas</a:t>
            </a:r>
          </a:p>
        </p:txBody>
      </p:sp>
      <p:sp>
        <p:nvSpPr>
          <p:cNvPr id="5" name="Rounded Rectangle 4"/>
          <p:cNvSpPr/>
          <p:nvPr/>
        </p:nvSpPr>
        <p:spPr>
          <a:xfrm>
            <a:off x="640080" y="1691640"/>
            <a:ext cx="4846320" cy="361188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83080"/>
            <a:ext cx="4480560" cy="365760"/>
          </a:xfrm>
          <a:prstGeom prst="rect">
            <a:avLst/>
          </a:prstGeom>
          <a:noFill/>
        </p:spPr>
        <p:txBody>
          <a:bodyPr wrap="square">
            <a:spAutoFit/>
          </a:bodyPr>
          <a:lstStyle/>
          <a:p>
            <a:pPr algn="l">
              <a:spcAft>
                <a:spcPts val="600"/>
              </a:spcAft>
            </a:pPr>
            <a:r>
              <a:rPr sz="1200" b="1">
                <a:solidFill>
                  <a:srgbClr val="0D9488"/>
                </a:solidFill>
                <a:latin typeface="Arial"/>
              </a:rPr>
              <a:t>FORMA (o‘ylab topilgan)</a:t>
            </a:r>
          </a:p>
        </p:txBody>
      </p:sp>
      <p:sp>
        <p:nvSpPr>
          <p:cNvPr id="7" name="TextBox 6"/>
          <p:cNvSpPr txBox="1"/>
          <p:nvPr/>
        </p:nvSpPr>
        <p:spPr>
          <a:xfrm>
            <a:off x="868680" y="2148840"/>
            <a:ext cx="4480560" cy="3108960"/>
          </a:xfrm>
          <a:prstGeom prst="rect">
            <a:avLst/>
          </a:prstGeom>
          <a:noFill/>
        </p:spPr>
        <p:txBody>
          <a:bodyPr wrap="square">
            <a:spAutoFit/>
          </a:bodyPr>
          <a:lstStyle/>
          <a:p>
            <a:pPr algn="l">
              <a:spcAft>
                <a:spcPts val="900"/>
              </a:spcAft>
            </a:pPr>
            <a:r>
              <a:rPr sz="1500" b="0">
                <a:solidFill>
                  <a:srgbClr val="1E2A38"/>
                </a:solidFill>
                <a:latin typeface="Arial"/>
              </a:rPr>
              <a:t>City Museum — school tour</a:t>
            </a:r>
          </a:p>
          <a:p>
            <a:pPr algn="l">
              <a:spcAft>
                <a:spcPts val="900"/>
              </a:spcAft>
            </a:pPr>
            <a:r>
              <a:rPr sz="1500" b="0">
                <a:solidFill>
                  <a:srgbClr val="1E2A38"/>
                </a:solidFill>
                <a:latin typeface="Arial"/>
              </a:rPr>
              <a:t>1. Tour starts at: ___________</a:t>
            </a:r>
          </a:p>
          <a:p>
            <a:pPr algn="l">
              <a:spcAft>
                <a:spcPts val="900"/>
              </a:spcAft>
            </a:pPr>
            <a:r>
              <a:rPr sz="1500" b="0">
                <a:solidFill>
                  <a:srgbClr val="1E2A38"/>
                </a:solidFill>
                <a:latin typeface="Arial"/>
              </a:rPr>
              <a:t>2. Bring your own: ___________</a:t>
            </a:r>
          </a:p>
          <a:p>
            <a:pPr algn="l">
              <a:spcAft>
                <a:spcPts val="900"/>
              </a:spcAft>
            </a:pPr>
            <a:r>
              <a:rPr sz="1500" b="0">
                <a:solidFill>
                  <a:srgbClr val="1E2A38"/>
                </a:solidFill>
                <a:latin typeface="Arial"/>
              </a:rPr>
              <a:t>3. Children under 12 stay with their: ___________</a:t>
            </a:r>
          </a:p>
          <a:p>
            <a:pPr algn="l">
              <a:spcAft>
                <a:spcPts val="900"/>
              </a:spcAft>
            </a:pPr>
            <a:r>
              <a:rPr sz="1500" b="0">
                <a:solidFill>
                  <a:srgbClr val="1E2A38"/>
                </a:solidFill>
                <a:latin typeface="Arial"/>
              </a:rPr>
              <a:t>4. Student ticket: ___________ som</a:t>
            </a:r>
          </a:p>
        </p:txBody>
      </p:sp>
      <p:sp>
        <p:nvSpPr>
          <p:cNvPr id="8" name="Rounded Rectangle 7"/>
          <p:cNvSpPr/>
          <p:nvPr/>
        </p:nvSpPr>
        <p:spPr>
          <a:xfrm>
            <a:off x="5715000" y="1691640"/>
            <a:ext cx="5897880" cy="36118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5943600" y="1783080"/>
            <a:ext cx="5486400" cy="365760"/>
          </a:xfrm>
          <a:prstGeom prst="rect">
            <a:avLst/>
          </a:prstGeom>
          <a:noFill/>
        </p:spPr>
        <p:txBody>
          <a:bodyPr wrap="square">
            <a:spAutoFit/>
          </a:bodyPr>
          <a:lstStyle/>
          <a:p>
            <a:pPr algn="l">
              <a:spcAft>
                <a:spcPts val="600"/>
              </a:spcAft>
            </a:pPr>
            <a:r>
              <a:rPr sz="1200" b="1">
                <a:solidFill>
                  <a:srgbClr val="F97316"/>
                </a:solidFill>
                <a:latin typeface="Arial"/>
              </a:rPr>
              <a:t>🎧️  O‘QITUVCHI O‘QIYDI (ikki marta)</a:t>
            </a:r>
          </a:p>
        </p:txBody>
      </p:sp>
      <p:sp>
        <p:nvSpPr>
          <p:cNvPr id="10" name="TextBox 9"/>
          <p:cNvSpPr txBox="1"/>
          <p:nvPr/>
        </p:nvSpPr>
        <p:spPr>
          <a:xfrm>
            <a:off x="5943600" y="2148840"/>
            <a:ext cx="5486400" cy="3108960"/>
          </a:xfrm>
          <a:prstGeom prst="rect">
            <a:avLst/>
          </a:prstGeom>
          <a:noFill/>
        </p:spPr>
        <p:txBody>
          <a:bodyPr wrap="square">
            <a:spAutoFit/>
          </a:bodyPr>
          <a:lstStyle/>
          <a:p>
            <a:pPr algn="l">
              <a:spcAft>
                <a:spcPts val="400"/>
              </a:spcAft>
            </a:pPr>
            <a:r>
              <a:rPr sz="1450" b="0">
                <a:solidFill>
                  <a:srgbClr val="1E2A38"/>
                </a:solidFill>
                <a:latin typeface="Arial"/>
              </a:rPr>
              <a:t>“The tour usually starts at ten, but this week it begins at half past ten because of the school groups. We provide maps and pencils, but you’ll need your own notebook. Children under twelve must stay with their parents at all times. Adults pay forty thousand som, and students pay half that — twenty thousand.”</a:t>
            </a:r>
          </a:p>
        </p:txBody>
      </p:sp>
      <p:sp>
        <p:nvSpPr>
          <p:cNvPr id="11" name="TextBox 10"/>
          <p:cNvSpPr txBox="1"/>
          <p:nvPr/>
        </p:nvSpPr>
        <p:spPr>
          <a:xfrm>
            <a:off x="640080" y="5440680"/>
            <a:ext cx="10972800" cy="914400"/>
          </a:xfrm>
          <a:prstGeom prst="rect">
            <a:avLst/>
          </a:prstGeom>
          <a:noFill/>
        </p:spPr>
        <p:txBody>
          <a:bodyPr wrap="square">
            <a:spAutoFit/>
          </a:bodyPr>
          <a:lstStyle/>
          <a:p>
            <a:pPr algn="l">
              <a:spcAft>
                <a:spcPts val="600"/>
              </a:spcAft>
            </a:pPr>
            <a:r>
              <a:rPr sz="1400" b="1">
                <a:solidFill>
                  <a:srgbClr val="0D9488"/>
                </a:solidFill>
                <a:latin typeface="Arial"/>
              </a:rPr>
              <a:t>Har bo‘sh joydan oldin: raqammi, otmi, ko‘plikmi? Birinchi aytilgan raqam (ten, forty) — ko‘pincha tuzoq. Bitta so‘z yoki bitta raqam — ortig‘i ball olib ketadi.</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STRATEGIYA · LISTENING</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Chalg‘ituvchi signallari — javob «o‘zgaradi»</a:t>
            </a:r>
          </a:p>
        </p:txBody>
      </p:sp>
      <p:sp>
        <p:nvSpPr>
          <p:cNvPr id="5" name="Rounded Rectangle 4"/>
          <p:cNvSpPr/>
          <p:nvPr/>
        </p:nvSpPr>
        <p:spPr>
          <a:xfrm>
            <a:off x="640080" y="1691640"/>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22960" y="1828800"/>
            <a:ext cx="2926080" cy="411480"/>
          </a:xfrm>
          <a:prstGeom prst="rect">
            <a:avLst/>
          </a:prstGeom>
          <a:noFill/>
        </p:spPr>
        <p:txBody>
          <a:bodyPr wrap="square">
            <a:spAutoFit/>
          </a:bodyPr>
          <a:lstStyle/>
          <a:p>
            <a:pPr algn="l">
              <a:spcAft>
                <a:spcPts val="600"/>
              </a:spcAft>
            </a:pPr>
            <a:r>
              <a:rPr sz="1400" b="1">
                <a:solidFill>
                  <a:srgbClr val="F97316"/>
                </a:solidFill>
                <a:latin typeface="Arial"/>
              </a:rPr>
              <a:t>but / however</a:t>
            </a:r>
          </a:p>
        </p:txBody>
      </p:sp>
      <p:sp>
        <p:nvSpPr>
          <p:cNvPr id="7" name="TextBox 6"/>
          <p:cNvSpPr txBox="1"/>
          <p:nvPr/>
        </p:nvSpPr>
        <p:spPr>
          <a:xfrm>
            <a:off x="3749039" y="1828800"/>
            <a:ext cx="6309360" cy="411480"/>
          </a:xfrm>
          <a:prstGeom prst="rect">
            <a:avLst/>
          </a:prstGeom>
          <a:noFill/>
        </p:spPr>
        <p:txBody>
          <a:bodyPr wrap="square">
            <a:spAutoFit/>
          </a:bodyPr>
          <a:lstStyle/>
          <a:p>
            <a:pPr algn="l">
              <a:spcAft>
                <a:spcPts val="600"/>
              </a:spcAft>
            </a:pPr>
            <a:r>
              <a:rPr sz="1400" b="0">
                <a:solidFill>
                  <a:srgbClr val="1E2A38"/>
                </a:solidFill>
                <a:latin typeface="Arial"/>
              </a:rPr>
              <a:t>It was going to be in room 4, but it has moved to room 7.</a:t>
            </a:r>
          </a:p>
        </p:txBody>
      </p:sp>
      <p:sp>
        <p:nvSpPr>
          <p:cNvPr id="8" name="TextBox 7"/>
          <p:cNvSpPr txBox="1"/>
          <p:nvPr/>
        </p:nvSpPr>
        <p:spPr>
          <a:xfrm>
            <a:off x="10058400" y="1828800"/>
            <a:ext cx="1463040" cy="411480"/>
          </a:xfrm>
          <a:prstGeom prst="rect">
            <a:avLst/>
          </a:prstGeom>
          <a:noFill/>
        </p:spPr>
        <p:txBody>
          <a:bodyPr wrap="square">
            <a:spAutoFit/>
          </a:bodyPr>
          <a:lstStyle/>
          <a:p>
            <a:pPr algn="l">
              <a:spcAft>
                <a:spcPts val="500"/>
              </a:spcAft>
            </a:pPr>
            <a:r>
              <a:rPr sz="1400" b="1">
                <a:solidFill>
                  <a:srgbClr val="137A4B"/>
                </a:solidFill>
                <a:latin typeface="Arial"/>
              </a:rPr>
              <a:t>→ 7</a:t>
            </a:r>
          </a:p>
        </p:txBody>
      </p:sp>
      <p:sp>
        <p:nvSpPr>
          <p:cNvPr id="9" name="Rounded Rectangle 8"/>
          <p:cNvSpPr/>
          <p:nvPr/>
        </p:nvSpPr>
        <p:spPr>
          <a:xfrm>
            <a:off x="640080" y="2350008"/>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22960" y="2487168"/>
            <a:ext cx="2926080" cy="411480"/>
          </a:xfrm>
          <a:prstGeom prst="rect">
            <a:avLst/>
          </a:prstGeom>
          <a:noFill/>
        </p:spPr>
        <p:txBody>
          <a:bodyPr wrap="square">
            <a:spAutoFit/>
          </a:bodyPr>
          <a:lstStyle/>
          <a:p>
            <a:pPr algn="l">
              <a:spcAft>
                <a:spcPts val="600"/>
              </a:spcAft>
            </a:pPr>
            <a:r>
              <a:rPr sz="1400" b="1">
                <a:solidFill>
                  <a:srgbClr val="F97316"/>
                </a:solidFill>
                <a:latin typeface="Arial"/>
              </a:rPr>
              <a:t>actually / sorry, I mean</a:t>
            </a:r>
          </a:p>
        </p:txBody>
      </p:sp>
      <p:sp>
        <p:nvSpPr>
          <p:cNvPr id="11" name="TextBox 10"/>
          <p:cNvSpPr txBox="1"/>
          <p:nvPr/>
        </p:nvSpPr>
        <p:spPr>
          <a:xfrm>
            <a:off x="3749039" y="2487168"/>
            <a:ext cx="6309360" cy="411480"/>
          </a:xfrm>
          <a:prstGeom prst="rect">
            <a:avLst/>
          </a:prstGeom>
          <a:noFill/>
        </p:spPr>
        <p:txBody>
          <a:bodyPr wrap="square">
            <a:spAutoFit/>
          </a:bodyPr>
          <a:lstStyle/>
          <a:p>
            <a:pPr algn="l">
              <a:spcAft>
                <a:spcPts val="600"/>
              </a:spcAft>
            </a:pPr>
            <a:r>
              <a:rPr sz="1400" b="0">
                <a:solidFill>
                  <a:srgbClr val="1E2A38"/>
                </a:solidFill>
                <a:latin typeface="Arial"/>
              </a:rPr>
              <a:t>It’s on Tuesday — sorry, I mean Thursday.</a:t>
            </a:r>
          </a:p>
        </p:txBody>
      </p:sp>
      <p:sp>
        <p:nvSpPr>
          <p:cNvPr id="12" name="TextBox 11"/>
          <p:cNvSpPr txBox="1"/>
          <p:nvPr/>
        </p:nvSpPr>
        <p:spPr>
          <a:xfrm>
            <a:off x="10058400" y="2487168"/>
            <a:ext cx="1463040" cy="411480"/>
          </a:xfrm>
          <a:prstGeom prst="rect">
            <a:avLst/>
          </a:prstGeom>
          <a:noFill/>
        </p:spPr>
        <p:txBody>
          <a:bodyPr wrap="square">
            <a:spAutoFit/>
          </a:bodyPr>
          <a:lstStyle/>
          <a:p>
            <a:pPr algn="l">
              <a:spcAft>
                <a:spcPts val="500"/>
              </a:spcAft>
            </a:pPr>
            <a:r>
              <a:rPr sz="1400" b="1">
                <a:solidFill>
                  <a:srgbClr val="137A4B"/>
                </a:solidFill>
                <a:latin typeface="Arial"/>
              </a:rPr>
              <a:t>→ Thursday</a:t>
            </a:r>
          </a:p>
        </p:txBody>
      </p:sp>
      <p:sp>
        <p:nvSpPr>
          <p:cNvPr id="13" name="Rounded Rectangle 12"/>
          <p:cNvSpPr/>
          <p:nvPr/>
        </p:nvSpPr>
        <p:spPr>
          <a:xfrm>
            <a:off x="640080" y="3008376"/>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60" y="3145536"/>
            <a:ext cx="2926080" cy="411480"/>
          </a:xfrm>
          <a:prstGeom prst="rect">
            <a:avLst/>
          </a:prstGeom>
          <a:noFill/>
        </p:spPr>
        <p:txBody>
          <a:bodyPr wrap="square">
            <a:spAutoFit/>
          </a:bodyPr>
          <a:lstStyle/>
          <a:p>
            <a:pPr algn="l">
              <a:spcAft>
                <a:spcPts val="600"/>
              </a:spcAft>
            </a:pPr>
            <a:r>
              <a:rPr sz="1400" b="1">
                <a:solidFill>
                  <a:srgbClr val="F97316"/>
                </a:solidFill>
                <a:latin typeface="Arial"/>
              </a:rPr>
              <a:t>used to … now</a:t>
            </a:r>
          </a:p>
        </p:txBody>
      </p:sp>
      <p:sp>
        <p:nvSpPr>
          <p:cNvPr id="15" name="TextBox 14"/>
          <p:cNvSpPr txBox="1"/>
          <p:nvPr/>
        </p:nvSpPr>
        <p:spPr>
          <a:xfrm>
            <a:off x="3749039" y="3145536"/>
            <a:ext cx="6309360" cy="411480"/>
          </a:xfrm>
          <a:prstGeom prst="rect">
            <a:avLst/>
          </a:prstGeom>
          <a:noFill/>
        </p:spPr>
        <p:txBody>
          <a:bodyPr wrap="square">
            <a:spAutoFit/>
          </a:bodyPr>
          <a:lstStyle/>
          <a:p>
            <a:pPr algn="l">
              <a:spcAft>
                <a:spcPts val="600"/>
              </a:spcAft>
            </a:pPr>
            <a:r>
              <a:rPr sz="1400" b="0">
                <a:solidFill>
                  <a:srgbClr val="1E2A38"/>
                </a:solidFill>
                <a:latin typeface="Arial"/>
              </a:rPr>
              <a:t>We used to open at nine; now we open at eight.</a:t>
            </a:r>
          </a:p>
        </p:txBody>
      </p:sp>
      <p:sp>
        <p:nvSpPr>
          <p:cNvPr id="16" name="TextBox 15"/>
          <p:cNvSpPr txBox="1"/>
          <p:nvPr/>
        </p:nvSpPr>
        <p:spPr>
          <a:xfrm>
            <a:off x="10058400" y="3145536"/>
            <a:ext cx="1463040" cy="411480"/>
          </a:xfrm>
          <a:prstGeom prst="rect">
            <a:avLst/>
          </a:prstGeom>
          <a:noFill/>
        </p:spPr>
        <p:txBody>
          <a:bodyPr wrap="square">
            <a:spAutoFit/>
          </a:bodyPr>
          <a:lstStyle/>
          <a:p>
            <a:pPr algn="l">
              <a:spcAft>
                <a:spcPts val="500"/>
              </a:spcAft>
            </a:pPr>
            <a:r>
              <a:rPr sz="1400" b="1">
                <a:solidFill>
                  <a:srgbClr val="137A4B"/>
                </a:solidFill>
                <a:latin typeface="Arial"/>
              </a:rPr>
              <a:t>→ 8 / eight</a:t>
            </a:r>
          </a:p>
        </p:txBody>
      </p:sp>
      <p:sp>
        <p:nvSpPr>
          <p:cNvPr id="17" name="Rounded Rectangle 16"/>
          <p:cNvSpPr/>
          <p:nvPr/>
        </p:nvSpPr>
        <p:spPr>
          <a:xfrm>
            <a:off x="640080" y="3666744"/>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822960" y="3803904"/>
            <a:ext cx="2926080" cy="411480"/>
          </a:xfrm>
          <a:prstGeom prst="rect">
            <a:avLst/>
          </a:prstGeom>
          <a:noFill/>
        </p:spPr>
        <p:txBody>
          <a:bodyPr wrap="square">
            <a:spAutoFit/>
          </a:bodyPr>
          <a:lstStyle/>
          <a:p>
            <a:pPr algn="l">
              <a:spcAft>
                <a:spcPts val="600"/>
              </a:spcAft>
            </a:pPr>
            <a:r>
              <a:rPr sz="1400" b="1">
                <a:solidFill>
                  <a:srgbClr val="F97316"/>
                </a:solidFill>
                <a:latin typeface="Arial"/>
              </a:rPr>
              <a:t>not X, but Y</a:t>
            </a:r>
          </a:p>
        </p:txBody>
      </p:sp>
      <p:sp>
        <p:nvSpPr>
          <p:cNvPr id="19" name="TextBox 18"/>
          <p:cNvSpPr txBox="1"/>
          <p:nvPr/>
        </p:nvSpPr>
        <p:spPr>
          <a:xfrm>
            <a:off x="3749039" y="3803904"/>
            <a:ext cx="6309360" cy="411480"/>
          </a:xfrm>
          <a:prstGeom prst="rect">
            <a:avLst/>
          </a:prstGeom>
          <a:noFill/>
        </p:spPr>
        <p:txBody>
          <a:bodyPr wrap="square">
            <a:spAutoFit/>
          </a:bodyPr>
          <a:lstStyle/>
          <a:p>
            <a:pPr algn="l">
              <a:spcAft>
                <a:spcPts val="600"/>
              </a:spcAft>
            </a:pPr>
            <a:r>
              <a:rPr sz="1400" b="0">
                <a:solidFill>
                  <a:srgbClr val="1E2A38"/>
                </a:solidFill>
                <a:latin typeface="Arial"/>
              </a:rPr>
              <a:t>Please don’t call the office — send an email instead.</a:t>
            </a:r>
          </a:p>
        </p:txBody>
      </p:sp>
      <p:sp>
        <p:nvSpPr>
          <p:cNvPr id="20" name="TextBox 19"/>
          <p:cNvSpPr txBox="1"/>
          <p:nvPr/>
        </p:nvSpPr>
        <p:spPr>
          <a:xfrm>
            <a:off x="10058400" y="3803904"/>
            <a:ext cx="1463040" cy="411480"/>
          </a:xfrm>
          <a:prstGeom prst="rect">
            <a:avLst/>
          </a:prstGeom>
          <a:noFill/>
        </p:spPr>
        <p:txBody>
          <a:bodyPr wrap="square">
            <a:spAutoFit/>
          </a:bodyPr>
          <a:lstStyle/>
          <a:p>
            <a:pPr algn="l">
              <a:spcAft>
                <a:spcPts val="500"/>
              </a:spcAft>
            </a:pPr>
            <a:r>
              <a:rPr sz="1400" b="1">
                <a:solidFill>
                  <a:srgbClr val="137A4B"/>
                </a:solidFill>
                <a:latin typeface="Arial"/>
              </a:rPr>
              <a:t>→ email</a:t>
            </a:r>
          </a:p>
        </p:txBody>
      </p:sp>
      <p:sp>
        <p:nvSpPr>
          <p:cNvPr id="21" name="Rounded Rectangle 20"/>
          <p:cNvSpPr/>
          <p:nvPr/>
        </p:nvSpPr>
        <p:spPr>
          <a:xfrm>
            <a:off x="640080" y="4325112"/>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2960" y="4462272"/>
            <a:ext cx="2926080" cy="411480"/>
          </a:xfrm>
          <a:prstGeom prst="rect">
            <a:avLst/>
          </a:prstGeom>
          <a:noFill/>
        </p:spPr>
        <p:txBody>
          <a:bodyPr wrap="square">
            <a:spAutoFit/>
          </a:bodyPr>
          <a:lstStyle/>
          <a:p>
            <a:pPr algn="l">
              <a:spcAft>
                <a:spcPts val="600"/>
              </a:spcAft>
            </a:pPr>
            <a:r>
              <a:rPr sz="1400" b="1">
                <a:solidFill>
                  <a:srgbClr val="F97316"/>
                </a:solidFill>
                <a:latin typeface="Arial"/>
              </a:rPr>
              <a:t>last year … this year</a:t>
            </a:r>
          </a:p>
        </p:txBody>
      </p:sp>
      <p:sp>
        <p:nvSpPr>
          <p:cNvPr id="23" name="TextBox 22"/>
          <p:cNvSpPr txBox="1"/>
          <p:nvPr/>
        </p:nvSpPr>
        <p:spPr>
          <a:xfrm>
            <a:off x="3749039" y="4462272"/>
            <a:ext cx="6309360" cy="411480"/>
          </a:xfrm>
          <a:prstGeom prst="rect">
            <a:avLst/>
          </a:prstGeom>
          <a:noFill/>
        </p:spPr>
        <p:txBody>
          <a:bodyPr wrap="square">
            <a:spAutoFit/>
          </a:bodyPr>
          <a:lstStyle/>
          <a:p>
            <a:pPr algn="l">
              <a:spcAft>
                <a:spcPts val="600"/>
              </a:spcAft>
            </a:pPr>
            <a:r>
              <a:rPr sz="1400" b="0">
                <a:solidFill>
                  <a:srgbClr val="1E2A38"/>
                </a:solidFill>
                <a:latin typeface="Arial"/>
              </a:rPr>
              <a:t>Last year the prize was a book; this year it’s a tablet.</a:t>
            </a:r>
          </a:p>
        </p:txBody>
      </p:sp>
      <p:sp>
        <p:nvSpPr>
          <p:cNvPr id="24" name="TextBox 23"/>
          <p:cNvSpPr txBox="1"/>
          <p:nvPr/>
        </p:nvSpPr>
        <p:spPr>
          <a:xfrm>
            <a:off x="10058400" y="4462272"/>
            <a:ext cx="1463040" cy="411480"/>
          </a:xfrm>
          <a:prstGeom prst="rect">
            <a:avLst/>
          </a:prstGeom>
          <a:noFill/>
        </p:spPr>
        <p:txBody>
          <a:bodyPr wrap="square">
            <a:spAutoFit/>
          </a:bodyPr>
          <a:lstStyle/>
          <a:p>
            <a:pPr algn="l">
              <a:spcAft>
                <a:spcPts val="500"/>
              </a:spcAft>
            </a:pPr>
            <a:r>
              <a:rPr sz="1400" b="1">
                <a:solidFill>
                  <a:srgbClr val="137A4B"/>
                </a:solidFill>
                <a:latin typeface="Arial"/>
              </a:rPr>
              <a:t>→ tablet</a:t>
            </a:r>
          </a:p>
        </p:txBody>
      </p:sp>
      <p:sp>
        <p:nvSpPr>
          <p:cNvPr id="25" name="Rounded Rectangle 24"/>
          <p:cNvSpPr/>
          <p:nvPr/>
        </p:nvSpPr>
        <p:spPr>
          <a:xfrm>
            <a:off x="640080" y="4983480"/>
            <a:ext cx="10972800" cy="60350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22960" y="5120640"/>
            <a:ext cx="2926080" cy="411480"/>
          </a:xfrm>
          <a:prstGeom prst="rect">
            <a:avLst/>
          </a:prstGeom>
          <a:noFill/>
        </p:spPr>
        <p:txBody>
          <a:bodyPr wrap="square">
            <a:spAutoFit/>
          </a:bodyPr>
          <a:lstStyle/>
          <a:p>
            <a:pPr algn="l">
              <a:spcAft>
                <a:spcPts val="600"/>
              </a:spcAft>
            </a:pPr>
            <a:r>
              <a:rPr sz="1400" b="1">
                <a:solidFill>
                  <a:srgbClr val="F97316"/>
                </a:solidFill>
                <a:latin typeface="Arial"/>
              </a:rPr>
              <a:t>originally / in the end</a:t>
            </a:r>
          </a:p>
        </p:txBody>
      </p:sp>
      <p:sp>
        <p:nvSpPr>
          <p:cNvPr id="27" name="TextBox 26"/>
          <p:cNvSpPr txBox="1"/>
          <p:nvPr/>
        </p:nvSpPr>
        <p:spPr>
          <a:xfrm>
            <a:off x="3749039" y="5120640"/>
            <a:ext cx="6309360" cy="411480"/>
          </a:xfrm>
          <a:prstGeom prst="rect">
            <a:avLst/>
          </a:prstGeom>
          <a:noFill/>
        </p:spPr>
        <p:txBody>
          <a:bodyPr wrap="square">
            <a:spAutoFit/>
          </a:bodyPr>
          <a:lstStyle/>
          <a:p>
            <a:pPr algn="l">
              <a:spcAft>
                <a:spcPts val="600"/>
              </a:spcAft>
            </a:pPr>
            <a:r>
              <a:rPr sz="1400" b="0">
                <a:solidFill>
                  <a:srgbClr val="1E2A38"/>
                </a:solidFill>
                <a:latin typeface="Arial"/>
              </a:rPr>
              <a:t>We originally planned a picnic, but in the end we went bowling.</a:t>
            </a:r>
          </a:p>
        </p:txBody>
      </p:sp>
      <p:sp>
        <p:nvSpPr>
          <p:cNvPr id="28" name="TextBox 27"/>
          <p:cNvSpPr txBox="1"/>
          <p:nvPr/>
        </p:nvSpPr>
        <p:spPr>
          <a:xfrm>
            <a:off x="10058400" y="5120640"/>
            <a:ext cx="1463040" cy="411480"/>
          </a:xfrm>
          <a:prstGeom prst="rect">
            <a:avLst/>
          </a:prstGeom>
          <a:noFill/>
        </p:spPr>
        <p:txBody>
          <a:bodyPr wrap="square">
            <a:spAutoFit/>
          </a:bodyPr>
          <a:lstStyle/>
          <a:p>
            <a:pPr algn="l">
              <a:spcAft>
                <a:spcPts val="500"/>
              </a:spcAft>
            </a:pPr>
            <a:r>
              <a:rPr sz="1400" b="1">
                <a:solidFill>
                  <a:srgbClr val="137A4B"/>
                </a:solidFill>
                <a:latin typeface="Arial"/>
              </a:rPr>
              <a:t>→ bowling</a:t>
            </a:r>
          </a:p>
        </p:txBody>
      </p:sp>
      <p:sp>
        <p:nvSpPr>
          <p:cNvPr id="29" name="TextBox 28"/>
          <p:cNvSpPr txBox="1"/>
          <p:nvPr/>
        </p:nvSpPr>
        <p:spPr>
          <a:xfrm>
            <a:off x="640080" y="5760720"/>
            <a:ext cx="10972800" cy="594360"/>
          </a:xfrm>
          <a:prstGeom prst="rect">
            <a:avLst/>
          </a:prstGeom>
          <a:noFill/>
        </p:spPr>
        <p:txBody>
          <a:bodyPr wrap="square">
            <a:spAutoFit/>
          </a:bodyPr>
          <a:lstStyle/>
          <a:p>
            <a:pPr algn="l">
              <a:spcAft>
                <a:spcPts val="600"/>
              </a:spcAft>
            </a:pPr>
            <a:r>
              <a:rPr sz="1400" b="1">
                <a:solidFill>
                  <a:srgbClr val="0D9488"/>
                </a:solidFill>
                <a:latin typeface="Arial"/>
              </a:rPr>
              <a:t>Birinchi eshitishda ikkala variantni ham qayd eting (4 → 7), ikkinchisida signal so‘zni kuting. Ish varaqasi 3-betida to‘liq mashq.</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TEKSHIRUV RO‘YXATI</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Topshirishdan oldin 30 soniya — har qism uchun tekshiruv</a:t>
            </a:r>
          </a:p>
        </p:txBody>
      </p:sp>
      <p:sp>
        <p:nvSpPr>
          <p:cNvPr id="5" name="Rounded Rectangle 4"/>
          <p:cNvSpPr/>
          <p:nvPr/>
        </p:nvSpPr>
        <p:spPr>
          <a:xfrm>
            <a:off x="640080" y="1691640"/>
            <a:ext cx="2103120" cy="402336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77240" y="1801368"/>
            <a:ext cx="1828800" cy="365760"/>
          </a:xfrm>
          <a:prstGeom prst="rect">
            <a:avLst/>
          </a:prstGeom>
          <a:noFill/>
        </p:spPr>
        <p:txBody>
          <a:bodyPr wrap="square">
            <a:spAutoFit/>
          </a:bodyPr>
          <a:lstStyle/>
          <a:p>
            <a:pPr algn="l">
              <a:spcAft>
                <a:spcPts val="600"/>
              </a:spcAft>
            </a:pPr>
            <a:r>
              <a:rPr sz="1500" b="1">
                <a:solidFill>
                  <a:srgbClr val="2F5D8C"/>
                </a:solidFill>
                <a:latin typeface="Arial"/>
              </a:rPr>
              <a:t>Reading P1</a:t>
            </a:r>
          </a:p>
        </p:txBody>
      </p:sp>
      <p:sp>
        <p:nvSpPr>
          <p:cNvPr id="7" name="TextBox 6"/>
          <p:cNvSpPr txBox="1"/>
          <p:nvPr/>
        </p:nvSpPr>
        <p:spPr>
          <a:xfrm>
            <a:off x="777240" y="2240280"/>
            <a:ext cx="1874519" cy="3474720"/>
          </a:xfrm>
          <a:prstGeom prst="rect">
            <a:avLst/>
          </a:prstGeom>
          <a:noFill/>
        </p:spPr>
        <p:txBody>
          <a:bodyPr wrap="square">
            <a:spAutoFit/>
          </a:bodyPr>
          <a:lstStyle/>
          <a:p>
            <a:pPr algn="l">
              <a:spcAft>
                <a:spcPts val="1000"/>
              </a:spcAft>
            </a:pPr>
            <a:r>
              <a:rPr sz="1300" b="0">
                <a:solidFill>
                  <a:srgbClr val="1E2A38"/>
                </a:solidFill>
                <a:latin typeface="Arial"/>
              </a:rPr>
              <a:t>☐ 6 ta bo‘shliq — 6 ta so‘z</a:t>
            </a:r>
          </a:p>
          <a:p>
            <a:pPr algn="l">
              <a:spcAft>
                <a:spcPts val="1000"/>
              </a:spcAft>
            </a:pPr>
            <a:r>
              <a:rPr sz="1300" b="0">
                <a:solidFill>
                  <a:srgbClr val="1E2A38"/>
                </a:solidFill>
                <a:latin typeface="Arial"/>
              </a:rPr>
              <a:t>☐ har so‘z matnda bor</a:t>
            </a:r>
          </a:p>
          <a:p>
            <a:pPr algn="l">
              <a:spcAft>
                <a:spcPts val="1000"/>
              </a:spcAft>
            </a:pPr>
            <a:r>
              <a:rPr sz="1300" b="0">
                <a:solidFill>
                  <a:srgbClr val="1E2A38"/>
                </a:solidFill>
                <a:latin typeface="Arial"/>
              </a:rPr>
              <a:t>☐ shakl matndagidek</a:t>
            </a:r>
          </a:p>
          <a:p>
            <a:pPr algn="l">
              <a:spcAft>
                <a:spcPts val="1000"/>
              </a:spcAft>
            </a:pPr>
            <a:r>
              <a:rPr sz="1300" b="0">
                <a:solidFill>
                  <a:srgbClr val="1E2A38"/>
                </a:solidFill>
                <a:latin typeface="Arial"/>
              </a:rPr>
              <a:t>☐ gap grammatik butun</a:t>
            </a:r>
          </a:p>
        </p:txBody>
      </p:sp>
      <p:sp>
        <p:nvSpPr>
          <p:cNvPr id="8" name="Rounded Rectangle 7"/>
          <p:cNvSpPr/>
          <p:nvPr/>
        </p:nvSpPr>
        <p:spPr>
          <a:xfrm>
            <a:off x="2871216" y="1691640"/>
            <a:ext cx="2103120" cy="402336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008376" y="1801368"/>
            <a:ext cx="1828800" cy="365760"/>
          </a:xfrm>
          <a:prstGeom prst="rect">
            <a:avLst/>
          </a:prstGeom>
          <a:noFill/>
        </p:spPr>
        <p:txBody>
          <a:bodyPr wrap="square">
            <a:spAutoFit/>
          </a:bodyPr>
          <a:lstStyle/>
          <a:p>
            <a:pPr algn="l">
              <a:spcAft>
                <a:spcPts val="600"/>
              </a:spcAft>
            </a:pPr>
            <a:r>
              <a:rPr sz="1500" b="1">
                <a:solidFill>
                  <a:srgbClr val="2F5D8C"/>
                </a:solidFill>
                <a:latin typeface="Arial"/>
              </a:rPr>
              <a:t>Reading P2</a:t>
            </a:r>
          </a:p>
        </p:txBody>
      </p:sp>
      <p:sp>
        <p:nvSpPr>
          <p:cNvPr id="10" name="TextBox 9"/>
          <p:cNvSpPr txBox="1"/>
          <p:nvPr/>
        </p:nvSpPr>
        <p:spPr>
          <a:xfrm>
            <a:off x="3008376" y="2240280"/>
            <a:ext cx="1874519" cy="3474720"/>
          </a:xfrm>
          <a:prstGeom prst="rect">
            <a:avLst/>
          </a:prstGeom>
          <a:noFill/>
        </p:spPr>
        <p:txBody>
          <a:bodyPr wrap="square">
            <a:spAutoFit/>
          </a:bodyPr>
          <a:lstStyle/>
          <a:p>
            <a:pPr algn="l">
              <a:spcAft>
                <a:spcPts val="1000"/>
              </a:spcAft>
            </a:pPr>
            <a:r>
              <a:rPr sz="1300" b="0">
                <a:solidFill>
                  <a:srgbClr val="1E2A38"/>
                </a:solidFill>
                <a:latin typeface="Arial"/>
              </a:rPr>
              <a:t>☐ har matnda bitta harf</a:t>
            </a:r>
          </a:p>
          <a:p>
            <a:pPr algn="l">
              <a:spcAft>
                <a:spcPts val="1000"/>
              </a:spcAft>
            </a:pPr>
            <a:r>
              <a:rPr sz="1300" b="0">
                <a:solidFill>
                  <a:srgbClr val="1E2A38"/>
                </a:solidFill>
                <a:latin typeface="Arial"/>
              </a:rPr>
              <a:t>☐ hech bir harf 2 marta emas</a:t>
            </a:r>
          </a:p>
          <a:p>
            <a:pPr algn="l">
              <a:spcAft>
                <a:spcPts val="1000"/>
              </a:spcAft>
            </a:pPr>
            <a:r>
              <a:rPr sz="1300" b="0">
                <a:solidFill>
                  <a:srgbClr val="1E2A38"/>
                </a:solidFill>
                <a:latin typeface="Arial"/>
              </a:rPr>
              <a:t>☐ 2 ta harf ishlatilmagan</a:t>
            </a:r>
          </a:p>
          <a:p>
            <a:pPr algn="l">
              <a:spcAft>
                <a:spcPts val="1000"/>
              </a:spcAft>
            </a:pPr>
            <a:r>
              <a:rPr sz="1300" b="0">
                <a:solidFill>
                  <a:srgbClr val="1E2A38"/>
                </a:solidFill>
                <a:latin typeface="Arial"/>
              </a:rPr>
              <a:t>☐ shartlar (yosh, vaqt, narx) mos</a:t>
            </a:r>
          </a:p>
        </p:txBody>
      </p:sp>
      <p:sp>
        <p:nvSpPr>
          <p:cNvPr id="11" name="Rounded Rectangle 10"/>
          <p:cNvSpPr/>
          <p:nvPr/>
        </p:nvSpPr>
        <p:spPr>
          <a:xfrm>
            <a:off x="5102352" y="1691640"/>
            <a:ext cx="2103120" cy="402336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239512" y="1801368"/>
            <a:ext cx="1828800" cy="365760"/>
          </a:xfrm>
          <a:prstGeom prst="rect">
            <a:avLst/>
          </a:prstGeom>
          <a:noFill/>
        </p:spPr>
        <p:txBody>
          <a:bodyPr wrap="square">
            <a:spAutoFit/>
          </a:bodyPr>
          <a:lstStyle/>
          <a:p>
            <a:pPr algn="l">
              <a:spcAft>
                <a:spcPts val="600"/>
              </a:spcAft>
            </a:pPr>
            <a:r>
              <a:rPr sz="1500" b="1">
                <a:solidFill>
                  <a:srgbClr val="2F5D8C"/>
                </a:solidFill>
                <a:latin typeface="Arial"/>
              </a:rPr>
              <a:t>Reading P3</a:t>
            </a:r>
          </a:p>
        </p:txBody>
      </p:sp>
      <p:sp>
        <p:nvSpPr>
          <p:cNvPr id="13" name="TextBox 12"/>
          <p:cNvSpPr txBox="1"/>
          <p:nvPr/>
        </p:nvSpPr>
        <p:spPr>
          <a:xfrm>
            <a:off x="5239512" y="2240280"/>
            <a:ext cx="1874519" cy="3474720"/>
          </a:xfrm>
          <a:prstGeom prst="rect">
            <a:avLst/>
          </a:prstGeom>
          <a:noFill/>
        </p:spPr>
        <p:txBody>
          <a:bodyPr wrap="square">
            <a:spAutoFit/>
          </a:bodyPr>
          <a:lstStyle/>
          <a:p>
            <a:pPr algn="l">
              <a:spcAft>
                <a:spcPts val="1000"/>
              </a:spcAft>
            </a:pPr>
            <a:r>
              <a:rPr sz="1300" b="0">
                <a:solidFill>
                  <a:srgbClr val="1E2A38"/>
                </a:solidFill>
                <a:latin typeface="Arial"/>
              </a:rPr>
              <a:t>☐ har abzatsda bitta sarlavha</a:t>
            </a:r>
          </a:p>
          <a:p>
            <a:pPr algn="l">
              <a:spcAft>
                <a:spcPts val="1000"/>
              </a:spcAft>
            </a:pPr>
            <a:r>
              <a:rPr sz="1300" b="0">
                <a:solidFill>
                  <a:srgbClr val="1E2A38"/>
                </a:solidFill>
                <a:latin typeface="Arial"/>
              </a:rPr>
              <a:t>☐ 2 ta sarlavha ortib qoldi</a:t>
            </a:r>
          </a:p>
          <a:p>
            <a:pPr algn="l">
              <a:spcAft>
                <a:spcPts val="1000"/>
              </a:spcAft>
            </a:pPr>
            <a:r>
              <a:rPr sz="1300" b="0">
                <a:solidFill>
                  <a:srgbClr val="1E2A38"/>
                </a:solidFill>
                <a:latin typeface="Arial"/>
              </a:rPr>
              <a:t>☐ However’dan keyingisi o‘qildi</a:t>
            </a:r>
          </a:p>
          <a:p>
            <a:pPr algn="l">
              <a:spcAft>
                <a:spcPts val="1000"/>
              </a:spcAft>
            </a:pPr>
            <a:r>
              <a:rPr sz="1300" b="0">
                <a:solidFill>
                  <a:srgbClr val="1E2A38"/>
                </a:solidFill>
                <a:latin typeface="Arial"/>
              </a:rPr>
              <a:t>☐ detal emas — asosiy g‘oya</a:t>
            </a:r>
          </a:p>
        </p:txBody>
      </p:sp>
      <p:sp>
        <p:nvSpPr>
          <p:cNvPr id="14" name="Rounded Rectangle 13"/>
          <p:cNvSpPr/>
          <p:nvPr/>
        </p:nvSpPr>
        <p:spPr>
          <a:xfrm>
            <a:off x="7333488" y="1691640"/>
            <a:ext cx="2103120" cy="402336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470648" y="1801368"/>
            <a:ext cx="1828800" cy="365760"/>
          </a:xfrm>
          <a:prstGeom prst="rect">
            <a:avLst/>
          </a:prstGeom>
          <a:noFill/>
        </p:spPr>
        <p:txBody>
          <a:bodyPr wrap="square">
            <a:spAutoFit/>
          </a:bodyPr>
          <a:lstStyle/>
          <a:p>
            <a:pPr algn="l">
              <a:spcAft>
                <a:spcPts val="600"/>
              </a:spcAft>
            </a:pPr>
            <a:r>
              <a:rPr sz="1500" b="1">
                <a:solidFill>
                  <a:srgbClr val="0D9488"/>
                </a:solidFill>
                <a:latin typeface="Arial"/>
              </a:rPr>
              <a:t>Listening P1</a:t>
            </a:r>
          </a:p>
        </p:txBody>
      </p:sp>
      <p:sp>
        <p:nvSpPr>
          <p:cNvPr id="16" name="TextBox 15"/>
          <p:cNvSpPr txBox="1"/>
          <p:nvPr/>
        </p:nvSpPr>
        <p:spPr>
          <a:xfrm>
            <a:off x="7470648" y="2240280"/>
            <a:ext cx="1874519" cy="3474720"/>
          </a:xfrm>
          <a:prstGeom prst="rect">
            <a:avLst/>
          </a:prstGeom>
          <a:noFill/>
        </p:spPr>
        <p:txBody>
          <a:bodyPr wrap="square">
            <a:spAutoFit/>
          </a:bodyPr>
          <a:lstStyle/>
          <a:p>
            <a:pPr algn="l">
              <a:spcAft>
                <a:spcPts val="1000"/>
              </a:spcAft>
            </a:pPr>
            <a:r>
              <a:rPr sz="1300" b="0">
                <a:solidFill>
                  <a:srgbClr val="1E2A38"/>
                </a:solidFill>
                <a:latin typeface="Arial"/>
              </a:rPr>
              <a:t>☐ 8 ta javob, bo‘sh yo‘q</a:t>
            </a:r>
          </a:p>
          <a:p>
            <a:pPr algn="l">
              <a:spcAft>
                <a:spcPts val="1000"/>
              </a:spcAft>
            </a:pPr>
            <a:r>
              <a:rPr sz="1300" b="0">
                <a:solidFill>
                  <a:srgbClr val="1E2A38"/>
                </a:solidFill>
                <a:latin typeface="Arial"/>
              </a:rPr>
              <a:t>☐ savol so‘zi mos (when/how…)</a:t>
            </a:r>
          </a:p>
          <a:p>
            <a:pPr algn="l">
              <a:spcAft>
                <a:spcPts val="1000"/>
              </a:spcAft>
            </a:pPr>
            <a:r>
              <a:rPr sz="1300" b="0">
                <a:solidFill>
                  <a:srgbClr val="1E2A38"/>
                </a:solidFill>
                <a:latin typeface="Arial"/>
              </a:rPr>
              <a:t>☐ shaxs va zamon mos</a:t>
            </a:r>
          </a:p>
          <a:p>
            <a:pPr algn="l">
              <a:spcAft>
                <a:spcPts val="1000"/>
              </a:spcAft>
            </a:pPr>
            <a:r>
              <a:rPr sz="1300" b="0">
                <a:solidFill>
                  <a:srgbClr val="1E2A38"/>
                </a:solidFill>
                <a:latin typeface="Arial"/>
              </a:rPr>
              <a:t>☐ 4 ta bir xil harf ketma-ket — shubha</a:t>
            </a:r>
          </a:p>
        </p:txBody>
      </p:sp>
      <p:sp>
        <p:nvSpPr>
          <p:cNvPr id="17" name="Rounded Rectangle 16"/>
          <p:cNvSpPr/>
          <p:nvPr/>
        </p:nvSpPr>
        <p:spPr>
          <a:xfrm>
            <a:off x="9564624" y="1691640"/>
            <a:ext cx="2103120" cy="402336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701784" y="1801368"/>
            <a:ext cx="1828800" cy="365760"/>
          </a:xfrm>
          <a:prstGeom prst="rect">
            <a:avLst/>
          </a:prstGeom>
          <a:noFill/>
        </p:spPr>
        <p:txBody>
          <a:bodyPr wrap="square">
            <a:spAutoFit/>
          </a:bodyPr>
          <a:lstStyle/>
          <a:p>
            <a:pPr algn="l">
              <a:spcAft>
                <a:spcPts val="600"/>
              </a:spcAft>
            </a:pPr>
            <a:r>
              <a:rPr sz="1500" b="1">
                <a:solidFill>
                  <a:srgbClr val="0D9488"/>
                </a:solidFill>
                <a:latin typeface="Arial"/>
              </a:rPr>
              <a:t>Listening P2</a:t>
            </a:r>
          </a:p>
        </p:txBody>
      </p:sp>
      <p:sp>
        <p:nvSpPr>
          <p:cNvPr id="19" name="TextBox 18"/>
          <p:cNvSpPr txBox="1"/>
          <p:nvPr/>
        </p:nvSpPr>
        <p:spPr>
          <a:xfrm>
            <a:off x="9701784" y="2240280"/>
            <a:ext cx="1874519" cy="3474720"/>
          </a:xfrm>
          <a:prstGeom prst="rect">
            <a:avLst/>
          </a:prstGeom>
          <a:noFill/>
        </p:spPr>
        <p:txBody>
          <a:bodyPr wrap="square">
            <a:spAutoFit/>
          </a:bodyPr>
          <a:lstStyle/>
          <a:p>
            <a:pPr algn="l">
              <a:spcAft>
                <a:spcPts val="1000"/>
              </a:spcAft>
            </a:pPr>
            <a:r>
              <a:rPr sz="1300" b="0">
                <a:solidFill>
                  <a:srgbClr val="1E2A38"/>
                </a:solidFill>
                <a:latin typeface="Arial"/>
              </a:rPr>
              <a:t>☐ bitta so‘z / bitta raqam</a:t>
            </a:r>
          </a:p>
          <a:p>
            <a:pPr algn="l">
              <a:spcAft>
                <a:spcPts val="1000"/>
              </a:spcAft>
            </a:pPr>
            <a:r>
              <a:rPr sz="1300" b="0">
                <a:solidFill>
                  <a:srgbClr val="1E2A38"/>
                </a:solidFill>
                <a:latin typeface="Arial"/>
              </a:rPr>
              <a:t>☐ ko‘plik -s formaga mos</a:t>
            </a:r>
          </a:p>
          <a:p>
            <a:pPr algn="l">
              <a:spcAft>
                <a:spcPts val="1000"/>
              </a:spcAft>
            </a:pPr>
            <a:r>
              <a:rPr sz="1300" b="0">
                <a:solidFill>
                  <a:srgbClr val="1E2A38"/>
                </a:solidFill>
                <a:latin typeface="Arial"/>
              </a:rPr>
              <a:t>☐ imlo tekshirildi</a:t>
            </a:r>
          </a:p>
          <a:p>
            <a:pPr algn="l">
              <a:spcAft>
                <a:spcPts val="1000"/>
              </a:spcAft>
            </a:pPr>
            <a:r>
              <a:rPr sz="1300" b="0">
                <a:solidFill>
                  <a:srgbClr val="1E2A38"/>
                </a:solidFill>
                <a:latin typeface="Arial"/>
              </a:rPr>
              <a:t>☐ signal so‘zdan keyingi javob</a:t>
            </a:r>
          </a:p>
        </p:txBody>
      </p:sp>
      <p:sp>
        <p:nvSpPr>
          <p:cNvPr id="20" name="TextBox 19"/>
          <p:cNvSpPr txBox="1"/>
          <p:nvPr/>
        </p:nvSpPr>
        <p:spPr>
          <a:xfrm>
            <a:off x="640080" y="5852160"/>
            <a:ext cx="10972800" cy="502920"/>
          </a:xfrm>
          <a:prstGeom prst="rect">
            <a:avLst/>
          </a:prstGeom>
          <a:noFill/>
        </p:spPr>
        <p:txBody>
          <a:bodyPr wrap="square">
            <a:spAutoFit/>
          </a:bodyPr>
          <a:lstStyle/>
          <a:p>
            <a:pPr algn="l">
              <a:spcAft>
                <a:spcPts val="600"/>
              </a:spcAft>
            </a:pPr>
            <a:r>
              <a:rPr sz="1400" b="1">
                <a:solidFill>
                  <a:srgbClr val="0D9488"/>
                </a:solidFill>
                <a:latin typeface="Arial"/>
              </a:rPr>
              <a:t>FORM va DIS xatolarining ko‘pi shu 30 soniyada ushlanadi.</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BALL VA DARAJA</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Natijani qanday o‘qish kerak</a:t>
            </a:r>
          </a:p>
        </p:txBody>
      </p:sp>
      <p:sp>
        <p:nvSpPr>
          <p:cNvPr id="5" name="Rounded Rectangle 4"/>
          <p:cNvSpPr/>
          <p:nvPr/>
        </p:nvSpPr>
        <p:spPr>
          <a:xfrm>
            <a:off x="640080" y="1691640"/>
            <a:ext cx="5394960" cy="40233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801368"/>
            <a:ext cx="5029200" cy="365760"/>
          </a:xfrm>
          <a:prstGeom prst="rect">
            <a:avLst/>
          </a:prstGeom>
          <a:noFill/>
        </p:spPr>
        <p:txBody>
          <a:bodyPr wrap="square">
            <a:spAutoFit/>
          </a:bodyPr>
          <a:lstStyle/>
          <a:p>
            <a:pPr algn="l">
              <a:spcAft>
                <a:spcPts val="600"/>
              </a:spcAft>
            </a:pPr>
            <a:r>
              <a:rPr sz="1300" b="1">
                <a:solidFill>
                  <a:srgbClr val="966A18"/>
                </a:solidFill>
                <a:latin typeface="Arial"/>
              </a:rPr>
              <a:t>BALL → DARAJA</a:t>
            </a:r>
          </a:p>
        </p:txBody>
      </p:sp>
      <p:sp>
        <p:nvSpPr>
          <p:cNvPr id="7" name="TextBox 6"/>
          <p:cNvSpPr txBox="1"/>
          <p:nvPr/>
        </p:nvSpPr>
        <p:spPr>
          <a:xfrm>
            <a:off x="868680" y="2194560"/>
            <a:ext cx="5029200" cy="3474720"/>
          </a:xfrm>
          <a:prstGeom prst="rect">
            <a:avLst/>
          </a:prstGeom>
          <a:noFill/>
        </p:spPr>
        <p:txBody>
          <a:bodyPr wrap="square">
            <a:spAutoFit/>
          </a:bodyPr>
          <a:lstStyle/>
          <a:p>
            <a:pPr algn="l">
              <a:spcAft>
                <a:spcPts val="1200"/>
              </a:spcAft>
            </a:pPr>
            <a:r>
              <a:rPr sz="1600" b="0">
                <a:solidFill>
                  <a:srgbClr val="1E2A38"/>
                </a:solidFill>
                <a:latin typeface="Arial"/>
              </a:rPr>
              <a:t>Imtihonda to‘g‘ri javoblar soni rasmiy shkala bo‘yicha ballga, ball esa CEFR darajasiga aylantiriladi.</a:t>
            </a:r>
          </a:p>
          <a:p>
            <a:pPr algn="l">
              <a:spcAft>
                <a:spcPts val="1200"/>
              </a:spcAft>
            </a:pPr>
            <a:r>
              <a:rPr sz="1600" b="0">
                <a:solidFill>
                  <a:srgbClr val="1E2A38"/>
                </a:solidFill>
                <a:latin typeface="Arial"/>
              </a:rPr>
              <a:t>Bizning mok — faqat uchta (Reading) va ikkita (Listening) qism. To‘liq imtihon emas, shuning uchun bugungi natijadan DARAJA chiqarmaymiz.</a:t>
            </a:r>
          </a:p>
          <a:p>
            <a:pPr algn="l">
              <a:spcAft>
                <a:spcPts val="1200"/>
              </a:spcAft>
            </a:pPr>
            <a:r>
              <a:rPr sz="1600" b="0">
                <a:solidFill>
                  <a:srgbClr val="1E2A38"/>
                </a:solidFill>
                <a:latin typeface="Arial"/>
              </a:rPr>
              <a:t>Rasmiy o‘tkazish jadvalini taxmin qilib raqam aytmaymiz — to‘liq mokda va rasmiy shkala bilan hisoblanadi.</a:t>
            </a:r>
          </a:p>
        </p:txBody>
      </p:sp>
      <p:sp>
        <p:nvSpPr>
          <p:cNvPr id="8" name="Rounded Rectangle 7"/>
          <p:cNvSpPr/>
          <p:nvPr/>
        </p:nvSpPr>
        <p:spPr>
          <a:xfrm>
            <a:off x="6263640" y="1691640"/>
            <a:ext cx="5349240" cy="402336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492240" y="1801368"/>
            <a:ext cx="4937760" cy="365760"/>
          </a:xfrm>
          <a:prstGeom prst="rect">
            <a:avLst/>
          </a:prstGeom>
          <a:noFill/>
        </p:spPr>
        <p:txBody>
          <a:bodyPr wrap="square">
            <a:spAutoFit/>
          </a:bodyPr>
          <a:lstStyle/>
          <a:p>
            <a:pPr algn="l">
              <a:spcAft>
                <a:spcPts val="600"/>
              </a:spcAft>
            </a:pPr>
            <a:r>
              <a:rPr sz="1300" b="1">
                <a:solidFill>
                  <a:srgbClr val="0D9488"/>
                </a:solidFill>
                <a:latin typeface="Arial"/>
              </a:rPr>
              <a:t>BUGUN NIMAGA QARAYMIZ</a:t>
            </a:r>
          </a:p>
        </p:txBody>
      </p:sp>
      <p:sp>
        <p:nvSpPr>
          <p:cNvPr id="10" name="TextBox 9"/>
          <p:cNvSpPr txBox="1"/>
          <p:nvPr/>
        </p:nvSpPr>
        <p:spPr>
          <a:xfrm>
            <a:off x="6492240" y="2194560"/>
            <a:ext cx="4937760" cy="3474720"/>
          </a:xfrm>
          <a:prstGeom prst="rect">
            <a:avLst/>
          </a:prstGeom>
          <a:noFill/>
        </p:spPr>
        <p:txBody>
          <a:bodyPr wrap="square">
            <a:spAutoFit/>
          </a:bodyPr>
          <a:lstStyle/>
          <a:p>
            <a:pPr algn="l">
              <a:spcAft>
                <a:spcPts val="1200"/>
              </a:spcAft>
            </a:pPr>
            <a:r>
              <a:rPr sz="1600" b="0">
                <a:solidFill>
                  <a:srgbClr val="1E2A38"/>
                </a:solidFill>
                <a:latin typeface="Arial"/>
              </a:rPr>
              <a:t>1. Har qism alohida: P1 __/6 · P2 __/8 · P3 __/6 · L1 __/8 · L2 __/6.</a:t>
            </a:r>
          </a:p>
          <a:p>
            <a:pPr algn="l">
              <a:spcAft>
                <a:spcPts val="1200"/>
              </a:spcAft>
            </a:pPr>
            <a:r>
              <a:rPr sz="1600" b="0">
                <a:solidFill>
                  <a:srgbClr val="1E2A38"/>
                </a:solidFill>
                <a:latin typeface="Arial"/>
              </a:rPr>
              <a:t>2. Eng zaif qism — keyingi ikki haftaning uy mashqi.</a:t>
            </a:r>
          </a:p>
          <a:p>
            <a:pPr algn="l">
              <a:spcAft>
                <a:spcPts val="1200"/>
              </a:spcAft>
            </a:pPr>
            <a:r>
              <a:rPr sz="1600" b="0">
                <a:solidFill>
                  <a:srgbClr val="1E2A38"/>
                </a:solidFill>
                <a:latin typeface="Arial"/>
              </a:rPr>
              <a:t>3. «?» bilan to‘g‘ri topilganlar — haqiqiy bilim emas, ularni ham tahlil qiling.</a:t>
            </a:r>
          </a:p>
          <a:p>
            <a:pPr algn="l">
              <a:spcAft>
                <a:spcPts val="1200"/>
              </a:spcAft>
            </a:pPr>
            <a:r>
              <a:rPr sz="1600" b="0">
                <a:solidFill>
                  <a:srgbClr val="1E2A38"/>
                </a:solidFill>
                <a:latin typeface="Arial"/>
              </a:rPr>
              <a:t>4. Diagnostik mok bilan solishtiring: qaysi qism o‘sdi?</a:t>
            </a:r>
          </a:p>
        </p:txBody>
      </p:sp>
      <p:sp>
        <p:nvSpPr>
          <p:cNvPr id="11" name="TextBox 10"/>
          <p:cNvSpPr txBox="1"/>
          <p:nvPr/>
        </p:nvSpPr>
        <p:spPr>
          <a:xfrm>
            <a:off x="640080" y="5852160"/>
            <a:ext cx="10972800" cy="502920"/>
          </a:xfrm>
          <a:prstGeom prst="rect">
            <a:avLst/>
          </a:prstGeom>
          <a:noFill/>
        </p:spPr>
        <p:txBody>
          <a:bodyPr wrap="square">
            <a:spAutoFit/>
          </a:bodyPr>
          <a:lstStyle/>
          <a:p>
            <a:pPr algn="l">
              <a:spcAft>
                <a:spcPts val="600"/>
              </a:spcAft>
            </a:pPr>
            <a:r>
              <a:rPr sz="1400" b="1">
                <a:solidFill>
                  <a:srgbClr val="0D9488"/>
                </a:solidFill>
                <a:latin typeface="Arial"/>
              </a:rPr>
              <a:t>Bitta mok — bitta surat. O‘sish 2–3 mokdan keyin ko‘rinadi: shuning uchun natijani jadvalga yozamiz.</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BALL VA DARAJA · JADVAL</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Natija kuzatuvchisi — qism bo‘yicha</a:t>
            </a:r>
          </a:p>
        </p:txBody>
      </p:sp>
      <p:graphicFrame>
        <p:nvGraphicFramePr>
          <p:cNvPr id="5" name="Table 4"/>
          <p:cNvGraphicFramePr>
            <a:graphicFrameLocks noGrp="1"/>
          </p:cNvGraphicFramePr>
          <p:nvPr/>
        </p:nvGraphicFramePr>
        <p:xfrm>
          <a:off x="640080" y="1737360"/>
          <a:ext cx="10972800" cy="3291840"/>
        </p:xfrm>
        <a:graphic>
          <a:graphicData uri="http://schemas.openxmlformats.org/drawingml/2006/table">
            <a:tbl>
              <a:tblPr firstRow="1" bandRow="1">
                <a:tableStyleId>{5C22544A-7EE6-4342-B048-85BDC9FD1C3A}</a:tableStyleId>
              </a:tblPr>
              <a:tblGrid>
                <a:gridCol w="2011680"/>
                <a:gridCol w="1280160"/>
                <a:gridCol w="1920240"/>
                <a:gridCol w="1920240"/>
                <a:gridCol w="2103120"/>
                <a:gridCol w="1737360"/>
              </a:tblGrid>
              <a:tr h="548640">
                <a:tc>
                  <a:txBody>
                    <a:bodyPr wrap="square"/>
                    <a:lstStyle/>
                    <a:p>
                      <a:r>
                        <a:rPr sz="1400" b="1">
                          <a:solidFill>
                            <a:srgbClr val="0D9488"/>
                          </a:solidFill>
                          <a:latin typeface="Arial"/>
                        </a:rPr>
                        <a:t>Qism</a:t>
                      </a:r>
                    </a:p>
                  </a:txBody>
                  <a:tcPr marL="73152" marR="73152" marT="36576" marB="36576" anchor="ctr">
                    <a:solidFill>
                      <a:srgbClr val="EFF7F6"/>
                    </a:solidFill>
                  </a:tcPr>
                </a:tc>
                <a:tc>
                  <a:txBody>
                    <a:bodyPr wrap="square"/>
                    <a:lstStyle/>
                    <a:p>
                      <a:r>
                        <a:rPr sz="1400" b="1">
                          <a:solidFill>
                            <a:srgbClr val="0D9488"/>
                          </a:solidFill>
                          <a:latin typeface="Arial"/>
                        </a:rPr>
                        <a:t>Savollar</a:t>
                      </a:r>
                    </a:p>
                  </a:txBody>
                  <a:tcPr marL="73152" marR="73152" marT="36576" marB="36576" anchor="ctr">
                    <a:solidFill>
                      <a:srgbClr val="EFF7F6"/>
                    </a:solidFill>
                  </a:tcPr>
                </a:tc>
                <a:tc>
                  <a:txBody>
                    <a:bodyPr wrap="square"/>
                    <a:lstStyle/>
                    <a:p>
                      <a:r>
                        <a:rPr sz="1400" b="1">
                          <a:solidFill>
                            <a:srgbClr val="0D9488"/>
                          </a:solidFill>
                          <a:latin typeface="Arial"/>
                        </a:rPr>
                        <a:t>Diagnostik mok</a:t>
                      </a:r>
                    </a:p>
                  </a:txBody>
                  <a:tcPr marL="73152" marR="73152" marT="36576" marB="36576" anchor="ctr">
                    <a:solidFill>
                      <a:srgbClr val="EFF7F6"/>
                    </a:solidFill>
                  </a:tcPr>
                </a:tc>
                <a:tc>
                  <a:txBody>
                    <a:bodyPr wrap="square"/>
                    <a:lstStyle/>
                    <a:p>
                      <a:r>
                        <a:rPr sz="1400" b="1">
                          <a:solidFill>
                            <a:srgbClr val="0D9488"/>
                          </a:solidFill>
                          <a:latin typeface="Arial"/>
                        </a:rPr>
                        <a:t>Mock 12 / 13</a:t>
                      </a:r>
                    </a:p>
                  </a:txBody>
                  <a:tcPr marL="73152" marR="73152" marT="36576" marB="36576" anchor="ctr">
                    <a:solidFill>
                      <a:srgbClr val="EFF7F6"/>
                    </a:solidFill>
                  </a:tcPr>
                </a:tc>
                <a:tc>
                  <a:txBody>
                    <a:bodyPr wrap="square"/>
                    <a:lstStyle/>
                    <a:p>
                      <a:r>
                        <a:rPr sz="1400" b="1">
                          <a:solidFill>
                            <a:srgbClr val="0D9488"/>
                          </a:solidFill>
                          <a:latin typeface="Arial"/>
                        </a:rPr>
                        <a:t>2-urinish (33 / 27)</a:t>
                      </a:r>
                    </a:p>
                  </a:txBody>
                  <a:tcPr marL="73152" marR="73152" marT="36576" marB="36576" anchor="ctr">
                    <a:solidFill>
                      <a:srgbClr val="EFF7F6"/>
                    </a:solidFill>
                  </a:tcPr>
                </a:tc>
                <a:tc>
                  <a:txBody>
                    <a:bodyPr wrap="square"/>
                    <a:lstStyle/>
                    <a:p>
                      <a:r>
                        <a:rPr sz="1400" b="1">
                          <a:solidFill>
                            <a:srgbClr val="0D9488"/>
                          </a:solidFill>
                          <a:latin typeface="Arial"/>
                        </a:rPr>
                        <a:t>Eng ko‘p kod</a:t>
                      </a:r>
                    </a:p>
                  </a:txBody>
                  <a:tcPr marL="73152" marR="73152" marT="36576" marB="36576" anchor="ctr">
                    <a:solidFill>
                      <a:srgbClr val="EFF7F6"/>
                    </a:solidFill>
                  </a:tcPr>
                </a:tc>
              </a:tr>
              <a:tr h="548640">
                <a:tc>
                  <a:txBody>
                    <a:bodyPr wrap="square"/>
                    <a:lstStyle/>
                    <a:p>
                      <a:r>
                        <a:rPr sz="1400" b="0">
                          <a:solidFill>
                            <a:srgbClr val="1E2A38"/>
                          </a:solidFill>
                          <a:latin typeface="Arial"/>
                        </a:rPr>
                        <a:t>Reading P1</a:t>
                      </a:r>
                    </a:p>
                  </a:txBody>
                  <a:tcPr marL="73152" marR="73152" marT="36576" marB="36576" anchor="ctr">
                    <a:solidFill>
                      <a:srgbClr val="FFFFFF"/>
                    </a:solidFill>
                  </a:tcPr>
                </a:tc>
                <a:tc>
                  <a:txBody>
                    <a:bodyPr wrap="square"/>
                    <a:lstStyle/>
                    <a:p>
                      <a:r>
                        <a:rPr sz="1400" b="0">
                          <a:solidFill>
                            <a:srgbClr val="1E2A38"/>
                          </a:solidFill>
                          <a:latin typeface="Arial"/>
                        </a:rPr>
                        <a:t>6</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r>
              <a:tr h="548640">
                <a:tc>
                  <a:txBody>
                    <a:bodyPr wrap="square"/>
                    <a:lstStyle/>
                    <a:p>
                      <a:r>
                        <a:rPr sz="1400" b="0">
                          <a:solidFill>
                            <a:srgbClr val="1E2A38"/>
                          </a:solidFill>
                          <a:latin typeface="Arial"/>
                        </a:rPr>
                        <a:t>Reading P2</a:t>
                      </a:r>
                    </a:p>
                  </a:txBody>
                  <a:tcPr marL="73152" marR="73152" marT="36576" marB="36576" anchor="ctr">
                    <a:solidFill>
                      <a:srgbClr val="F7F8FA"/>
                    </a:solidFill>
                  </a:tcPr>
                </a:tc>
                <a:tc>
                  <a:txBody>
                    <a:bodyPr wrap="square"/>
                    <a:lstStyle/>
                    <a:p>
                      <a:r>
                        <a:rPr sz="1400" b="0">
                          <a:solidFill>
                            <a:srgbClr val="1E2A38"/>
                          </a:solidFill>
                          <a:latin typeface="Arial"/>
                        </a:rPr>
                        <a:t>8</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r>
              <a:tr h="548640">
                <a:tc>
                  <a:txBody>
                    <a:bodyPr wrap="square"/>
                    <a:lstStyle/>
                    <a:p>
                      <a:r>
                        <a:rPr sz="1400" b="0">
                          <a:solidFill>
                            <a:srgbClr val="1E2A38"/>
                          </a:solidFill>
                          <a:latin typeface="Arial"/>
                        </a:rPr>
                        <a:t>Reading P3</a:t>
                      </a:r>
                    </a:p>
                  </a:txBody>
                  <a:tcPr marL="73152" marR="73152" marT="36576" marB="36576" anchor="ctr">
                    <a:solidFill>
                      <a:srgbClr val="FFFFFF"/>
                    </a:solidFill>
                  </a:tcPr>
                </a:tc>
                <a:tc>
                  <a:txBody>
                    <a:bodyPr wrap="square"/>
                    <a:lstStyle/>
                    <a:p>
                      <a:r>
                        <a:rPr sz="1400" b="0">
                          <a:solidFill>
                            <a:srgbClr val="1E2A38"/>
                          </a:solidFill>
                          <a:latin typeface="Arial"/>
                        </a:rPr>
                        <a:t>6</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r>
              <a:tr h="548640">
                <a:tc>
                  <a:txBody>
                    <a:bodyPr wrap="square"/>
                    <a:lstStyle/>
                    <a:p>
                      <a:r>
                        <a:rPr sz="1400" b="0">
                          <a:solidFill>
                            <a:srgbClr val="1E2A38"/>
                          </a:solidFill>
                          <a:latin typeface="Arial"/>
                        </a:rPr>
                        <a:t>Listening P1</a:t>
                      </a:r>
                    </a:p>
                  </a:txBody>
                  <a:tcPr marL="73152" marR="73152" marT="36576" marB="36576" anchor="ctr">
                    <a:solidFill>
                      <a:srgbClr val="F7F8FA"/>
                    </a:solidFill>
                  </a:tcPr>
                </a:tc>
                <a:tc>
                  <a:txBody>
                    <a:bodyPr wrap="square"/>
                    <a:lstStyle/>
                    <a:p>
                      <a:r>
                        <a:rPr sz="1400" b="0">
                          <a:solidFill>
                            <a:srgbClr val="1E2A38"/>
                          </a:solidFill>
                          <a:latin typeface="Arial"/>
                        </a:rPr>
                        <a:t>8</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c>
                  <a:txBody>
                    <a:bodyPr wrap="square"/>
                    <a:lstStyle/>
                    <a:p>
                      <a:r>
                        <a:rPr sz="1400" b="0">
                          <a:solidFill>
                            <a:srgbClr val="1E2A38"/>
                          </a:solidFill>
                          <a:latin typeface="Arial"/>
                        </a:rPr>
                        <a:t/>
                      </a:r>
                    </a:p>
                  </a:txBody>
                  <a:tcPr marL="73152" marR="73152" marT="36576" marB="36576" anchor="ctr">
                    <a:solidFill>
                      <a:srgbClr val="F7F8FA"/>
                    </a:solidFill>
                  </a:tcPr>
                </a:tc>
              </a:tr>
              <a:tr h="548640">
                <a:tc>
                  <a:txBody>
                    <a:bodyPr wrap="square"/>
                    <a:lstStyle/>
                    <a:p>
                      <a:r>
                        <a:rPr sz="1400" b="0">
                          <a:solidFill>
                            <a:srgbClr val="1E2A38"/>
                          </a:solidFill>
                          <a:latin typeface="Arial"/>
                        </a:rPr>
                        <a:t>Listening P2</a:t>
                      </a:r>
                    </a:p>
                  </a:txBody>
                  <a:tcPr marL="73152" marR="73152" marT="36576" marB="36576" anchor="ctr">
                    <a:solidFill>
                      <a:srgbClr val="FFFFFF"/>
                    </a:solidFill>
                  </a:tcPr>
                </a:tc>
                <a:tc>
                  <a:txBody>
                    <a:bodyPr wrap="square"/>
                    <a:lstStyle/>
                    <a:p>
                      <a:r>
                        <a:rPr sz="1400" b="0">
                          <a:solidFill>
                            <a:srgbClr val="1E2A38"/>
                          </a:solidFill>
                          <a:latin typeface="Arial"/>
                        </a:rPr>
                        <a:t>6</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c>
                  <a:txBody>
                    <a:bodyPr wrap="square"/>
                    <a:lstStyle/>
                    <a:p>
                      <a:r>
                        <a:rPr sz="1400" b="0">
                          <a:solidFill>
                            <a:srgbClr val="1E2A38"/>
                          </a:solidFill>
                          <a:latin typeface="Arial"/>
                        </a:rPr>
                        <a:t/>
                      </a:r>
                    </a:p>
                  </a:txBody>
                  <a:tcPr marL="73152" marR="73152" marT="36576" marB="36576" anchor="ctr">
                    <a:solidFill>
                      <a:srgbClr val="FFFFFF"/>
                    </a:solidFill>
                  </a:tcPr>
                </a:tc>
              </a:tr>
            </a:tbl>
          </a:graphicData>
        </a:graphic>
      </p:graphicFrame>
      <p:sp>
        <p:nvSpPr>
          <p:cNvPr id="6" name="TextBox 5"/>
          <p:cNvSpPr txBox="1"/>
          <p:nvPr/>
        </p:nvSpPr>
        <p:spPr>
          <a:xfrm>
            <a:off x="640080" y="5257800"/>
            <a:ext cx="10972800" cy="1097280"/>
          </a:xfrm>
          <a:prstGeom prst="rect">
            <a:avLst/>
          </a:prstGeom>
          <a:noFill/>
        </p:spPr>
        <p:txBody>
          <a:bodyPr wrap="square">
            <a:spAutoFit/>
          </a:bodyPr>
          <a:lstStyle/>
          <a:p>
            <a:pPr algn="l">
              <a:spcAft>
                <a:spcPts val="600"/>
              </a:spcAft>
            </a:pPr>
            <a:r>
              <a:rPr sz="1400" b="0">
                <a:solidFill>
                  <a:srgbClr val="5A6572"/>
                </a:solidFill>
                <a:latin typeface="Arial"/>
              </a:rPr>
              <a:t>Daftaringizga chizing va II chorakda ham to‘ldirib boring. Diagnostik mok natijasi bo‘lmasa — o‘sha ustunni bo‘sh qoldiring.</a:t>
            </a:r>
          </a:p>
          <a:p>
            <a:pPr algn="l">
              <a:spcAft>
                <a:spcPts val="600"/>
              </a:spcAft>
            </a:pPr>
            <a:r>
              <a:rPr sz="1400" b="0">
                <a:solidFill>
                  <a:srgbClr val="5A6572"/>
                </a:solidFill>
                <a:latin typeface="Arial"/>
              </a:rPr>
              <a:t>Maqsad ball emas, ustunlar orasidagi o‘sish va eng ko‘p kodning almashishi.</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GRAMMATIKA · 29.10</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Zamonlar mini-check — 8 gap, 8 daqiqa</a:t>
            </a:r>
          </a:p>
        </p:txBody>
      </p:sp>
      <p:sp>
        <p:nvSpPr>
          <p:cNvPr id="5" name="TextBox 4"/>
          <p:cNvSpPr txBox="1"/>
          <p:nvPr/>
        </p:nvSpPr>
        <p:spPr>
          <a:xfrm>
            <a:off x="640080" y="1572768"/>
            <a:ext cx="10972800" cy="365760"/>
          </a:xfrm>
          <a:prstGeom prst="rect">
            <a:avLst/>
          </a:prstGeom>
          <a:noFill/>
        </p:spPr>
        <p:txBody>
          <a:bodyPr wrap="square">
            <a:spAutoFit/>
          </a:bodyPr>
          <a:lstStyle/>
          <a:p>
            <a:pPr algn="l">
              <a:spcAft>
                <a:spcPts val="600"/>
              </a:spcAft>
            </a:pPr>
            <a:r>
              <a:rPr sz="1400" b="0">
                <a:solidFill>
                  <a:srgbClr val="5A6572"/>
                </a:solidFill>
                <a:latin typeface="Arial"/>
              </a:rPr>
              <a:t>Qavsdagi fe’lni to‘g‘ri shaklga qo‘ying. Ikki savol: vaqt ochiqmi yoki yopiq? natija yoki jarayon?</a:t>
            </a:r>
          </a:p>
        </p:txBody>
      </p:sp>
      <p:sp>
        <p:nvSpPr>
          <p:cNvPr id="6" name="Rounded Rectangle 5"/>
          <p:cNvSpPr/>
          <p:nvPr/>
        </p:nvSpPr>
        <p:spPr>
          <a:xfrm>
            <a:off x="640080" y="21031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234440" y="2121408"/>
            <a:ext cx="4846320" cy="822960"/>
          </a:xfrm>
          <a:prstGeom prst="rect">
            <a:avLst/>
          </a:prstGeom>
          <a:noFill/>
        </p:spPr>
        <p:txBody>
          <a:bodyPr wrap="square">
            <a:spAutoFit/>
          </a:bodyPr>
          <a:lstStyle/>
          <a:p>
            <a:pPr algn="l">
              <a:spcAft>
                <a:spcPts val="600"/>
              </a:spcAft>
            </a:pPr>
            <a:r>
              <a:rPr sz="1500" b="0">
                <a:solidFill>
                  <a:srgbClr val="1E2A38"/>
                </a:solidFill>
                <a:latin typeface="Arial"/>
              </a:rPr>
              <a:t>I ___ (study) English for six years, and I still enjoy it.</a:t>
            </a:r>
          </a:p>
        </p:txBody>
      </p:sp>
      <p:sp>
        <p:nvSpPr>
          <p:cNvPr id="8" name="Rounded Rectangle 7"/>
          <p:cNvSpPr/>
          <p:nvPr/>
        </p:nvSpPr>
        <p:spPr>
          <a:xfrm>
            <a:off x="640080" y="30175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9" name="TextBox 8"/>
          <p:cNvSpPr txBox="1"/>
          <p:nvPr/>
        </p:nvSpPr>
        <p:spPr>
          <a:xfrm>
            <a:off x="1234440" y="3035808"/>
            <a:ext cx="4846320" cy="822960"/>
          </a:xfrm>
          <a:prstGeom prst="rect">
            <a:avLst/>
          </a:prstGeom>
          <a:noFill/>
        </p:spPr>
        <p:txBody>
          <a:bodyPr wrap="square">
            <a:spAutoFit/>
          </a:bodyPr>
          <a:lstStyle/>
          <a:p>
            <a:pPr algn="l">
              <a:spcAft>
                <a:spcPts val="600"/>
              </a:spcAft>
            </a:pPr>
            <a:r>
              <a:rPr sz="1500" b="0">
                <a:solidFill>
                  <a:srgbClr val="1E2A38"/>
                </a:solidFill>
                <a:latin typeface="Arial"/>
              </a:rPr>
              <a:t>When I arrived at the exam room, the test ___ (already/start).</a:t>
            </a:r>
          </a:p>
        </p:txBody>
      </p:sp>
      <p:sp>
        <p:nvSpPr>
          <p:cNvPr id="10" name="Rounded Rectangle 9"/>
          <p:cNvSpPr/>
          <p:nvPr/>
        </p:nvSpPr>
        <p:spPr>
          <a:xfrm>
            <a:off x="640080" y="39319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1" name="TextBox 10"/>
          <p:cNvSpPr txBox="1"/>
          <p:nvPr/>
        </p:nvSpPr>
        <p:spPr>
          <a:xfrm>
            <a:off x="1234440" y="3950208"/>
            <a:ext cx="4846320" cy="822960"/>
          </a:xfrm>
          <a:prstGeom prst="rect">
            <a:avLst/>
          </a:prstGeom>
          <a:noFill/>
        </p:spPr>
        <p:txBody>
          <a:bodyPr wrap="square">
            <a:spAutoFit/>
          </a:bodyPr>
          <a:lstStyle/>
          <a:p>
            <a:pPr algn="l">
              <a:spcAft>
                <a:spcPts val="600"/>
              </a:spcAft>
            </a:pPr>
            <a:r>
              <a:rPr sz="1500" b="0">
                <a:solidFill>
                  <a:srgbClr val="1E2A38"/>
                </a:solidFill>
                <a:latin typeface="Arial"/>
              </a:rPr>
              <a:t>We ___ (finish) the reading part ten minutes ago.</a:t>
            </a:r>
          </a:p>
        </p:txBody>
      </p:sp>
      <p:sp>
        <p:nvSpPr>
          <p:cNvPr id="12" name="Rounded Rectangle 11"/>
          <p:cNvSpPr/>
          <p:nvPr/>
        </p:nvSpPr>
        <p:spPr>
          <a:xfrm>
            <a:off x="640080" y="48463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3" name="TextBox 12"/>
          <p:cNvSpPr txBox="1"/>
          <p:nvPr/>
        </p:nvSpPr>
        <p:spPr>
          <a:xfrm>
            <a:off x="1234440" y="4864608"/>
            <a:ext cx="4846320" cy="822960"/>
          </a:xfrm>
          <a:prstGeom prst="rect">
            <a:avLst/>
          </a:prstGeom>
          <a:noFill/>
        </p:spPr>
        <p:txBody>
          <a:bodyPr wrap="square">
            <a:spAutoFit/>
          </a:bodyPr>
          <a:lstStyle/>
          <a:p>
            <a:pPr algn="l">
              <a:spcAft>
                <a:spcPts val="600"/>
              </a:spcAft>
            </a:pPr>
            <a:r>
              <a:rPr sz="1500" b="0">
                <a:solidFill>
                  <a:srgbClr val="1E2A38"/>
                </a:solidFill>
                <a:latin typeface="Arial"/>
              </a:rPr>
              <a:t>Sorry I’m late! ___ you ___ (wait) long?</a:t>
            </a:r>
          </a:p>
        </p:txBody>
      </p:sp>
      <p:sp>
        <p:nvSpPr>
          <p:cNvPr id="14" name="Rounded Rectangle 13"/>
          <p:cNvSpPr/>
          <p:nvPr/>
        </p:nvSpPr>
        <p:spPr>
          <a:xfrm>
            <a:off x="6217920" y="21031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15" name="TextBox 14"/>
          <p:cNvSpPr txBox="1"/>
          <p:nvPr/>
        </p:nvSpPr>
        <p:spPr>
          <a:xfrm>
            <a:off x="6812280" y="2121408"/>
            <a:ext cx="4846320" cy="822960"/>
          </a:xfrm>
          <a:prstGeom prst="rect">
            <a:avLst/>
          </a:prstGeom>
          <a:noFill/>
        </p:spPr>
        <p:txBody>
          <a:bodyPr wrap="square">
            <a:spAutoFit/>
          </a:bodyPr>
          <a:lstStyle/>
          <a:p>
            <a:pPr algn="l">
              <a:spcAft>
                <a:spcPts val="600"/>
              </a:spcAft>
            </a:pPr>
            <a:r>
              <a:rPr sz="1500" b="0">
                <a:solidFill>
                  <a:srgbClr val="1E2A38"/>
                </a:solidFill>
                <a:latin typeface="Arial"/>
              </a:rPr>
              <a:t>By the end of this quarter, we ___ (do) five mock tests.</a:t>
            </a:r>
          </a:p>
        </p:txBody>
      </p:sp>
      <p:sp>
        <p:nvSpPr>
          <p:cNvPr id="16" name="Rounded Rectangle 15"/>
          <p:cNvSpPr/>
          <p:nvPr/>
        </p:nvSpPr>
        <p:spPr>
          <a:xfrm>
            <a:off x="6217920" y="30175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6</a:t>
            </a:r>
          </a:p>
        </p:txBody>
      </p:sp>
      <p:sp>
        <p:nvSpPr>
          <p:cNvPr id="17" name="TextBox 16"/>
          <p:cNvSpPr txBox="1"/>
          <p:nvPr/>
        </p:nvSpPr>
        <p:spPr>
          <a:xfrm>
            <a:off x="6812280" y="3035808"/>
            <a:ext cx="4846320" cy="822960"/>
          </a:xfrm>
          <a:prstGeom prst="rect">
            <a:avLst/>
          </a:prstGeom>
          <a:noFill/>
        </p:spPr>
        <p:txBody>
          <a:bodyPr wrap="square">
            <a:spAutoFit/>
          </a:bodyPr>
          <a:lstStyle/>
          <a:p>
            <a:pPr algn="l">
              <a:spcAft>
                <a:spcPts val="600"/>
              </a:spcAft>
            </a:pPr>
            <a:r>
              <a:rPr sz="1500" b="0">
                <a:solidFill>
                  <a:srgbClr val="1E2A38"/>
                </a:solidFill>
                <a:latin typeface="Arial"/>
              </a:rPr>
              <a:t>This time tomorrow I ___ (sit) the listening mock.</a:t>
            </a:r>
          </a:p>
        </p:txBody>
      </p:sp>
      <p:sp>
        <p:nvSpPr>
          <p:cNvPr id="18" name="Rounded Rectangle 17"/>
          <p:cNvSpPr/>
          <p:nvPr/>
        </p:nvSpPr>
        <p:spPr>
          <a:xfrm>
            <a:off x="6217920" y="39319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7</a:t>
            </a:r>
          </a:p>
        </p:txBody>
      </p:sp>
      <p:sp>
        <p:nvSpPr>
          <p:cNvPr id="19" name="TextBox 18"/>
          <p:cNvSpPr txBox="1"/>
          <p:nvPr/>
        </p:nvSpPr>
        <p:spPr>
          <a:xfrm>
            <a:off x="6812280" y="3950208"/>
            <a:ext cx="4846320" cy="822960"/>
          </a:xfrm>
          <a:prstGeom prst="rect">
            <a:avLst/>
          </a:prstGeom>
          <a:noFill/>
        </p:spPr>
        <p:txBody>
          <a:bodyPr wrap="square">
            <a:spAutoFit/>
          </a:bodyPr>
          <a:lstStyle/>
          <a:p>
            <a:pPr algn="l">
              <a:spcAft>
                <a:spcPts val="600"/>
              </a:spcAft>
            </a:pPr>
            <a:r>
              <a:rPr sz="1500" b="0">
                <a:solidFill>
                  <a:srgbClr val="1E2A38"/>
                </a:solidFill>
                <a:latin typeface="Arial"/>
              </a:rPr>
              <a:t>She ___ (never/take) a CEFR exam before she joined our club.</a:t>
            </a:r>
          </a:p>
        </p:txBody>
      </p:sp>
      <p:sp>
        <p:nvSpPr>
          <p:cNvPr id="20" name="Rounded Rectangle 19"/>
          <p:cNvSpPr/>
          <p:nvPr/>
        </p:nvSpPr>
        <p:spPr>
          <a:xfrm>
            <a:off x="6217920" y="4846320"/>
            <a:ext cx="411480" cy="41148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8</a:t>
            </a:r>
          </a:p>
        </p:txBody>
      </p:sp>
      <p:sp>
        <p:nvSpPr>
          <p:cNvPr id="21" name="TextBox 20"/>
          <p:cNvSpPr txBox="1"/>
          <p:nvPr/>
        </p:nvSpPr>
        <p:spPr>
          <a:xfrm>
            <a:off x="6812280" y="4864608"/>
            <a:ext cx="4846320" cy="822960"/>
          </a:xfrm>
          <a:prstGeom prst="rect">
            <a:avLst/>
          </a:prstGeom>
          <a:noFill/>
        </p:spPr>
        <p:txBody>
          <a:bodyPr wrap="square">
            <a:spAutoFit/>
          </a:bodyPr>
          <a:lstStyle/>
          <a:p>
            <a:pPr algn="l">
              <a:spcAft>
                <a:spcPts val="600"/>
              </a:spcAft>
            </a:pPr>
            <a:r>
              <a:rPr sz="1500" b="0">
                <a:solidFill>
                  <a:srgbClr val="1E2A38"/>
                </a:solidFill>
                <a:latin typeface="Arial"/>
              </a:rPr>
              <a:t>How many practice tests ___ you ___ (complete) so far this month?</a:t>
            </a:r>
          </a:p>
        </p:txBody>
      </p:sp>
      <p:sp>
        <p:nvSpPr>
          <p:cNvPr id="22" name="TextBox 21"/>
          <p:cNvSpPr txBox="1"/>
          <p:nvPr/>
        </p:nvSpPr>
        <p:spPr>
          <a:xfrm>
            <a:off x="640080" y="5852160"/>
            <a:ext cx="10972800" cy="502920"/>
          </a:xfrm>
          <a:prstGeom prst="rect">
            <a:avLst/>
          </a:prstGeom>
          <a:noFill/>
        </p:spPr>
        <p:txBody>
          <a:bodyPr wrap="square">
            <a:spAutoFit/>
          </a:bodyPr>
          <a:lstStyle/>
          <a:p>
            <a:pPr algn="l">
              <a:spcAft>
                <a:spcPts val="600"/>
              </a:spcAft>
            </a:pPr>
            <a:r>
              <a:rPr sz="1400" b="1">
                <a:solidFill>
                  <a:srgbClr val="0D9488"/>
                </a:solidFill>
                <a:latin typeface="Arial"/>
              </a:rPr>
              <a:t>Ish varaqasida ham bor (5-mashq). Avval yakka, keyin juftlikda solishtiring.</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GRAMMATIKA · KALIT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Mini-check — javoblar va sabab</a:t>
            </a:r>
          </a:p>
        </p:txBody>
      </p:sp>
      <p:sp>
        <p:nvSpPr>
          <p:cNvPr id="5" name="Rounded Rectangle 4"/>
          <p:cNvSpPr/>
          <p:nvPr/>
        </p:nvSpPr>
        <p:spPr>
          <a:xfrm>
            <a:off x="640080" y="164592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22960" y="1737360"/>
            <a:ext cx="4572000" cy="411480"/>
          </a:xfrm>
          <a:prstGeom prst="rect">
            <a:avLst/>
          </a:prstGeom>
          <a:noFill/>
        </p:spPr>
        <p:txBody>
          <a:bodyPr wrap="square">
            <a:spAutoFit/>
          </a:bodyPr>
          <a:lstStyle/>
          <a:p>
            <a:pPr algn="l">
              <a:spcAft>
                <a:spcPts val="500"/>
              </a:spcAft>
            </a:pPr>
            <a:r>
              <a:rPr sz="1500" b="0">
                <a:solidFill>
                  <a:srgbClr val="5A6572"/>
                </a:solidFill>
                <a:latin typeface="Arial"/>
              </a:rPr>
              <a:t>1.  </a:t>
            </a:r>
            <a:r>
              <a:rPr sz="1500" b="1">
                <a:solidFill>
                  <a:srgbClr val="0D9488"/>
                </a:solidFill>
                <a:latin typeface="Arial"/>
              </a:rPr>
              <a:t>have been studying</a:t>
            </a:r>
            <a:r>
              <a:rPr sz="1500" b="0">
                <a:solidFill>
                  <a:srgbClr val="5A6572"/>
                </a:solidFill>
                <a:latin typeface="Arial"/>
              </a:rPr>
              <a:t> / </a:t>
            </a:r>
            <a:r>
              <a:rPr sz="1500" b="1">
                <a:solidFill>
                  <a:srgbClr val="0D9488"/>
                </a:solidFill>
                <a:latin typeface="Arial"/>
              </a:rPr>
              <a:t>have studied</a:t>
            </a:r>
          </a:p>
        </p:txBody>
      </p:sp>
      <p:sp>
        <p:nvSpPr>
          <p:cNvPr id="7" name="TextBox 6"/>
          <p:cNvSpPr txBox="1"/>
          <p:nvPr/>
        </p:nvSpPr>
        <p:spPr>
          <a:xfrm>
            <a:off x="5486400" y="1755648"/>
            <a:ext cx="6035040" cy="411480"/>
          </a:xfrm>
          <a:prstGeom prst="rect">
            <a:avLst/>
          </a:prstGeom>
          <a:noFill/>
        </p:spPr>
        <p:txBody>
          <a:bodyPr wrap="square">
            <a:spAutoFit/>
          </a:bodyPr>
          <a:lstStyle/>
          <a:p>
            <a:pPr algn="l">
              <a:spcAft>
                <a:spcPts val="600"/>
              </a:spcAft>
            </a:pPr>
            <a:r>
              <a:rPr sz="1300" b="0">
                <a:solidFill>
                  <a:srgbClr val="5A6572"/>
                </a:solidFill>
                <a:latin typeface="Arial"/>
              </a:rPr>
              <a:t>for six years + hali ham → perfect (continuous — jarayon)</a:t>
            </a:r>
          </a:p>
        </p:txBody>
      </p:sp>
      <p:sp>
        <p:nvSpPr>
          <p:cNvPr id="8" name="Rounded Rectangle 7"/>
          <p:cNvSpPr/>
          <p:nvPr/>
        </p:nvSpPr>
        <p:spPr>
          <a:xfrm>
            <a:off x="640080" y="219456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60" y="2286000"/>
            <a:ext cx="4572000" cy="411480"/>
          </a:xfrm>
          <a:prstGeom prst="rect">
            <a:avLst/>
          </a:prstGeom>
          <a:noFill/>
        </p:spPr>
        <p:txBody>
          <a:bodyPr wrap="square">
            <a:spAutoFit/>
          </a:bodyPr>
          <a:lstStyle/>
          <a:p>
            <a:pPr algn="l">
              <a:spcAft>
                <a:spcPts val="500"/>
              </a:spcAft>
            </a:pPr>
            <a:r>
              <a:rPr sz="1500" b="0">
                <a:solidFill>
                  <a:srgbClr val="5A6572"/>
                </a:solidFill>
                <a:latin typeface="Arial"/>
              </a:rPr>
              <a:t>2.  </a:t>
            </a:r>
            <a:r>
              <a:rPr sz="1500" b="1">
                <a:solidFill>
                  <a:srgbClr val="966A18"/>
                </a:solidFill>
                <a:latin typeface="Arial"/>
              </a:rPr>
              <a:t>had already started</a:t>
            </a:r>
          </a:p>
        </p:txBody>
      </p:sp>
      <p:sp>
        <p:nvSpPr>
          <p:cNvPr id="10" name="TextBox 9"/>
          <p:cNvSpPr txBox="1"/>
          <p:nvPr/>
        </p:nvSpPr>
        <p:spPr>
          <a:xfrm>
            <a:off x="5486400" y="2304288"/>
            <a:ext cx="6035040" cy="411480"/>
          </a:xfrm>
          <a:prstGeom prst="rect">
            <a:avLst/>
          </a:prstGeom>
          <a:noFill/>
        </p:spPr>
        <p:txBody>
          <a:bodyPr wrap="square">
            <a:spAutoFit/>
          </a:bodyPr>
          <a:lstStyle/>
          <a:p>
            <a:pPr algn="l">
              <a:spcAft>
                <a:spcPts val="600"/>
              </a:spcAft>
            </a:pPr>
            <a:r>
              <a:rPr sz="1300" b="0">
                <a:solidFill>
                  <a:srgbClr val="5A6572"/>
                </a:solidFill>
                <a:latin typeface="Arial"/>
              </a:rPr>
              <a:t>kelishimdan OLDIN → had + V3</a:t>
            </a:r>
          </a:p>
        </p:txBody>
      </p:sp>
      <p:sp>
        <p:nvSpPr>
          <p:cNvPr id="11" name="Rounded Rectangle 10"/>
          <p:cNvSpPr/>
          <p:nvPr/>
        </p:nvSpPr>
        <p:spPr>
          <a:xfrm>
            <a:off x="640080" y="274320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2960" y="2834640"/>
            <a:ext cx="4572000" cy="411480"/>
          </a:xfrm>
          <a:prstGeom prst="rect">
            <a:avLst/>
          </a:prstGeom>
          <a:noFill/>
        </p:spPr>
        <p:txBody>
          <a:bodyPr wrap="square">
            <a:spAutoFit/>
          </a:bodyPr>
          <a:lstStyle/>
          <a:p>
            <a:pPr algn="l">
              <a:spcAft>
                <a:spcPts val="500"/>
              </a:spcAft>
            </a:pPr>
            <a:r>
              <a:rPr sz="1500" b="0">
                <a:solidFill>
                  <a:srgbClr val="5A6572"/>
                </a:solidFill>
                <a:latin typeface="Arial"/>
              </a:rPr>
              <a:t>3.  </a:t>
            </a:r>
            <a:r>
              <a:rPr sz="1500" b="1">
                <a:solidFill>
                  <a:srgbClr val="F97316"/>
                </a:solidFill>
                <a:latin typeface="Arial"/>
              </a:rPr>
              <a:t>finished</a:t>
            </a:r>
          </a:p>
        </p:txBody>
      </p:sp>
      <p:sp>
        <p:nvSpPr>
          <p:cNvPr id="13" name="TextBox 12"/>
          <p:cNvSpPr txBox="1"/>
          <p:nvPr/>
        </p:nvSpPr>
        <p:spPr>
          <a:xfrm>
            <a:off x="5486400" y="2852928"/>
            <a:ext cx="6035040" cy="411480"/>
          </a:xfrm>
          <a:prstGeom prst="rect">
            <a:avLst/>
          </a:prstGeom>
          <a:noFill/>
        </p:spPr>
        <p:txBody>
          <a:bodyPr wrap="square">
            <a:spAutoFit/>
          </a:bodyPr>
          <a:lstStyle/>
          <a:p>
            <a:pPr algn="l">
              <a:spcAft>
                <a:spcPts val="600"/>
              </a:spcAft>
            </a:pPr>
            <a:r>
              <a:rPr sz="1300" b="0">
                <a:solidFill>
                  <a:srgbClr val="5A6572"/>
                </a:solidFill>
                <a:latin typeface="Arial"/>
              </a:rPr>
              <a:t>ago — yopiq vaqt → Past Simple</a:t>
            </a:r>
          </a:p>
        </p:txBody>
      </p:sp>
      <p:sp>
        <p:nvSpPr>
          <p:cNvPr id="14" name="Rounded Rectangle 13"/>
          <p:cNvSpPr/>
          <p:nvPr/>
        </p:nvSpPr>
        <p:spPr>
          <a:xfrm>
            <a:off x="640080" y="329184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22960" y="3383280"/>
            <a:ext cx="4572000" cy="411480"/>
          </a:xfrm>
          <a:prstGeom prst="rect">
            <a:avLst/>
          </a:prstGeom>
          <a:noFill/>
        </p:spPr>
        <p:txBody>
          <a:bodyPr wrap="square">
            <a:spAutoFit/>
          </a:bodyPr>
          <a:lstStyle/>
          <a:p>
            <a:pPr algn="l">
              <a:spcAft>
                <a:spcPts val="500"/>
              </a:spcAft>
            </a:pPr>
            <a:r>
              <a:rPr sz="1500" b="0">
                <a:solidFill>
                  <a:srgbClr val="5A6572"/>
                </a:solidFill>
                <a:latin typeface="Arial"/>
              </a:rPr>
              <a:t>4.  </a:t>
            </a:r>
            <a:r>
              <a:rPr sz="1500" b="1">
                <a:solidFill>
                  <a:srgbClr val="0D9488"/>
                </a:solidFill>
                <a:latin typeface="Arial"/>
              </a:rPr>
              <a:t>Have … been waiting</a:t>
            </a:r>
          </a:p>
        </p:txBody>
      </p:sp>
      <p:sp>
        <p:nvSpPr>
          <p:cNvPr id="16" name="TextBox 15"/>
          <p:cNvSpPr txBox="1"/>
          <p:nvPr/>
        </p:nvSpPr>
        <p:spPr>
          <a:xfrm>
            <a:off x="5486400" y="3401568"/>
            <a:ext cx="6035040" cy="411480"/>
          </a:xfrm>
          <a:prstGeom prst="rect">
            <a:avLst/>
          </a:prstGeom>
          <a:noFill/>
        </p:spPr>
        <p:txBody>
          <a:bodyPr wrap="square">
            <a:spAutoFit/>
          </a:bodyPr>
          <a:lstStyle/>
          <a:p>
            <a:pPr algn="l">
              <a:spcAft>
                <a:spcPts val="600"/>
              </a:spcAft>
            </a:pPr>
            <a:r>
              <a:rPr sz="1300" b="0">
                <a:solidFill>
                  <a:srgbClr val="5A6572"/>
                </a:solidFill>
                <a:latin typeface="Arial"/>
              </a:rPr>
              <a:t>hozirgacha davom etgan kutish → PP Continuous</a:t>
            </a:r>
          </a:p>
        </p:txBody>
      </p:sp>
      <p:sp>
        <p:nvSpPr>
          <p:cNvPr id="17" name="Rounded Rectangle 16"/>
          <p:cNvSpPr/>
          <p:nvPr/>
        </p:nvSpPr>
        <p:spPr>
          <a:xfrm>
            <a:off x="640080" y="384048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822960" y="3931920"/>
            <a:ext cx="4572000" cy="411480"/>
          </a:xfrm>
          <a:prstGeom prst="rect">
            <a:avLst/>
          </a:prstGeom>
          <a:noFill/>
        </p:spPr>
        <p:txBody>
          <a:bodyPr wrap="square">
            <a:spAutoFit/>
          </a:bodyPr>
          <a:lstStyle/>
          <a:p>
            <a:pPr algn="l">
              <a:spcAft>
                <a:spcPts val="500"/>
              </a:spcAft>
            </a:pPr>
            <a:r>
              <a:rPr sz="1500" b="0">
                <a:solidFill>
                  <a:srgbClr val="5A6572"/>
                </a:solidFill>
                <a:latin typeface="Arial"/>
              </a:rPr>
              <a:t>5.  </a:t>
            </a:r>
            <a:r>
              <a:rPr sz="1500" b="1">
                <a:solidFill>
                  <a:srgbClr val="6D4AA8"/>
                </a:solidFill>
                <a:latin typeface="Arial"/>
              </a:rPr>
              <a:t>will have done</a:t>
            </a:r>
          </a:p>
        </p:txBody>
      </p:sp>
      <p:sp>
        <p:nvSpPr>
          <p:cNvPr id="19" name="TextBox 18"/>
          <p:cNvSpPr txBox="1"/>
          <p:nvPr/>
        </p:nvSpPr>
        <p:spPr>
          <a:xfrm>
            <a:off x="5486400" y="3950208"/>
            <a:ext cx="6035040" cy="411480"/>
          </a:xfrm>
          <a:prstGeom prst="rect">
            <a:avLst/>
          </a:prstGeom>
          <a:noFill/>
        </p:spPr>
        <p:txBody>
          <a:bodyPr wrap="square">
            <a:spAutoFit/>
          </a:bodyPr>
          <a:lstStyle/>
          <a:p>
            <a:pPr algn="l">
              <a:spcAft>
                <a:spcPts val="600"/>
              </a:spcAft>
            </a:pPr>
            <a:r>
              <a:rPr sz="1300" b="0">
                <a:solidFill>
                  <a:srgbClr val="5A6572"/>
                </a:solidFill>
                <a:latin typeface="Arial"/>
              </a:rPr>
              <a:t>by + kelajak nuqtasi → will have + V3</a:t>
            </a:r>
          </a:p>
        </p:txBody>
      </p:sp>
      <p:sp>
        <p:nvSpPr>
          <p:cNvPr id="20" name="Rounded Rectangle 19"/>
          <p:cNvSpPr/>
          <p:nvPr/>
        </p:nvSpPr>
        <p:spPr>
          <a:xfrm>
            <a:off x="640080" y="438912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60" y="4480560"/>
            <a:ext cx="4572000" cy="411480"/>
          </a:xfrm>
          <a:prstGeom prst="rect">
            <a:avLst/>
          </a:prstGeom>
          <a:noFill/>
        </p:spPr>
        <p:txBody>
          <a:bodyPr wrap="square">
            <a:spAutoFit/>
          </a:bodyPr>
          <a:lstStyle/>
          <a:p>
            <a:pPr algn="l">
              <a:spcAft>
                <a:spcPts val="500"/>
              </a:spcAft>
            </a:pPr>
            <a:r>
              <a:rPr sz="1500" b="0">
                <a:solidFill>
                  <a:srgbClr val="5A6572"/>
                </a:solidFill>
                <a:latin typeface="Arial"/>
              </a:rPr>
              <a:t>6.  </a:t>
            </a:r>
            <a:r>
              <a:rPr sz="1500" b="1">
                <a:solidFill>
                  <a:srgbClr val="6D4AA8"/>
                </a:solidFill>
                <a:latin typeface="Arial"/>
              </a:rPr>
              <a:t>will be sitting</a:t>
            </a:r>
          </a:p>
        </p:txBody>
      </p:sp>
      <p:sp>
        <p:nvSpPr>
          <p:cNvPr id="22" name="TextBox 21"/>
          <p:cNvSpPr txBox="1"/>
          <p:nvPr/>
        </p:nvSpPr>
        <p:spPr>
          <a:xfrm>
            <a:off x="5486400" y="4498848"/>
            <a:ext cx="6035040" cy="411480"/>
          </a:xfrm>
          <a:prstGeom prst="rect">
            <a:avLst/>
          </a:prstGeom>
          <a:noFill/>
        </p:spPr>
        <p:txBody>
          <a:bodyPr wrap="square">
            <a:spAutoFit/>
          </a:bodyPr>
          <a:lstStyle/>
          <a:p>
            <a:pPr algn="l">
              <a:spcAft>
                <a:spcPts val="600"/>
              </a:spcAft>
            </a:pPr>
            <a:r>
              <a:rPr sz="1300" b="0">
                <a:solidFill>
                  <a:srgbClr val="5A6572"/>
                </a:solidFill>
                <a:latin typeface="Arial"/>
              </a:rPr>
              <a:t>kelajakdagi aniq lahzada jarayon → will be + V-ing</a:t>
            </a:r>
          </a:p>
        </p:txBody>
      </p:sp>
      <p:sp>
        <p:nvSpPr>
          <p:cNvPr id="23" name="Rounded Rectangle 22"/>
          <p:cNvSpPr/>
          <p:nvPr/>
        </p:nvSpPr>
        <p:spPr>
          <a:xfrm>
            <a:off x="640080" y="493776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22960" y="5029200"/>
            <a:ext cx="4572000" cy="411480"/>
          </a:xfrm>
          <a:prstGeom prst="rect">
            <a:avLst/>
          </a:prstGeom>
          <a:noFill/>
        </p:spPr>
        <p:txBody>
          <a:bodyPr wrap="square">
            <a:spAutoFit/>
          </a:bodyPr>
          <a:lstStyle/>
          <a:p>
            <a:pPr algn="l">
              <a:spcAft>
                <a:spcPts val="500"/>
              </a:spcAft>
            </a:pPr>
            <a:r>
              <a:rPr sz="1500" b="0">
                <a:solidFill>
                  <a:srgbClr val="5A6572"/>
                </a:solidFill>
                <a:latin typeface="Arial"/>
              </a:rPr>
              <a:t>7.  </a:t>
            </a:r>
            <a:r>
              <a:rPr sz="1500" b="1">
                <a:solidFill>
                  <a:srgbClr val="966A18"/>
                </a:solidFill>
                <a:latin typeface="Arial"/>
              </a:rPr>
              <a:t>had never taken</a:t>
            </a:r>
          </a:p>
        </p:txBody>
      </p:sp>
      <p:sp>
        <p:nvSpPr>
          <p:cNvPr id="25" name="TextBox 24"/>
          <p:cNvSpPr txBox="1"/>
          <p:nvPr/>
        </p:nvSpPr>
        <p:spPr>
          <a:xfrm>
            <a:off x="5486400" y="5047488"/>
            <a:ext cx="6035040" cy="411480"/>
          </a:xfrm>
          <a:prstGeom prst="rect">
            <a:avLst/>
          </a:prstGeom>
          <a:noFill/>
        </p:spPr>
        <p:txBody>
          <a:bodyPr wrap="square">
            <a:spAutoFit/>
          </a:bodyPr>
          <a:lstStyle/>
          <a:p>
            <a:pPr algn="l">
              <a:spcAft>
                <a:spcPts val="600"/>
              </a:spcAft>
            </a:pPr>
            <a:r>
              <a:rPr sz="1300" b="0">
                <a:solidFill>
                  <a:srgbClr val="5A6572"/>
                </a:solidFill>
                <a:latin typeface="Arial"/>
              </a:rPr>
              <a:t>o‘tmishdagi nuqtagacha tajriba → had never + V3</a:t>
            </a:r>
          </a:p>
        </p:txBody>
      </p:sp>
      <p:sp>
        <p:nvSpPr>
          <p:cNvPr id="26" name="Rounded Rectangle 25"/>
          <p:cNvSpPr/>
          <p:nvPr/>
        </p:nvSpPr>
        <p:spPr>
          <a:xfrm>
            <a:off x="640080" y="5486400"/>
            <a:ext cx="10972800" cy="512064"/>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22960" y="5577840"/>
            <a:ext cx="4572000" cy="411480"/>
          </a:xfrm>
          <a:prstGeom prst="rect">
            <a:avLst/>
          </a:prstGeom>
          <a:noFill/>
        </p:spPr>
        <p:txBody>
          <a:bodyPr wrap="square">
            <a:spAutoFit/>
          </a:bodyPr>
          <a:lstStyle/>
          <a:p>
            <a:pPr algn="l">
              <a:spcAft>
                <a:spcPts val="500"/>
              </a:spcAft>
            </a:pPr>
            <a:r>
              <a:rPr sz="1500" b="0">
                <a:solidFill>
                  <a:srgbClr val="5A6572"/>
                </a:solidFill>
                <a:latin typeface="Arial"/>
              </a:rPr>
              <a:t>8.  </a:t>
            </a:r>
            <a:r>
              <a:rPr sz="1500" b="1">
                <a:solidFill>
                  <a:srgbClr val="0D9488"/>
                </a:solidFill>
                <a:latin typeface="Arial"/>
              </a:rPr>
              <a:t>have … completed</a:t>
            </a:r>
          </a:p>
        </p:txBody>
      </p:sp>
      <p:sp>
        <p:nvSpPr>
          <p:cNvPr id="28" name="TextBox 27"/>
          <p:cNvSpPr txBox="1"/>
          <p:nvPr/>
        </p:nvSpPr>
        <p:spPr>
          <a:xfrm>
            <a:off x="5486400" y="5596128"/>
            <a:ext cx="6035040" cy="411480"/>
          </a:xfrm>
          <a:prstGeom prst="rect">
            <a:avLst/>
          </a:prstGeom>
          <a:noFill/>
        </p:spPr>
        <p:txBody>
          <a:bodyPr wrap="square">
            <a:spAutoFit/>
          </a:bodyPr>
          <a:lstStyle/>
          <a:p>
            <a:pPr algn="l">
              <a:spcAft>
                <a:spcPts val="600"/>
              </a:spcAft>
            </a:pPr>
            <a:r>
              <a:rPr sz="1300" b="0">
                <a:solidFill>
                  <a:srgbClr val="5A6572"/>
                </a:solidFill>
                <a:latin typeface="Arial"/>
              </a:rPr>
              <a:t>so far + miqdor → Present Perfect simple</a:t>
            </a:r>
          </a:p>
        </p:txBody>
      </p:sp>
      <p:sp>
        <p:nvSpPr>
          <p:cNvPr id="29" name="TextBox 28"/>
          <p:cNvSpPr txBox="1"/>
          <p:nvPr/>
        </p:nvSpPr>
        <p:spPr>
          <a:xfrm>
            <a:off x="640080" y="6080760"/>
            <a:ext cx="10972800" cy="365760"/>
          </a:xfrm>
          <a:prstGeom prst="rect">
            <a:avLst/>
          </a:prstGeom>
          <a:noFill/>
        </p:spPr>
        <p:txBody>
          <a:bodyPr wrap="square">
            <a:spAutoFit/>
          </a:bodyPr>
          <a:lstStyle/>
          <a:p>
            <a:pPr algn="l">
              <a:spcAft>
                <a:spcPts val="600"/>
              </a:spcAft>
            </a:pPr>
            <a:r>
              <a:rPr sz="1200" b="0">
                <a:solidFill>
                  <a:srgbClr val="5A6572"/>
                </a:solidFill>
                <a:latin typeface="Arial"/>
              </a:rPr>
              <a:t>7 – 8 to‘g‘ri: zamonlar mustahkam · 5 – 6: «Zamonlar» ish varaqasining 1–3-mashqi · 4 va kam: «Zamonlar» taqdimotining 5–14 va 17–20-slaydlari.</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GAPIRISH · JUFTLIKDA</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Speaking — chorakka nazar (refleksiya)</a:t>
            </a:r>
          </a:p>
        </p:txBody>
      </p:sp>
      <p:sp>
        <p:nvSpPr>
          <p:cNvPr id="5" name="TextBox 4"/>
          <p:cNvSpPr txBox="1"/>
          <p:nvPr/>
        </p:nvSpPr>
        <p:spPr>
          <a:xfrm>
            <a:off x="640080" y="1572768"/>
            <a:ext cx="10972800" cy="365760"/>
          </a:xfrm>
          <a:prstGeom prst="rect">
            <a:avLst/>
          </a:prstGeom>
          <a:noFill/>
        </p:spPr>
        <p:txBody>
          <a:bodyPr wrap="square">
            <a:spAutoFit/>
          </a:bodyPr>
          <a:lstStyle/>
          <a:p>
            <a:pPr algn="l">
              <a:spcAft>
                <a:spcPts val="600"/>
              </a:spcAft>
            </a:pPr>
            <a:r>
              <a:rPr sz="1400" b="0">
                <a:solidFill>
                  <a:srgbClr val="5A6572"/>
                </a:solidFill>
                <a:latin typeface="Arial"/>
              </a:rPr>
              <a:t>Juftlikda, har savolga 45–60 soniya. Javobda kamida bitta Present Perfect va bitta Past Simple bo‘lsin.</a:t>
            </a:r>
          </a:p>
        </p:txBody>
      </p:sp>
      <p:sp>
        <p:nvSpPr>
          <p:cNvPr id="6" name="Rounded Rectangle 5"/>
          <p:cNvSpPr/>
          <p:nvPr/>
        </p:nvSpPr>
        <p:spPr>
          <a:xfrm>
            <a:off x="640080" y="2011680"/>
            <a:ext cx="3529584" cy="3611880"/>
          </a:xfrm>
          <a:prstGeom prst="roundRect">
            <a:avLst/>
          </a:prstGeom>
          <a:solidFill>
            <a:srgbClr val="DFF3F0"/>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822960" y="2130552"/>
            <a:ext cx="640080"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B1</a:t>
            </a:r>
          </a:p>
        </p:txBody>
      </p:sp>
      <p:sp>
        <p:nvSpPr>
          <p:cNvPr id="8" name="TextBox 7"/>
          <p:cNvSpPr txBox="1"/>
          <p:nvPr/>
        </p:nvSpPr>
        <p:spPr>
          <a:xfrm>
            <a:off x="822960" y="2606040"/>
            <a:ext cx="3200400" cy="3017520"/>
          </a:xfrm>
          <a:prstGeom prst="rect">
            <a:avLst/>
          </a:prstGeom>
          <a:noFill/>
        </p:spPr>
        <p:txBody>
          <a:bodyPr wrap="square">
            <a:spAutoFit/>
          </a:bodyPr>
          <a:lstStyle/>
          <a:p>
            <a:pPr algn="l">
              <a:spcAft>
                <a:spcPts val="1200"/>
              </a:spcAft>
            </a:pPr>
            <a:r>
              <a:rPr sz="1600" b="0">
                <a:solidFill>
                  <a:srgbClr val="1E2A38"/>
                </a:solidFill>
                <a:latin typeface="Arial"/>
              </a:rPr>
              <a:t>Which part of the mock was the easiest for you? Why?</a:t>
            </a:r>
          </a:p>
          <a:p>
            <a:pPr algn="l">
              <a:spcAft>
                <a:spcPts val="1200"/>
              </a:spcAft>
            </a:pPr>
            <a:r>
              <a:rPr sz="1600" b="0">
                <a:solidFill>
                  <a:srgbClr val="1E2A38"/>
                </a:solidFill>
                <a:latin typeface="Arial"/>
              </a:rPr>
              <a:t>What have you learned this quarter that you didn’t know in September?</a:t>
            </a:r>
          </a:p>
          <a:p>
            <a:pPr algn="l">
              <a:spcAft>
                <a:spcPts val="1200"/>
              </a:spcAft>
            </a:pPr>
            <a:r>
              <a:rPr sz="1600" b="0">
                <a:solidFill>
                  <a:srgbClr val="1E2A38"/>
                </a:solidFill>
                <a:latin typeface="Arial"/>
              </a:rPr>
              <a:t>What will you do differently in the next mock?</a:t>
            </a:r>
          </a:p>
        </p:txBody>
      </p:sp>
      <p:sp>
        <p:nvSpPr>
          <p:cNvPr id="9" name="Rounded Rectangle 8"/>
          <p:cNvSpPr/>
          <p:nvPr/>
        </p:nvSpPr>
        <p:spPr>
          <a:xfrm>
            <a:off x="4361688" y="2011680"/>
            <a:ext cx="3529584" cy="3611880"/>
          </a:xfrm>
          <a:prstGeom prst="roundRect">
            <a:avLst/>
          </a:prstGeom>
          <a:solidFill>
            <a:srgbClr val="E3EBF4"/>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544568" y="2130552"/>
            <a:ext cx="640080" cy="365760"/>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B2</a:t>
            </a:r>
          </a:p>
        </p:txBody>
      </p:sp>
      <p:sp>
        <p:nvSpPr>
          <p:cNvPr id="11" name="TextBox 10"/>
          <p:cNvSpPr txBox="1"/>
          <p:nvPr/>
        </p:nvSpPr>
        <p:spPr>
          <a:xfrm>
            <a:off x="4544568" y="2606040"/>
            <a:ext cx="3200400" cy="3017520"/>
          </a:xfrm>
          <a:prstGeom prst="rect">
            <a:avLst/>
          </a:prstGeom>
          <a:noFill/>
        </p:spPr>
        <p:txBody>
          <a:bodyPr wrap="square">
            <a:spAutoFit/>
          </a:bodyPr>
          <a:lstStyle/>
          <a:p>
            <a:pPr algn="l">
              <a:spcAft>
                <a:spcPts val="1200"/>
              </a:spcAft>
            </a:pPr>
            <a:r>
              <a:rPr sz="1600" b="0">
                <a:solidFill>
                  <a:srgbClr val="1E2A38"/>
                </a:solidFill>
                <a:latin typeface="Arial"/>
              </a:rPr>
              <a:t>Describe one mistake you made in the mock and explain why it happened.</a:t>
            </a:r>
          </a:p>
          <a:p>
            <a:pPr algn="l">
              <a:spcAft>
                <a:spcPts val="1200"/>
              </a:spcAft>
            </a:pPr>
            <a:r>
              <a:rPr sz="1600" b="0">
                <a:solidFill>
                  <a:srgbClr val="1E2A38"/>
                </a:solidFill>
                <a:latin typeface="Arial"/>
              </a:rPr>
              <a:t>How has your way of reading changed since September?</a:t>
            </a:r>
          </a:p>
          <a:p>
            <a:pPr algn="l">
              <a:spcAft>
                <a:spcPts val="1200"/>
              </a:spcAft>
            </a:pPr>
            <a:r>
              <a:rPr sz="1600" b="0">
                <a:solidFill>
                  <a:srgbClr val="1E2A38"/>
                </a:solidFill>
                <a:latin typeface="Arial"/>
              </a:rPr>
              <a:t>Which strategy has helped you most, and why?</a:t>
            </a:r>
          </a:p>
        </p:txBody>
      </p:sp>
      <p:sp>
        <p:nvSpPr>
          <p:cNvPr id="12" name="Rounded Rectangle 11"/>
          <p:cNvSpPr/>
          <p:nvPr/>
        </p:nvSpPr>
        <p:spPr>
          <a:xfrm>
            <a:off x="8083296" y="2011680"/>
            <a:ext cx="3529584" cy="3611880"/>
          </a:xfrm>
          <a:prstGeom prst="roundRect">
            <a:avLst/>
          </a:prstGeom>
          <a:solidFill>
            <a:srgbClr val="EEE8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8266176" y="2130552"/>
            <a:ext cx="640080" cy="365760"/>
          </a:xfrm>
          <a:prstGeom prst="roundRect">
            <a:avLst/>
          </a:prstGeom>
          <a:solidFill>
            <a:srgbClr val="6D4A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C1</a:t>
            </a:r>
          </a:p>
        </p:txBody>
      </p:sp>
      <p:sp>
        <p:nvSpPr>
          <p:cNvPr id="14" name="TextBox 13"/>
          <p:cNvSpPr txBox="1"/>
          <p:nvPr/>
        </p:nvSpPr>
        <p:spPr>
          <a:xfrm>
            <a:off x="8266176" y="2606040"/>
            <a:ext cx="3200400" cy="3017520"/>
          </a:xfrm>
          <a:prstGeom prst="rect">
            <a:avLst/>
          </a:prstGeom>
          <a:noFill/>
        </p:spPr>
        <p:txBody>
          <a:bodyPr wrap="square">
            <a:spAutoFit/>
          </a:bodyPr>
          <a:lstStyle/>
          <a:p>
            <a:pPr algn="l">
              <a:spcAft>
                <a:spcPts val="1200"/>
              </a:spcAft>
            </a:pPr>
            <a:r>
              <a:rPr sz="1600" b="0">
                <a:solidFill>
                  <a:srgbClr val="1E2A38"/>
                </a:solidFill>
                <a:latin typeface="Arial"/>
              </a:rPr>
              <a:t>If you had known these strategies in September, how would your results have changed?</a:t>
            </a:r>
          </a:p>
          <a:p>
            <a:pPr algn="l">
              <a:spcAft>
                <a:spcPts val="1200"/>
              </a:spcAft>
            </a:pPr>
            <a:r>
              <a:rPr sz="1600" b="0">
                <a:solidFill>
                  <a:srgbClr val="1E2A38"/>
                </a:solidFill>
                <a:latin typeface="Arial"/>
              </a:rPr>
              <a:t>To what extent do mock tests show your real level of English?</a:t>
            </a:r>
          </a:p>
          <a:p>
            <a:pPr algn="l">
              <a:spcAft>
                <a:spcPts val="1200"/>
              </a:spcAft>
            </a:pPr>
            <a:r>
              <a:rPr sz="1600" b="0">
                <a:solidFill>
                  <a:srgbClr val="1E2A38"/>
                </a:solidFill>
                <a:latin typeface="Arial"/>
              </a:rPr>
              <a:t>By the end of the year, what do you hope you’ll have achieved?</a:t>
            </a:r>
          </a:p>
        </p:txBody>
      </p:sp>
      <p:sp>
        <p:nvSpPr>
          <p:cNvPr id="15" name="TextBox 14"/>
          <p:cNvSpPr txBox="1"/>
          <p:nvPr/>
        </p:nvSpPr>
        <p:spPr>
          <a:xfrm>
            <a:off x="640080" y="5760720"/>
            <a:ext cx="10972800" cy="594360"/>
          </a:xfrm>
          <a:prstGeom prst="rect">
            <a:avLst/>
          </a:prstGeom>
          <a:noFill/>
        </p:spPr>
        <p:txBody>
          <a:bodyPr wrap="square">
            <a:spAutoFit/>
          </a:bodyPr>
          <a:lstStyle/>
          <a:p>
            <a:pPr algn="l">
              <a:spcAft>
                <a:spcPts val="600"/>
              </a:spcAft>
            </a:pPr>
            <a:r>
              <a:rPr sz="1400" b="1">
                <a:solidFill>
                  <a:srgbClr val="0D9488"/>
                </a:solidFill>
                <a:latin typeface="Arial"/>
              </a:rPr>
              <a:t>Yordamchi ramkalar: «What I found most difficult was…» · «I’ve realised that…» · «Next time I’m going to…»</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KEYINGI QADAM</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II chorak rejasi — 14 mashg‘ulot</a:t>
            </a:r>
          </a:p>
        </p:txBody>
      </p:sp>
      <p:sp>
        <p:nvSpPr>
          <p:cNvPr id="5" name="Rounded Rectangle 4"/>
          <p:cNvSpPr/>
          <p:nvPr/>
        </p:nvSpPr>
        <p:spPr>
          <a:xfrm>
            <a:off x="640080" y="1691640"/>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777240" y="1773936"/>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3</a:t>
            </a:r>
          </a:p>
        </p:txBody>
      </p:sp>
      <p:sp>
        <p:nvSpPr>
          <p:cNvPr id="7" name="TextBox 6"/>
          <p:cNvSpPr txBox="1"/>
          <p:nvPr/>
        </p:nvSpPr>
        <p:spPr>
          <a:xfrm>
            <a:off x="1371600" y="1801368"/>
            <a:ext cx="5120640" cy="411480"/>
          </a:xfrm>
          <a:prstGeom prst="rect">
            <a:avLst/>
          </a:prstGeom>
          <a:noFill/>
        </p:spPr>
        <p:txBody>
          <a:bodyPr wrap="square">
            <a:spAutoFit/>
          </a:bodyPr>
          <a:lstStyle/>
          <a:p>
            <a:pPr algn="l">
              <a:spcAft>
                <a:spcPts val="600"/>
              </a:spcAft>
            </a:pPr>
            <a:r>
              <a:rPr sz="1400" b="1">
                <a:solidFill>
                  <a:srgbClr val="1E2A38"/>
                </a:solidFill>
                <a:latin typeface="Arial"/>
              </a:rPr>
              <a:t>Shartli gaplar: Type 0–3, Mixed, inversiya</a:t>
            </a:r>
          </a:p>
        </p:txBody>
      </p:sp>
      <p:sp>
        <p:nvSpPr>
          <p:cNvPr id="8" name="TextBox 7"/>
          <p:cNvSpPr txBox="1"/>
          <p:nvPr/>
        </p:nvSpPr>
        <p:spPr>
          <a:xfrm>
            <a:off x="6537960" y="1810512"/>
            <a:ext cx="1463040" cy="411480"/>
          </a:xfrm>
          <a:prstGeom prst="rect">
            <a:avLst/>
          </a:prstGeom>
          <a:noFill/>
        </p:spPr>
        <p:txBody>
          <a:bodyPr wrap="square">
            <a:spAutoFit/>
          </a:bodyPr>
          <a:lstStyle/>
          <a:p>
            <a:pPr algn="l">
              <a:spcAft>
                <a:spcPts val="600"/>
              </a:spcAft>
            </a:pPr>
            <a:r>
              <a:rPr sz="1300" b="1">
                <a:solidFill>
                  <a:srgbClr val="0D9488"/>
                </a:solidFill>
                <a:latin typeface="Arial"/>
              </a:rPr>
              <a:t>Grammatika</a:t>
            </a:r>
          </a:p>
        </p:txBody>
      </p:sp>
      <p:sp>
        <p:nvSpPr>
          <p:cNvPr id="9" name="TextBox 8"/>
          <p:cNvSpPr txBox="1"/>
          <p:nvPr/>
        </p:nvSpPr>
        <p:spPr>
          <a:xfrm>
            <a:off x="8001000" y="1810512"/>
            <a:ext cx="3520440" cy="411480"/>
          </a:xfrm>
          <a:prstGeom prst="rect">
            <a:avLst/>
          </a:prstGeom>
          <a:noFill/>
        </p:spPr>
        <p:txBody>
          <a:bodyPr wrap="square">
            <a:spAutoFit/>
          </a:bodyPr>
          <a:lstStyle/>
          <a:p>
            <a:pPr algn="l">
              <a:spcAft>
                <a:spcPts val="600"/>
              </a:spcAft>
            </a:pPr>
            <a:r>
              <a:rPr sz="1200" b="0">
                <a:solidFill>
                  <a:srgbClr val="5A6572"/>
                </a:solidFill>
                <a:latin typeface="Arial"/>
              </a:rPr>
              <a:t>taqdimot, ish varaqasi, «Gap quruvchi»</a:t>
            </a:r>
          </a:p>
        </p:txBody>
      </p:sp>
      <p:sp>
        <p:nvSpPr>
          <p:cNvPr id="10" name="Rounded Rectangle 9"/>
          <p:cNvSpPr/>
          <p:nvPr/>
        </p:nvSpPr>
        <p:spPr>
          <a:xfrm>
            <a:off x="640080" y="2295144"/>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777240" y="2377440"/>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12" name="TextBox 11"/>
          <p:cNvSpPr txBox="1"/>
          <p:nvPr/>
        </p:nvSpPr>
        <p:spPr>
          <a:xfrm>
            <a:off x="1371600" y="2404872"/>
            <a:ext cx="5120640" cy="411480"/>
          </a:xfrm>
          <a:prstGeom prst="rect">
            <a:avLst/>
          </a:prstGeom>
          <a:noFill/>
        </p:spPr>
        <p:txBody>
          <a:bodyPr wrap="square">
            <a:spAutoFit/>
          </a:bodyPr>
          <a:lstStyle/>
          <a:p>
            <a:pPr algn="l">
              <a:spcAft>
                <a:spcPts val="600"/>
              </a:spcAft>
            </a:pPr>
            <a:r>
              <a:rPr sz="1400" b="1">
                <a:solidFill>
                  <a:srgbClr val="1E2A38"/>
                </a:solidFill>
                <a:latin typeface="Arial"/>
              </a:rPr>
              <a:t>CEFR Writing Task 1.1: norasmiy xat</a:t>
            </a:r>
          </a:p>
        </p:txBody>
      </p:sp>
      <p:sp>
        <p:nvSpPr>
          <p:cNvPr id="13" name="TextBox 12"/>
          <p:cNvSpPr txBox="1"/>
          <p:nvPr/>
        </p:nvSpPr>
        <p:spPr>
          <a:xfrm>
            <a:off x="6537960" y="2414016"/>
            <a:ext cx="1463040" cy="411480"/>
          </a:xfrm>
          <a:prstGeom prst="rect">
            <a:avLst/>
          </a:prstGeom>
          <a:noFill/>
        </p:spPr>
        <p:txBody>
          <a:bodyPr wrap="square">
            <a:spAutoFit/>
          </a:bodyPr>
          <a:lstStyle/>
          <a:p>
            <a:pPr algn="l">
              <a:spcAft>
                <a:spcPts val="600"/>
              </a:spcAft>
            </a:pPr>
            <a:r>
              <a:rPr sz="1300" b="1">
                <a:solidFill>
                  <a:srgbClr val="0D9488"/>
                </a:solidFill>
                <a:latin typeface="Arial"/>
              </a:rPr>
              <a:t>Writing</a:t>
            </a:r>
          </a:p>
        </p:txBody>
      </p:sp>
      <p:sp>
        <p:nvSpPr>
          <p:cNvPr id="14" name="TextBox 13"/>
          <p:cNvSpPr txBox="1"/>
          <p:nvPr/>
        </p:nvSpPr>
        <p:spPr>
          <a:xfrm>
            <a:off x="8001000" y="2414016"/>
            <a:ext cx="3520440" cy="411480"/>
          </a:xfrm>
          <a:prstGeom prst="rect">
            <a:avLst/>
          </a:prstGeom>
          <a:noFill/>
        </p:spPr>
        <p:txBody>
          <a:bodyPr wrap="square">
            <a:spAutoFit/>
          </a:bodyPr>
          <a:lstStyle/>
          <a:p>
            <a:pPr algn="l">
              <a:spcAft>
                <a:spcPts val="600"/>
              </a:spcAft>
            </a:pPr>
            <a:r>
              <a:rPr sz="1200" b="0">
                <a:solidFill>
                  <a:srgbClr val="5A6572"/>
                </a:solidFill>
                <a:latin typeface="Arial"/>
              </a:rPr>
              <a:t>CEFR slaydlari; Samples</a:t>
            </a:r>
          </a:p>
        </p:txBody>
      </p:sp>
      <p:sp>
        <p:nvSpPr>
          <p:cNvPr id="15" name="Rounded Rectangle 14"/>
          <p:cNvSpPr/>
          <p:nvPr/>
        </p:nvSpPr>
        <p:spPr>
          <a:xfrm>
            <a:off x="640080" y="2898648"/>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77240" y="2980944"/>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17" name="TextBox 16"/>
          <p:cNvSpPr txBox="1"/>
          <p:nvPr/>
        </p:nvSpPr>
        <p:spPr>
          <a:xfrm>
            <a:off x="1371600" y="3008376"/>
            <a:ext cx="5120640" cy="411480"/>
          </a:xfrm>
          <a:prstGeom prst="rect">
            <a:avLst/>
          </a:prstGeom>
          <a:noFill/>
        </p:spPr>
        <p:txBody>
          <a:bodyPr wrap="square">
            <a:spAutoFit/>
          </a:bodyPr>
          <a:lstStyle/>
          <a:p>
            <a:pPr algn="l">
              <a:spcAft>
                <a:spcPts val="600"/>
              </a:spcAft>
            </a:pPr>
            <a:r>
              <a:rPr sz="1400" b="1">
                <a:solidFill>
                  <a:srgbClr val="1E2A38"/>
                </a:solidFill>
                <a:latin typeface="Arial"/>
              </a:rPr>
              <a:t>CEFR Writing Task 1.2: rasmiy xat</a:t>
            </a:r>
          </a:p>
        </p:txBody>
      </p:sp>
      <p:sp>
        <p:nvSpPr>
          <p:cNvPr id="18" name="TextBox 17"/>
          <p:cNvSpPr txBox="1"/>
          <p:nvPr/>
        </p:nvSpPr>
        <p:spPr>
          <a:xfrm>
            <a:off x="6537960" y="3017520"/>
            <a:ext cx="1463040" cy="411480"/>
          </a:xfrm>
          <a:prstGeom prst="rect">
            <a:avLst/>
          </a:prstGeom>
          <a:noFill/>
        </p:spPr>
        <p:txBody>
          <a:bodyPr wrap="square">
            <a:spAutoFit/>
          </a:bodyPr>
          <a:lstStyle/>
          <a:p>
            <a:pPr algn="l">
              <a:spcAft>
                <a:spcPts val="600"/>
              </a:spcAft>
            </a:pPr>
            <a:r>
              <a:rPr sz="1300" b="1">
                <a:solidFill>
                  <a:srgbClr val="0D9488"/>
                </a:solidFill>
                <a:latin typeface="Arial"/>
              </a:rPr>
              <a:t>Writing</a:t>
            </a:r>
          </a:p>
        </p:txBody>
      </p:sp>
      <p:sp>
        <p:nvSpPr>
          <p:cNvPr id="19" name="TextBox 18"/>
          <p:cNvSpPr txBox="1"/>
          <p:nvPr/>
        </p:nvSpPr>
        <p:spPr>
          <a:xfrm>
            <a:off x="8001000" y="3017520"/>
            <a:ext cx="3520440" cy="411480"/>
          </a:xfrm>
          <a:prstGeom prst="rect">
            <a:avLst/>
          </a:prstGeom>
          <a:noFill/>
        </p:spPr>
        <p:txBody>
          <a:bodyPr wrap="square">
            <a:spAutoFit/>
          </a:bodyPr>
          <a:lstStyle/>
          <a:p>
            <a:pPr algn="l">
              <a:spcAft>
                <a:spcPts val="600"/>
              </a:spcAft>
            </a:pPr>
            <a:r>
              <a:rPr sz="1200" b="0">
                <a:solidFill>
                  <a:srgbClr val="5A6572"/>
                </a:solidFill>
                <a:latin typeface="Arial"/>
              </a:rPr>
              <a:t>CEFR slaydlari; Samples</a:t>
            </a:r>
          </a:p>
        </p:txBody>
      </p:sp>
      <p:sp>
        <p:nvSpPr>
          <p:cNvPr id="20" name="Rounded Rectangle 19"/>
          <p:cNvSpPr/>
          <p:nvPr/>
        </p:nvSpPr>
        <p:spPr>
          <a:xfrm>
            <a:off x="640080" y="3502152"/>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77240" y="3584448"/>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3</a:t>
            </a:r>
          </a:p>
        </p:txBody>
      </p:sp>
      <p:sp>
        <p:nvSpPr>
          <p:cNvPr id="22" name="TextBox 21"/>
          <p:cNvSpPr txBox="1"/>
          <p:nvPr/>
        </p:nvSpPr>
        <p:spPr>
          <a:xfrm>
            <a:off x="1371600" y="3611880"/>
            <a:ext cx="5120640" cy="411480"/>
          </a:xfrm>
          <a:prstGeom prst="rect">
            <a:avLst/>
          </a:prstGeom>
          <a:noFill/>
        </p:spPr>
        <p:txBody>
          <a:bodyPr wrap="square">
            <a:spAutoFit/>
          </a:bodyPr>
          <a:lstStyle/>
          <a:p>
            <a:pPr algn="l">
              <a:spcAft>
                <a:spcPts val="600"/>
              </a:spcAft>
            </a:pPr>
            <a:r>
              <a:rPr sz="1400" b="1">
                <a:solidFill>
                  <a:srgbClr val="1E2A38"/>
                </a:solidFill>
                <a:latin typeface="Arial"/>
              </a:rPr>
              <a:t>CEFR Writing Task 2: forum posti va maqola</a:t>
            </a:r>
          </a:p>
        </p:txBody>
      </p:sp>
      <p:sp>
        <p:nvSpPr>
          <p:cNvPr id="23" name="TextBox 22"/>
          <p:cNvSpPr txBox="1"/>
          <p:nvPr/>
        </p:nvSpPr>
        <p:spPr>
          <a:xfrm>
            <a:off x="6537960" y="3621024"/>
            <a:ext cx="1463040" cy="411480"/>
          </a:xfrm>
          <a:prstGeom prst="rect">
            <a:avLst/>
          </a:prstGeom>
          <a:noFill/>
        </p:spPr>
        <p:txBody>
          <a:bodyPr wrap="square">
            <a:spAutoFit/>
          </a:bodyPr>
          <a:lstStyle/>
          <a:p>
            <a:pPr algn="l">
              <a:spcAft>
                <a:spcPts val="600"/>
              </a:spcAft>
            </a:pPr>
            <a:r>
              <a:rPr sz="1300" b="1">
                <a:solidFill>
                  <a:srgbClr val="0D9488"/>
                </a:solidFill>
                <a:latin typeface="Arial"/>
              </a:rPr>
              <a:t>Writing</a:t>
            </a:r>
          </a:p>
        </p:txBody>
      </p:sp>
      <p:sp>
        <p:nvSpPr>
          <p:cNvPr id="24" name="TextBox 23"/>
          <p:cNvSpPr txBox="1"/>
          <p:nvPr/>
        </p:nvSpPr>
        <p:spPr>
          <a:xfrm>
            <a:off x="8001000" y="3621024"/>
            <a:ext cx="3520440" cy="411480"/>
          </a:xfrm>
          <a:prstGeom prst="rect">
            <a:avLst/>
          </a:prstGeom>
          <a:noFill/>
        </p:spPr>
        <p:txBody>
          <a:bodyPr wrap="square">
            <a:spAutoFit/>
          </a:bodyPr>
          <a:lstStyle/>
          <a:p>
            <a:pPr algn="l">
              <a:spcAft>
                <a:spcPts val="600"/>
              </a:spcAft>
            </a:pPr>
            <a:r>
              <a:rPr sz="1200" b="0">
                <a:solidFill>
                  <a:srgbClr val="5A6572"/>
                </a:solidFill>
                <a:latin typeface="Arial"/>
              </a:rPr>
              <a:t>6 abzats formulasi, bog‘lovchilar</a:t>
            </a:r>
          </a:p>
        </p:txBody>
      </p:sp>
      <p:sp>
        <p:nvSpPr>
          <p:cNvPr id="25" name="Rounded Rectangle 24"/>
          <p:cNvSpPr/>
          <p:nvPr/>
        </p:nvSpPr>
        <p:spPr>
          <a:xfrm>
            <a:off x="640080" y="4105656"/>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777240" y="4187952"/>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27" name="TextBox 26"/>
          <p:cNvSpPr txBox="1"/>
          <p:nvPr/>
        </p:nvSpPr>
        <p:spPr>
          <a:xfrm>
            <a:off x="1371600" y="4215384"/>
            <a:ext cx="5120640" cy="411480"/>
          </a:xfrm>
          <a:prstGeom prst="rect">
            <a:avLst/>
          </a:prstGeom>
          <a:noFill/>
        </p:spPr>
        <p:txBody>
          <a:bodyPr wrap="square">
            <a:spAutoFit/>
          </a:bodyPr>
          <a:lstStyle/>
          <a:p>
            <a:pPr algn="l">
              <a:spcAft>
                <a:spcPts val="600"/>
              </a:spcAft>
            </a:pPr>
            <a:r>
              <a:rPr sz="1400" b="1">
                <a:solidFill>
                  <a:srgbClr val="1E2A38"/>
                </a:solidFill>
                <a:latin typeface="Arial"/>
              </a:rPr>
              <a:t>Akademik so‘z boyligi: B2 birikmalari</a:t>
            </a:r>
          </a:p>
        </p:txBody>
      </p:sp>
      <p:sp>
        <p:nvSpPr>
          <p:cNvPr id="28" name="TextBox 27"/>
          <p:cNvSpPr txBox="1"/>
          <p:nvPr/>
        </p:nvSpPr>
        <p:spPr>
          <a:xfrm>
            <a:off x="6537960" y="4224528"/>
            <a:ext cx="1463040" cy="41148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29" name="TextBox 28"/>
          <p:cNvSpPr txBox="1"/>
          <p:nvPr/>
        </p:nvSpPr>
        <p:spPr>
          <a:xfrm>
            <a:off x="8001000" y="4224528"/>
            <a:ext cx="3520440" cy="411480"/>
          </a:xfrm>
          <a:prstGeom prst="rect">
            <a:avLst/>
          </a:prstGeom>
          <a:noFill/>
        </p:spPr>
        <p:txBody>
          <a:bodyPr wrap="square">
            <a:spAutoFit/>
          </a:bodyPr>
          <a:lstStyle/>
          <a:p>
            <a:pPr algn="l">
              <a:spcAft>
                <a:spcPts val="600"/>
              </a:spcAft>
            </a:pPr>
            <a:r>
              <a:rPr sz="1200" b="0">
                <a:solidFill>
                  <a:srgbClr val="5A6572"/>
                </a:solidFill>
                <a:latin typeface="Arial"/>
              </a:rPr>
              <a:t>CEFR Writing - Vocabulary</a:t>
            </a:r>
          </a:p>
        </p:txBody>
      </p:sp>
      <p:sp>
        <p:nvSpPr>
          <p:cNvPr id="30" name="Rounded Rectangle 29"/>
          <p:cNvSpPr/>
          <p:nvPr/>
        </p:nvSpPr>
        <p:spPr>
          <a:xfrm>
            <a:off x="640080" y="4709160"/>
            <a:ext cx="10972800" cy="53035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77240" y="4791456"/>
            <a:ext cx="411480" cy="365760"/>
          </a:xfrm>
          <a:prstGeom prst="roundRect">
            <a:avLst/>
          </a:prstGeom>
          <a:solidFill>
            <a:srgbClr val="966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32" name="TextBox 31"/>
          <p:cNvSpPr txBox="1"/>
          <p:nvPr/>
        </p:nvSpPr>
        <p:spPr>
          <a:xfrm>
            <a:off x="1371600" y="4818888"/>
            <a:ext cx="5120640" cy="411480"/>
          </a:xfrm>
          <a:prstGeom prst="rect">
            <a:avLst/>
          </a:prstGeom>
          <a:noFill/>
        </p:spPr>
        <p:txBody>
          <a:bodyPr wrap="square">
            <a:spAutoFit/>
          </a:bodyPr>
          <a:lstStyle/>
          <a:p>
            <a:pPr algn="l">
              <a:spcAft>
                <a:spcPts val="600"/>
              </a:spcAft>
            </a:pPr>
            <a:r>
              <a:rPr sz="1400" b="1">
                <a:solidFill>
                  <a:srgbClr val="1E2A38"/>
                </a:solidFill>
                <a:latin typeface="Arial"/>
              </a:rPr>
              <a:t>II chorak yakuni: Writing moki va tahlil</a:t>
            </a:r>
          </a:p>
        </p:txBody>
      </p:sp>
      <p:sp>
        <p:nvSpPr>
          <p:cNvPr id="33" name="TextBox 32"/>
          <p:cNvSpPr txBox="1"/>
          <p:nvPr/>
        </p:nvSpPr>
        <p:spPr>
          <a:xfrm>
            <a:off x="6537960" y="4828032"/>
            <a:ext cx="1463040" cy="411480"/>
          </a:xfrm>
          <a:prstGeom prst="rect">
            <a:avLst/>
          </a:prstGeom>
          <a:noFill/>
        </p:spPr>
        <p:txBody>
          <a:bodyPr wrap="square">
            <a:spAutoFit/>
          </a:bodyPr>
          <a:lstStyle/>
          <a:p>
            <a:pPr algn="l">
              <a:spcAft>
                <a:spcPts val="600"/>
              </a:spcAft>
            </a:pPr>
            <a:r>
              <a:rPr sz="1300" b="1">
                <a:solidFill>
                  <a:srgbClr val="0D9488"/>
                </a:solidFill>
                <a:latin typeface="Arial"/>
              </a:rPr>
              <a:t>Writing</a:t>
            </a:r>
          </a:p>
        </p:txBody>
      </p:sp>
      <p:sp>
        <p:nvSpPr>
          <p:cNvPr id="34" name="TextBox 33"/>
          <p:cNvSpPr txBox="1"/>
          <p:nvPr/>
        </p:nvSpPr>
        <p:spPr>
          <a:xfrm>
            <a:off x="8001000" y="4828032"/>
            <a:ext cx="3520440" cy="411480"/>
          </a:xfrm>
          <a:prstGeom prst="rect">
            <a:avLst/>
          </a:prstGeom>
          <a:noFill/>
        </p:spPr>
        <p:txBody>
          <a:bodyPr wrap="square">
            <a:spAutoFit/>
          </a:bodyPr>
          <a:lstStyle/>
          <a:p>
            <a:pPr algn="l">
              <a:spcAft>
                <a:spcPts val="600"/>
              </a:spcAft>
            </a:pPr>
            <a:r>
              <a:rPr sz="1200" b="0">
                <a:solidFill>
                  <a:srgbClr val="5A6572"/>
                </a:solidFill>
                <a:latin typeface="Arial"/>
              </a:rPr>
              <a:t>Task 1.1 + 1.2 + 2</a:t>
            </a:r>
          </a:p>
        </p:txBody>
      </p:sp>
      <p:sp>
        <p:nvSpPr>
          <p:cNvPr id="35" name="TextBox 34"/>
          <p:cNvSpPr txBox="1"/>
          <p:nvPr/>
        </p:nvSpPr>
        <p:spPr>
          <a:xfrm>
            <a:off x="640080" y="5440680"/>
            <a:ext cx="10972800" cy="914400"/>
          </a:xfrm>
          <a:prstGeom prst="rect">
            <a:avLst/>
          </a:prstGeom>
          <a:noFill/>
        </p:spPr>
        <p:txBody>
          <a:bodyPr wrap="square">
            <a:spAutoFit/>
          </a:bodyPr>
          <a:lstStyle/>
          <a:p>
            <a:pPr algn="l">
              <a:spcAft>
                <a:spcPts val="400"/>
              </a:spcAft>
            </a:pPr>
            <a:r>
              <a:rPr sz="1300" b="1">
                <a:solidFill>
                  <a:srgbClr val="0D9488"/>
                </a:solidFill>
                <a:latin typeface="Arial"/>
              </a:rPr>
              <a:t>Reading va Listening to‘xtamaydi: har hafta uyda bitta qism (eng ko‘p kodingiz bo‘yicha) va xatolar daftari.</a:t>
            </a:r>
          </a:p>
          <a:p>
            <a:pPr algn="l">
              <a:spcAft>
                <a:spcPts val="400"/>
              </a:spcAft>
            </a:pPr>
            <a:r>
              <a:rPr sz="1300" b="1">
                <a:solidFill>
                  <a:srgbClr val="0D9488"/>
                </a:solidFill>
                <a:latin typeface="Arial"/>
              </a:rPr>
              <a:t>Sanalar — to‘garak yillik rejasida. Shartli gaplar C1 savolidagi «If you had known…» bilan boshlanadi.</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O‘QITUVCHI UCHUN · KALIT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Strategiya mashqlari — javoblar</a:t>
            </a:r>
          </a:p>
        </p:txBody>
      </p:sp>
      <p:sp>
        <p:nvSpPr>
          <p:cNvPr id="5" name="Rounded Rectangle 4"/>
          <p:cNvSpPr/>
          <p:nvPr/>
        </p:nvSpPr>
        <p:spPr>
          <a:xfrm>
            <a:off x="640080" y="1645920"/>
            <a:ext cx="3529584" cy="21488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22960" y="1737360"/>
            <a:ext cx="3200400" cy="365760"/>
          </a:xfrm>
          <a:prstGeom prst="rect">
            <a:avLst/>
          </a:prstGeom>
          <a:noFill/>
        </p:spPr>
        <p:txBody>
          <a:bodyPr wrap="square">
            <a:spAutoFit/>
          </a:bodyPr>
          <a:lstStyle/>
          <a:p>
            <a:pPr algn="l">
              <a:spcAft>
                <a:spcPts val="600"/>
              </a:spcAft>
            </a:pPr>
            <a:r>
              <a:rPr sz="1400" b="1">
                <a:solidFill>
                  <a:srgbClr val="2F5D8C"/>
                </a:solidFill>
                <a:latin typeface="Arial"/>
              </a:rPr>
              <a:t>Reading P1 (14-slayd)</a:t>
            </a:r>
          </a:p>
        </p:txBody>
      </p:sp>
      <p:sp>
        <p:nvSpPr>
          <p:cNvPr id="7" name="TextBox 6"/>
          <p:cNvSpPr txBox="1"/>
          <p:nvPr/>
        </p:nvSpPr>
        <p:spPr>
          <a:xfrm>
            <a:off x="822960" y="2121408"/>
            <a:ext cx="3200400" cy="1645920"/>
          </a:xfrm>
          <a:prstGeom prst="rect">
            <a:avLst/>
          </a:prstGeom>
          <a:noFill/>
        </p:spPr>
        <p:txBody>
          <a:bodyPr wrap="square">
            <a:spAutoFit/>
          </a:bodyPr>
          <a:lstStyle/>
          <a:p>
            <a:pPr algn="l">
              <a:spcAft>
                <a:spcPts val="400"/>
              </a:spcAft>
            </a:pPr>
            <a:r>
              <a:rPr sz="1400" b="0">
                <a:solidFill>
                  <a:srgbClr val="1E2A38"/>
                </a:solidFill>
                <a:latin typeface="Arial"/>
              </a:rPr>
              <a:t>1. garden — «in the ___» → joy</a:t>
            </a:r>
          </a:p>
          <a:p>
            <a:pPr algn="l">
              <a:spcAft>
                <a:spcPts val="400"/>
              </a:spcAft>
            </a:pPr>
            <a:r>
              <a:rPr sz="1400" b="0">
                <a:solidFill>
                  <a:srgbClr val="1E2A38"/>
                </a:solidFill>
                <a:latin typeface="Arial"/>
              </a:rPr>
              <a:t>2. students — «the ___ grow» → ko‘plik</a:t>
            </a:r>
          </a:p>
          <a:p>
            <a:pPr algn="l">
              <a:spcAft>
                <a:spcPts val="400"/>
              </a:spcAft>
            </a:pPr>
            <a:r>
              <a:rPr sz="1400" b="0">
                <a:solidFill>
                  <a:srgbClr val="1E2A38"/>
                </a:solidFill>
                <a:latin typeface="Arial"/>
              </a:rPr>
              <a:t>3. apples — sold the ___ → ko‘plik ot</a:t>
            </a:r>
          </a:p>
          <a:p>
            <a:pPr algn="l">
              <a:spcAft>
                <a:spcPts val="400"/>
              </a:spcAft>
            </a:pPr>
            <a:r>
              <a:rPr sz="1400" b="0">
                <a:solidFill>
                  <a:srgbClr val="1E2A38"/>
                </a:solidFill>
                <a:latin typeface="Arial"/>
              </a:rPr>
              <a:t>Uchalasi matnda AYNAN shu shaklda bor.</a:t>
            </a:r>
          </a:p>
        </p:txBody>
      </p:sp>
      <p:sp>
        <p:nvSpPr>
          <p:cNvPr id="8" name="Rounded Rectangle 7"/>
          <p:cNvSpPr/>
          <p:nvPr/>
        </p:nvSpPr>
        <p:spPr>
          <a:xfrm>
            <a:off x="4361688" y="1645920"/>
            <a:ext cx="3529584" cy="21488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544568" y="1737360"/>
            <a:ext cx="3200400" cy="365760"/>
          </a:xfrm>
          <a:prstGeom prst="rect">
            <a:avLst/>
          </a:prstGeom>
          <a:noFill/>
        </p:spPr>
        <p:txBody>
          <a:bodyPr wrap="square">
            <a:spAutoFit/>
          </a:bodyPr>
          <a:lstStyle/>
          <a:p>
            <a:pPr algn="l">
              <a:spcAft>
                <a:spcPts val="600"/>
              </a:spcAft>
            </a:pPr>
            <a:r>
              <a:rPr sz="1400" b="1">
                <a:solidFill>
                  <a:srgbClr val="F97316"/>
                </a:solidFill>
                <a:latin typeface="Arial"/>
              </a:rPr>
              <a:t>Reading P2 (15-slayd)</a:t>
            </a:r>
          </a:p>
        </p:txBody>
      </p:sp>
      <p:sp>
        <p:nvSpPr>
          <p:cNvPr id="10" name="TextBox 9"/>
          <p:cNvSpPr txBox="1"/>
          <p:nvPr/>
        </p:nvSpPr>
        <p:spPr>
          <a:xfrm>
            <a:off x="4544568" y="2121408"/>
            <a:ext cx="3200400" cy="1645920"/>
          </a:xfrm>
          <a:prstGeom prst="rect">
            <a:avLst/>
          </a:prstGeom>
          <a:noFill/>
        </p:spPr>
        <p:txBody>
          <a:bodyPr wrap="square">
            <a:spAutoFit/>
          </a:bodyPr>
          <a:lstStyle/>
          <a:p>
            <a:pPr algn="l">
              <a:spcAft>
                <a:spcPts val="400"/>
              </a:spcAft>
            </a:pPr>
            <a:r>
              <a:rPr sz="1400" b="0">
                <a:solidFill>
                  <a:srgbClr val="1E2A38"/>
                </a:solidFill>
                <a:latin typeface="Arial"/>
              </a:rPr>
              <a:t>1 → A (shanba ertalab; kamerasi bor)</a:t>
            </a:r>
          </a:p>
          <a:p>
            <a:pPr algn="l">
              <a:spcAft>
                <a:spcPts val="400"/>
              </a:spcAft>
            </a:pPr>
            <a:r>
              <a:rPr sz="1400" b="0">
                <a:solidFill>
                  <a:srgbClr val="1E2A38"/>
                </a:solidFill>
                <a:latin typeface="Arial"/>
              </a:rPr>
              <a:t>2 → B (hafta ichi; gitara beriladi)</a:t>
            </a:r>
          </a:p>
          <a:p>
            <a:pPr algn="l">
              <a:spcAft>
                <a:spcPts val="400"/>
              </a:spcAft>
            </a:pPr>
            <a:r>
              <a:rPr sz="1400" b="0">
                <a:solidFill>
                  <a:srgbClr val="1E2A38"/>
                </a:solidFill>
                <a:latin typeface="Arial"/>
              </a:rPr>
              <a:t>3 → C (healthy; ingredients included)</a:t>
            </a:r>
          </a:p>
          <a:p>
            <a:pPr algn="l">
              <a:spcAft>
                <a:spcPts val="400"/>
              </a:spcAft>
            </a:pPr>
            <a:r>
              <a:rPr sz="1400" b="0">
                <a:solidFill>
                  <a:srgbClr val="1E2A38"/>
                </a:solidFill>
                <a:latin typeface="Arial"/>
              </a:rPr>
              <a:t>D — ortiqcha. Tuzoq: «free» 1-matnda = parking</a:t>
            </a:r>
          </a:p>
        </p:txBody>
      </p:sp>
      <p:sp>
        <p:nvSpPr>
          <p:cNvPr id="11" name="Rounded Rectangle 10"/>
          <p:cNvSpPr/>
          <p:nvPr/>
        </p:nvSpPr>
        <p:spPr>
          <a:xfrm>
            <a:off x="8083296" y="1645920"/>
            <a:ext cx="3529584" cy="21488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66176" y="1737360"/>
            <a:ext cx="3200400" cy="365760"/>
          </a:xfrm>
          <a:prstGeom prst="rect">
            <a:avLst/>
          </a:prstGeom>
          <a:noFill/>
        </p:spPr>
        <p:txBody>
          <a:bodyPr wrap="square">
            <a:spAutoFit/>
          </a:bodyPr>
          <a:lstStyle/>
          <a:p>
            <a:pPr algn="l">
              <a:spcAft>
                <a:spcPts val="600"/>
              </a:spcAft>
            </a:pPr>
            <a:r>
              <a:rPr sz="1400" b="1">
                <a:solidFill>
                  <a:srgbClr val="0D9488"/>
                </a:solidFill>
                <a:latin typeface="Arial"/>
              </a:rPr>
              <a:t>Reading P3 (16-slayd)</a:t>
            </a:r>
          </a:p>
        </p:txBody>
      </p:sp>
      <p:sp>
        <p:nvSpPr>
          <p:cNvPr id="13" name="TextBox 12"/>
          <p:cNvSpPr txBox="1"/>
          <p:nvPr/>
        </p:nvSpPr>
        <p:spPr>
          <a:xfrm>
            <a:off x="8266176" y="2121408"/>
            <a:ext cx="3200400" cy="1645920"/>
          </a:xfrm>
          <a:prstGeom prst="rect">
            <a:avLst/>
          </a:prstGeom>
          <a:noFill/>
        </p:spPr>
        <p:txBody>
          <a:bodyPr wrap="square">
            <a:spAutoFit/>
          </a:bodyPr>
          <a:lstStyle/>
          <a:p>
            <a:pPr algn="l">
              <a:spcAft>
                <a:spcPts val="400"/>
              </a:spcAft>
            </a:pPr>
            <a:r>
              <a:rPr sz="1400" b="0">
                <a:solidFill>
                  <a:srgbClr val="1E2A38"/>
                </a:solidFill>
                <a:latin typeface="Arial"/>
              </a:rPr>
              <a:t>B — Phones as study tools</a:t>
            </a:r>
          </a:p>
          <a:p>
            <a:pPr algn="l">
              <a:spcAft>
                <a:spcPts val="400"/>
              </a:spcAft>
            </a:pPr>
            <a:r>
              <a:rPr sz="1400" b="0">
                <a:solidFill>
                  <a:srgbClr val="1E2A38"/>
                </a:solidFill>
                <a:latin typeface="Arial"/>
              </a:rPr>
              <a:t>A — 1-gapdagi fikr, However uni rad etadi</a:t>
            </a:r>
          </a:p>
          <a:p>
            <a:pPr algn="l">
              <a:spcAft>
                <a:spcPts val="400"/>
              </a:spcAft>
            </a:pPr>
            <a:r>
              <a:rPr sz="1400" b="0">
                <a:solidFill>
                  <a:srgbClr val="1E2A38"/>
                </a:solidFill>
                <a:latin typeface="Arial"/>
              </a:rPr>
              <a:t>C, D — matndagi so‘z, asosiy g‘oya emas</a:t>
            </a:r>
          </a:p>
        </p:txBody>
      </p:sp>
      <p:sp>
        <p:nvSpPr>
          <p:cNvPr id="14" name="Rounded Rectangle 13"/>
          <p:cNvSpPr/>
          <p:nvPr/>
        </p:nvSpPr>
        <p:spPr>
          <a:xfrm>
            <a:off x="640080" y="3931920"/>
            <a:ext cx="3529584" cy="21488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22960" y="4023360"/>
            <a:ext cx="3200400" cy="365760"/>
          </a:xfrm>
          <a:prstGeom prst="rect">
            <a:avLst/>
          </a:prstGeom>
          <a:noFill/>
        </p:spPr>
        <p:txBody>
          <a:bodyPr wrap="square">
            <a:spAutoFit/>
          </a:bodyPr>
          <a:lstStyle/>
          <a:p>
            <a:pPr algn="l">
              <a:spcAft>
                <a:spcPts val="600"/>
              </a:spcAft>
            </a:pPr>
            <a:r>
              <a:rPr sz="1400" b="1">
                <a:solidFill>
                  <a:srgbClr val="0D9488"/>
                </a:solidFill>
                <a:latin typeface="Arial"/>
              </a:rPr>
              <a:t>Listening P1 (17-slayd)</a:t>
            </a:r>
          </a:p>
        </p:txBody>
      </p:sp>
      <p:sp>
        <p:nvSpPr>
          <p:cNvPr id="16" name="TextBox 15"/>
          <p:cNvSpPr txBox="1"/>
          <p:nvPr/>
        </p:nvSpPr>
        <p:spPr>
          <a:xfrm>
            <a:off x="822960" y="4407408"/>
            <a:ext cx="3200400" cy="1645920"/>
          </a:xfrm>
          <a:prstGeom prst="rect">
            <a:avLst/>
          </a:prstGeom>
          <a:noFill/>
        </p:spPr>
        <p:txBody>
          <a:bodyPr wrap="square">
            <a:spAutoFit/>
          </a:bodyPr>
          <a:lstStyle/>
          <a:p>
            <a:pPr algn="l">
              <a:spcAft>
                <a:spcPts val="400"/>
              </a:spcAft>
            </a:pPr>
            <a:r>
              <a:rPr sz="1400" b="0">
                <a:solidFill>
                  <a:srgbClr val="1E2A38"/>
                </a:solidFill>
                <a:latin typeface="Arial"/>
              </a:rPr>
              <a:t>1. A — «Would you mind…?» → No, not at all = roziman</a:t>
            </a:r>
          </a:p>
          <a:p>
            <a:pPr algn="l">
              <a:spcAft>
                <a:spcPts val="400"/>
              </a:spcAft>
            </a:pPr>
            <a:r>
              <a:rPr sz="1400" b="0">
                <a:solidFill>
                  <a:srgbClr val="1E2A38"/>
                </a:solidFill>
                <a:latin typeface="Arial"/>
              </a:rPr>
              <a:t>2. B — How long? → muddat</a:t>
            </a:r>
          </a:p>
          <a:p>
            <a:pPr algn="l">
              <a:spcAft>
                <a:spcPts val="400"/>
              </a:spcAft>
            </a:pPr>
            <a:r>
              <a:rPr sz="1400" b="0">
                <a:solidFill>
                  <a:srgbClr val="1E2A38"/>
                </a:solidFill>
                <a:latin typeface="Arial"/>
              </a:rPr>
              <a:t>3. C — yangilik → tabrik</a:t>
            </a:r>
          </a:p>
        </p:txBody>
      </p:sp>
      <p:sp>
        <p:nvSpPr>
          <p:cNvPr id="17" name="Rounded Rectangle 16"/>
          <p:cNvSpPr/>
          <p:nvPr/>
        </p:nvSpPr>
        <p:spPr>
          <a:xfrm>
            <a:off x="4361688" y="3931920"/>
            <a:ext cx="3529584" cy="21488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544568" y="4023360"/>
            <a:ext cx="3200400" cy="365760"/>
          </a:xfrm>
          <a:prstGeom prst="rect">
            <a:avLst/>
          </a:prstGeom>
          <a:noFill/>
        </p:spPr>
        <p:txBody>
          <a:bodyPr wrap="square">
            <a:spAutoFit/>
          </a:bodyPr>
          <a:lstStyle/>
          <a:p>
            <a:pPr algn="l">
              <a:spcAft>
                <a:spcPts val="600"/>
              </a:spcAft>
            </a:pPr>
            <a:r>
              <a:rPr sz="1400" b="1">
                <a:solidFill>
                  <a:srgbClr val="2F5D8C"/>
                </a:solidFill>
                <a:latin typeface="Arial"/>
              </a:rPr>
              <a:t>Listening P2 (18-slayd)</a:t>
            </a:r>
          </a:p>
        </p:txBody>
      </p:sp>
      <p:sp>
        <p:nvSpPr>
          <p:cNvPr id="19" name="TextBox 18"/>
          <p:cNvSpPr txBox="1"/>
          <p:nvPr/>
        </p:nvSpPr>
        <p:spPr>
          <a:xfrm>
            <a:off x="4544568" y="4407408"/>
            <a:ext cx="3200400" cy="1645920"/>
          </a:xfrm>
          <a:prstGeom prst="rect">
            <a:avLst/>
          </a:prstGeom>
          <a:noFill/>
        </p:spPr>
        <p:txBody>
          <a:bodyPr wrap="square">
            <a:spAutoFit/>
          </a:bodyPr>
          <a:lstStyle/>
          <a:p>
            <a:pPr algn="l">
              <a:spcAft>
                <a:spcPts val="400"/>
              </a:spcAft>
            </a:pPr>
            <a:r>
              <a:rPr sz="1400" b="0">
                <a:solidFill>
                  <a:srgbClr val="1E2A38"/>
                </a:solidFill>
                <a:latin typeface="Arial"/>
              </a:rPr>
              <a:t>1. 10.30 (ten — tuzoq)</a:t>
            </a:r>
          </a:p>
          <a:p>
            <a:pPr algn="l">
              <a:spcAft>
                <a:spcPts val="400"/>
              </a:spcAft>
            </a:pPr>
            <a:r>
              <a:rPr sz="1400" b="0">
                <a:solidFill>
                  <a:srgbClr val="1E2A38"/>
                </a:solidFill>
                <a:latin typeface="Arial"/>
              </a:rPr>
              <a:t>2. notebook (maps, pencils beriladi)</a:t>
            </a:r>
          </a:p>
          <a:p>
            <a:pPr algn="l">
              <a:spcAft>
                <a:spcPts val="400"/>
              </a:spcAft>
            </a:pPr>
            <a:r>
              <a:rPr sz="1400" b="0">
                <a:solidFill>
                  <a:srgbClr val="1E2A38"/>
                </a:solidFill>
                <a:latin typeface="Arial"/>
              </a:rPr>
              <a:t>3. parents (ko‘plik)</a:t>
            </a:r>
          </a:p>
          <a:p>
            <a:pPr algn="l">
              <a:spcAft>
                <a:spcPts val="400"/>
              </a:spcAft>
            </a:pPr>
            <a:r>
              <a:rPr sz="1400" b="0">
                <a:solidFill>
                  <a:srgbClr val="1E2A38"/>
                </a:solidFill>
                <a:latin typeface="Arial"/>
              </a:rPr>
              <a:t>4. 20,000 (40,000 — kattalar)</a:t>
            </a:r>
          </a:p>
        </p:txBody>
      </p:sp>
      <p:sp>
        <p:nvSpPr>
          <p:cNvPr id="20" name="Rounded Rectangle 19"/>
          <p:cNvSpPr/>
          <p:nvPr/>
        </p:nvSpPr>
        <p:spPr>
          <a:xfrm>
            <a:off x="8083296" y="3931920"/>
            <a:ext cx="3529584" cy="2148840"/>
          </a:xfrm>
          <a:prstGeom prst="roundRect">
            <a:avLst/>
          </a:prstGeom>
          <a:solidFill>
            <a:srgbClr val="F6EED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66176" y="4023360"/>
            <a:ext cx="3200400" cy="365760"/>
          </a:xfrm>
          <a:prstGeom prst="rect">
            <a:avLst/>
          </a:prstGeom>
          <a:noFill/>
        </p:spPr>
        <p:txBody>
          <a:bodyPr wrap="square">
            <a:spAutoFit/>
          </a:bodyPr>
          <a:lstStyle/>
          <a:p>
            <a:pPr algn="l">
              <a:spcAft>
                <a:spcPts val="600"/>
              </a:spcAft>
            </a:pPr>
            <a:r>
              <a:rPr sz="1400" b="1">
                <a:solidFill>
                  <a:srgbClr val="966A18"/>
                </a:solidFill>
                <a:latin typeface="Arial"/>
              </a:rPr>
              <a:t>Mok javoblari</a:t>
            </a:r>
          </a:p>
        </p:txBody>
      </p:sp>
      <p:sp>
        <p:nvSpPr>
          <p:cNvPr id="22" name="TextBox 21"/>
          <p:cNvSpPr txBox="1"/>
          <p:nvPr/>
        </p:nvSpPr>
        <p:spPr>
          <a:xfrm>
            <a:off x="8266176" y="4407408"/>
            <a:ext cx="3200400" cy="1645920"/>
          </a:xfrm>
          <a:prstGeom prst="rect">
            <a:avLst/>
          </a:prstGeom>
          <a:noFill/>
        </p:spPr>
        <p:txBody>
          <a:bodyPr wrap="square">
            <a:spAutoFit/>
          </a:bodyPr>
          <a:lstStyle/>
          <a:p>
            <a:pPr algn="l">
              <a:spcAft>
                <a:spcPts val="600"/>
              </a:spcAft>
            </a:pPr>
            <a:r>
              <a:rPr sz="1400" b="0">
                <a:solidFill>
                  <a:srgbClr val="1E2A38"/>
                </a:solidFill>
                <a:latin typeface="Arial"/>
              </a:rPr>
              <a:t>Mock 12 / 13 va zaxira moklar kaliti — Resurslar’dagi o‘sha to‘plamning oxirgi betlarida («Answer Key»).</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YAKUN</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Uyga vazifa</a:t>
            </a:r>
          </a:p>
        </p:txBody>
      </p:sp>
      <p:sp>
        <p:nvSpPr>
          <p:cNvPr id="5" name="Rounded Rectangle 4"/>
          <p:cNvSpPr/>
          <p:nvPr/>
        </p:nvSpPr>
        <p:spPr>
          <a:xfrm>
            <a:off x="822960" y="1737360"/>
            <a:ext cx="411480" cy="41148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6" name="TextBox 5"/>
          <p:cNvSpPr txBox="1"/>
          <p:nvPr/>
        </p:nvSpPr>
        <p:spPr>
          <a:xfrm>
            <a:off x="1463040" y="1755648"/>
            <a:ext cx="9966960" cy="731520"/>
          </a:xfrm>
          <a:prstGeom prst="rect">
            <a:avLst/>
          </a:prstGeom>
          <a:noFill/>
        </p:spPr>
        <p:txBody>
          <a:bodyPr wrap="square">
            <a:spAutoFit/>
          </a:bodyPr>
          <a:lstStyle/>
          <a:p>
            <a:pPr algn="l">
              <a:spcAft>
                <a:spcPts val="600"/>
              </a:spcAft>
            </a:pPr>
            <a:r>
              <a:rPr sz="1600" b="0">
                <a:solidFill>
                  <a:srgbClr val="1E2A38"/>
                </a:solidFill>
                <a:latin typeface="Arial"/>
              </a:rPr>
              <a:t>Xatolar daftarini oxirigacha to‘ldiring (ish varaqasi 1–2-bet) va kodlarni sanang.</a:t>
            </a:r>
          </a:p>
        </p:txBody>
      </p:sp>
      <p:sp>
        <p:nvSpPr>
          <p:cNvPr id="7" name="Rounded Rectangle 6"/>
          <p:cNvSpPr/>
          <p:nvPr/>
        </p:nvSpPr>
        <p:spPr>
          <a:xfrm>
            <a:off x="822960" y="2505456"/>
            <a:ext cx="411480" cy="41148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8" name="TextBox 7"/>
          <p:cNvSpPr txBox="1"/>
          <p:nvPr/>
        </p:nvSpPr>
        <p:spPr>
          <a:xfrm>
            <a:off x="1463040" y="2523744"/>
            <a:ext cx="9966960" cy="731520"/>
          </a:xfrm>
          <a:prstGeom prst="rect">
            <a:avLst/>
          </a:prstGeom>
          <a:noFill/>
        </p:spPr>
        <p:txBody>
          <a:bodyPr wrap="square">
            <a:spAutoFit/>
          </a:bodyPr>
          <a:lstStyle/>
          <a:p>
            <a:pPr algn="l">
              <a:spcAft>
                <a:spcPts val="600"/>
              </a:spcAft>
            </a:pPr>
            <a:r>
              <a:rPr sz="1600" b="0">
                <a:solidFill>
                  <a:srgbClr val="1E2A38"/>
                </a:solidFill>
                <a:latin typeface="Arial"/>
              </a:rPr>
              <a:t>Eng ko‘p kodingiz bo‘yicha zaxira mokdan bitta qism: Reading — Mock 33, Listening — Mock 27.</a:t>
            </a:r>
          </a:p>
        </p:txBody>
      </p:sp>
      <p:sp>
        <p:nvSpPr>
          <p:cNvPr id="9" name="Rounded Rectangle 8"/>
          <p:cNvSpPr/>
          <p:nvPr/>
        </p:nvSpPr>
        <p:spPr>
          <a:xfrm>
            <a:off x="822960" y="3273552"/>
            <a:ext cx="411480" cy="41148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0" name="TextBox 9"/>
          <p:cNvSpPr txBox="1"/>
          <p:nvPr/>
        </p:nvSpPr>
        <p:spPr>
          <a:xfrm>
            <a:off x="1463040" y="3291840"/>
            <a:ext cx="9966960" cy="731520"/>
          </a:xfrm>
          <a:prstGeom prst="rect">
            <a:avLst/>
          </a:prstGeom>
          <a:noFill/>
        </p:spPr>
        <p:txBody>
          <a:bodyPr wrap="square">
            <a:spAutoFit/>
          </a:bodyPr>
          <a:lstStyle/>
          <a:p>
            <a:pPr algn="l">
              <a:spcAft>
                <a:spcPts val="600"/>
              </a:spcAft>
            </a:pPr>
            <a:r>
              <a:rPr sz="1600" b="0">
                <a:solidFill>
                  <a:srgbClr val="1E2A38"/>
                </a:solidFill>
                <a:latin typeface="Arial"/>
              </a:rPr>
              <a:t>Ish varaqasi 3-bet: paraphrase juftliklari + chalg‘ituvchi mashqi.</a:t>
            </a:r>
          </a:p>
        </p:txBody>
      </p:sp>
      <p:sp>
        <p:nvSpPr>
          <p:cNvPr id="11" name="Rounded Rectangle 10"/>
          <p:cNvSpPr/>
          <p:nvPr/>
        </p:nvSpPr>
        <p:spPr>
          <a:xfrm>
            <a:off x="822960" y="4041648"/>
            <a:ext cx="411480" cy="41148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2" name="TextBox 11"/>
          <p:cNvSpPr txBox="1"/>
          <p:nvPr/>
        </p:nvSpPr>
        <p:spPr>
          <a:xfrm>
            <a:off x="1463040" y="4059936"/>
            <a:ext cx="9966960" cy="731520"/>
          </a:xfrm>
          <a:prstGeom prst="rect">
            <a:avLst/>
          </a:prstGeom>
          <a:noFill/>
        </p:spPr>
        <p:txBody>
          <a:bodyPr wrap="square">
            <a:spAutoFit/>
          </a:bodyPr>
          <a:lstStyle/>
          <a:p>
            <a:pPr algn="l">
              <a:spcAft>
                <a:spcPts val="600"/>
              </a:spcAft>
            </a:pPr>
            <a:r>
              <a:rPr sz="1600" b="0">
                <a:solidFill>
                  <a:srgbClr val="1E2A38"/>
                </a:solidFill>
                <a:latin typeface="Arial"/>
              </a:rPr>
              <a:t>Paraphrase daftari: haftasiga 10 juftlik (matndagi so‘z = savoldagi so‘z).</a:t>
            </a:r>
          </a:p>
        </p:txBody>
      </p:sp>
      <p:sp>
        <p:nvSpPr>
          <p:cNvPr id="13" name="Rounded Rectangle 12"/>
          <p:cNvSpPr/>
          <p:nvPr/>
        </p:nvSpPr>
        <p:spPr>
          <a:xfrm>
            <a:off x="822960" y="4809744"/>
            <a:ext cx="411480" cy="411480"/>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14" name="TextBox 13"/>
          <p:cNvSpPr txBox="1"/>
          <p:nvPr/>
        </p:nvSpPr>
        <p:spPr>
          <a:xfrm>
            <a:off x="1463040" y="4828032"/>
            <a:ext cx="9966960" cy="731520"/>
          </a:xfrm>
          <a:prstGeom prst="rect">
            <a:avLst/>
          </a:prstGeom>
          <a:noFill/>
        </p:spPr>
        <p:txBody>
          <a:bodyPr wrap="square">
            <a:spAutoFit/>
          </a:bodyPr>
          <a:lstStyle/>
          <a:p>
            <a:pPr algn="l">
              <a:spcAft>
                <a:spcPts val="600"/>
              </a:spcAft>
            </a:pPr>
            <a:r>
              <a:rPr sz="1600" b="0">
                <a:solidFill>
                  <a:srgbClr val="1E2A38"/>
                </a:solidFill>
                <a:latin typeface="Arial"/>
              </a:rPr>
              <a:t>Speaking: 25-slayddagi o‘z darajangiz savollaridan biriga 1 daqiqalik ovozli javob (Telegram).</a:t>
            </a:r>
          </a:p>
        </p:txBody>
      </p:sp>
      <p:sp>
        <p:nvSpPr>
          <p:cNvPr id="15" name="TextBox 14"/>
          <p:cNvSpPr txBox="1"/>
          <p:nvPr/>
        </p:nvSpPr>
        <p:spPr>
          <a:xfrm>
            <a:off x="640080" y="5715000"/>
            <a:ext cx="10972800" cy="548640"/>
          </a:xfrm>
          <a:prstGeom prst="rect">
            <a:avLst/>
          </a:prstGeom>
          <a:noFill/>
        </p:spPr>
        <p:txBody>
          <a:bodyPr wrap="square">
            <a:spAutoFit/>
          </a:bodyPr>
          <a:lstStyle/>
          <a:p>
            <a:pPr algn="l">
              <a:spcAft>
                <a:spcPts val="600"/>
              </a:spcAft>
            </a:pPr>
            <a:r>
              <a:rPr sz="1500" b="1">
                <a:solidFill>
                  <a:srgbClr val="0D9488"/>
                </a:solidFill>
                <a:latin typeface="Arial"/>
              </a:rPr>
              <a:t>Esda tuting: so‘z emas — ma’no; birinchi eshitilgan emas — oxirgi tasdiqlangan; ball emas — sabab.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