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Chiqish chiptasi javobi: 1) an, a  2) advice  3) much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1887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INGLIZ TILI · GRAMMATIKA · 1-TO‘GARAK «SIMPLE ENGLISH»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600" b="1">
                <a:solidFill>
                  <a:srgbClr val="FFFFFF"/>
                </a:solidFill>
                <a:latin typeface="Arial"/>
              </a:rPr>
              <a:t>a, an, the yoki hech narsa?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B9AFA0"/>
                </a:solidFill>
                <a:latin typeface="Arial"/>
              </a:rPr>
              <a:t>Artikllar · sanaladigan va sanalmaydigan otlar · some / any · much / many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657600"/>
            <a:ext cx="5486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0">
                <a:solidFill>
                  <a:srgbClr val="1E2A38"/>
                </a:solidFill>
                <a:latin typeface="Segoe UI Emoji"/>
              </a:rPr>
              <a:t>🍎  🥛  🍞  🎒  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7548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C9A35C"/>
                </a:solidFill>
                <a:latin typeface="Arial"/>
              </a:rPr>
              <a:t>A2 → B1 · 7–8-sinf · 3 mashg‘ulot: 12.10 · 14.10 · 19.10.2026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B9AFA0"/>
                </a:solidFill>
                <a:latin typeface="Arial"/>
              </a:rPr>
              <a:t>Davirbek Xasanov · Halima Xudoyberdiyeva nomidagi Ijod maktabi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 UCHUN · 15:30–16:30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Uchta mashg‘ulot rejasi — har biri 60 daqiqa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3611880" cy="4892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361188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5564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1-mashg‘ulot · 12.10 · dushanba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0312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E2A38"/>
                </a:solidFill>
                <a:latin typeface="Arial"/>
              </a:rPr>
              <a:t>a / an / the / 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596896"/>
            <a:ext cx="713232" cy="29260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0–5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542032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Isinish: «Men olma yedim»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283464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3-slayd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246120"/>
            <a:ext cx="713232" cy="29260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5–15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191256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a / an — tovush qoidasi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3483864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4–6-slayd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895344"/>
            <a:ext cx="713232" cy="29260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15–30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3840480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a → the · yagona narsa · artiklsiz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4133088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7–9-slayd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544568"/>
            <a:ext cx="713232" cy="29260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30–35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489704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Artikl xaritasi — 3 savol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4782312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10-slayd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5193792"/>
            <a:ext cx="713232" cy="29260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35–50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5138928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Mashq + kalit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63040" y="5431536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11–12 · ish varaqasi 1–2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5843016"/>
            <a:ext cx="713232" cy="29260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50–60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63040" y="5788152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Juftlikda: «I’ve got a… The… is…»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63040" y="608076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3 gapdan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297679" y="1600200"/>
            <a:ext cx="3611880" cy="4892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4297679" y="1600200"/>
            <a:ext cx="361188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480559" y="175564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2-mashg‘ulot · 14.10 · chorshanba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80559" y="210312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E2A38"/>
                </a:solidFill>
                <a:latin typeface="Arial"/>
              </a:rPr>
              <a:t>sanaladigan / sanalmaydigan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434839" y="2596896"/>
            <a:ext cx="713232" cy="29260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0–5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12079" y="2542032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Takror: xaritadan 3 savol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12079" y="283464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10-slayd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434839" y="3246120"/>
            <a:ext cx="713232" cy="29260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5–20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12079" y="3191256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Sanaladimi? + o‘zbekcha tuzoqlar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12079" y="3483864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13–14-slayd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434839" y="3895344"/>
            <a:ext cx="713232" cy="29260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20–30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12079" y="3840480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a glass of / a piece of …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12079" y="4133088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15–17-slayd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434839" y="4544568"/>
            <a:ext cx="713232" cy="29260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30–42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212079" y="4489704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some / any · much / many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212079" y="4782312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18–19-slayd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434839" y="5193792"/>
            <a:ext cx="713232" cy="29260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42–55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12079" y="5138928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Mashq + kalit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12079" y="5431536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20–21 · ish varaqasi 3–5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434839" y="5843016"/>
            <a:ext cx="713232" cy="29260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55–60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212079" y="5788152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Uyga: oila uchun xarid ro‘yxati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12079" y="608076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8 ta narsa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046718" y="1600200"/>
            <a:ext cx="3611880" cy="4892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ectangle 49"/>
          <p:cNvSpPr/>
          <p:nvPr/>
        </p:nvSpPr>
        <p:spPr>
          <a:xfrm>
            <a:off x="8046718" y="1600200"/>
            <a:ext cx="3611880" cy="9144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229598" y="175564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2F5D8C"/>
                </a:solidFill>
                <a:latin typeface="Arial"/>
              </a:rPr>
              <a:t>3-mashg‘ulot · 19.10 · dushanba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29598" y="210312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E2A38"/>
                </a:solidFill>
                <a:latin typeface="Arial"/>
              </a:rPr>
              <a:t>takror · o‘yin · yozish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183878" y="2596896"/>
            <a:ext cx="713232" cy="29260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0–10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961118" y="2542032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Grammar Trap: artikl kartalari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961118" y="283464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ovoz berish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183878" y="3246120"/>
            <a:ext cx="713232" cy="29260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10–20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61118" y="3191256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Xatoni toping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961118" y="3483864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22–23-slayd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183878" y="3895344"/>
            <a:ext cx="713232" cy="29260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20–32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61118" y="3840480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Oshxona o‘yini (muzlatgich)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961118" y="4133088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24–25-slayd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183878" y="4544568"/>
            <a:ext cx="713232" cy="29260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32–42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961118" y="4489704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Juftlikda: What’s in your bag?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961118" y="4782312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26-slayd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8183878" y="5193792"/>
            <a:ext cx="713232" cy="29260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42–57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961118" y="5138928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Yozma ish: My room / lunchbox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961118" y="5431536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27–28 · ish varaqasi 6–7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8183878" y="5843016"/>
            <a:ext cx="713232" cy="29260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57–60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961118" y="5788152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Yakun + uyga vazifa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961118" y="608076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29-slayd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48640" y="6510528"/>
            <a:ext cx="11155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0D9488"/>
                </a:solidFill>
                <a:latin typeface="Arial"/>
              </a:rPr>
              <a:t>Ish varaqasi: Ishvaraqasi_1-togarak_artikllar.pdf — 1-mashg‘ulotda tarqatiladi, uchala mashg‘ulotda ishlatiladi.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ISINISH · NEGA BU MAVZU QIYIN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O‘zbek tilida artikl yo‘q!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384048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737360"/>
            <a:ext cx="3840480" cy="91440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383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C9A35C"/>
                </a:solidFill>
                <a:latin typeface="Arial"/>
              </a:rPr>
              <a:t>O‘ZBEKCHA — bitta gap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468880"/>
            <a:ext cx="32918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5400" b="0">
                <a:solidFill>
                  <a:srgbClr val="1E2A38"/>
                </a:solidFill>
                <a:latin typeface="Segoe UI Emoji"/>
              </a:rPr>
              <a:t>🍎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566160"/>
            <a:ext cx="3291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600" b="1">
                <a:solidFill>
                  <a:srgbClr val="1E2A38"/>
                </a:solidFill>
                <a:latin typeface="Arial"/>
              </a:rPr>
              <a:t>Men olma yedim.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297680"/>
            <a:ext cx="32918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Qaysi olma? Bittami, ko‘pmi? O‘zbekcha gap buni aytmaydi — inglizcha esa AYTISHI SHART.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54880" y="1737360"/>
            <a:ext cx="676656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4754880" y="1737360"/>
            <a:ext cx="91440" cy="86868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0" y="1810512"/>
            <a:ext cx="6309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D9488"/>
                </a:solidFill>
                <a:latin typeface="Arial"/>
              </a:rPr>
              <a:t>I ate an apple.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194560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bitta, istalgan olma (birinchi marta)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54880" y="2743200"/>
            <a:ext cx="676656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4754880" y="2743200"/>
            <a:ext cx="91440" cy="86868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0" y="2816352"/>
            <a:ext cx="6309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2F5D8C"/>
                </a:solidFill>
                <a:latin typeface="Arial"/>
              </a:rPr>
              <a:t>I ate the apple.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0" y="3200400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o‘sha olma — ikkalamiz bilamiz qaysi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54880" y="3749040"/>
            <a:ext cx="676656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4754880" y="3749040"/>
            <a:ext cx="91440" cy="86868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0" y="3822192"/>
            <a:ext cx="6309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F97316"/>
                </a:solidFill>
                <a:latin typeface="Arial"/>
              </a:rPr>
              <a:t>I ate apples.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0" y="4206240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olmalar — umuman, sanamasdan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754880" y="4754880"/>
            <a:ext cx="676656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4754880" y="4754880"/>
            <a:ext cx="91440" cy="868680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29200" y="4828032"/>
            <a:ext cx="6309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6D4AA8"/>
                </a:solidFill>
                <a:latin typeface="Arial"/>
              </a:rPr>
              <a:t>I ate some apples.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0" y="5212080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bir nechta olma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5897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Savol sinfga: «Men kitob o‘qidim» ni necha xil tarjima qilsa bo‘ladi?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1-QOIDA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yoki an? — HARF emas, TOVUSH hal qiladi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539496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1280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0D9488"/>
                </a:solidFill>
                <a:latin typeface="Arial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2057400"/>
            <a:ext cx="37490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undosh TOVUSH oldidan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62432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697480"/>
            <a:ext cx="4206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 book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2095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45920" y="3282696"/>
            <a:ext cx="4206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 dog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7947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3867912"/>
            <a:ext cx="4206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 university  [ju:]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37997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453128"/>
            <a:ext cx="4206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 uniform  [ju:]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96519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45920" y="5038344"/>
            <a:ext cx="4206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 house  (h o‘qiladi)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0" y="1645920"/>
            <a:ext cx="539496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6400800" y="1645920"/>
            <a:ext cx="539496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75120" y="1783080"/>
            <a:ext cx="1280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F97316"/>
                </a:solidFill>
                <a:latin typeface="Arial"/>
              </a:rPr>
              <a:t>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63840" y="2057400"/>
            <a:ext cx="37490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unli TOVUSH oldidan (a, e, i, o, u)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75120" y="262432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🍎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06640" y="2697480"/>
            <a:ext cx="4206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an apple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5120" y="32095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🥚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06640" y="3282696"/>
            <a:ext cx="4206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an egg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75120" y="37947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06640" y="3867912"/>
            <a:ext cx="4206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an elephant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75120" y="437997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☂️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06640" y="4453128"/>
            <a:ext cx="4206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an umbrella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75120" y="496519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06640" y="5038344"/>
            <a:ext cx="4206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an hour  (h o‘qilmaydi)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080" y="59436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a / an faqat BITTA, SANALADIGAN narsa bilan: a book ✓   a books ✗   a water ✗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1-MASHQ · 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yoki 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So‘zni ovoz chiqarib ayting, keyin a yoki an ni tanlang. Juftlikda — 2 daqiqa.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48840"/>
            <a:ext cx="36118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313432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1E2A38"/>
                </a:solidFill>
                <a:latin typeface="Arial"/>
              </a:rPr>
              <a:t>___  </a:t>
            </a:r>
            <a:r>
              <a:rPr sz="1900" b="1">
                <a:solidFill>
                  <a:srgbClr val="1E2A38"/>
                </a:solidFill>
                <a:latin typeface="Arial"/>
              </a:rPr>
              <a:t>orange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08960"/>
            <a:ext cx="36118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777240" y="329184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273552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1E2A38"/>
                </a:solidFill>
                <a:latin typeface="Arial"/>
              </a:rPr>
              <a:t>___  </a:t>
            </a:r>
            <a:r>
              <a:rPr sz="1900" b="1">
                <a:solidFill>
                  <a:srgbClr val="1E2A38"/>
                </a:solidFill>
                <a:latin typeface="Arial"/>
              </a:rPr>
              <a:t>hour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069080"/>
            <a:ext cx="36118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777240" y="425196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4233672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1E2A38"/>
                </a:solidFill>
                <a:latin typeface="Arial"/>
              </a:rPr>
              <a:t>___  </a:t>
            </a:r>
            <a:r>
              <a:rPr sz="1900" b="1">
                <a:solidFill>
                  <a:srgbClr val="1E2A38"/>
                </a:solidFill>
                <a:latin typeface="Arial"/>
              </a:rPr>
              <a:t>university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029200"/>
            <a:ext cx="36118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77240" y="521208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5193792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1E2A38"/>
                </a:solidFill>
                <a:latin typeface="Arial"/>
              </a:rPr>
              <a:t>___  </a:t>
            </a:r>
            <a:r>
              <a:rPr sz="1900" b="1">
                <a:solidFill>
                  <a:srgbClr val="1E2A38"/>
                </a:solidFill>
                <a:latin typeface="Arial"/>
              </a:rPr>
              <a:t>elephant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34840" y="2148840"/>
            <a:ext cx="36118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4572000" y="23317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66360" y="2313432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1E2A38"/>
                </a:solidFill>
                <a:latin typeface="Arial"/>
              </a:rPr>
              <a:t>___  </a:t>
            </a:r>
            <a:r>
              <a:rPr sz="1900" b="1">
                <a:solidFill>
                  <a:srgbClr val="1E2A38"/>
                </a:solidFill>
                <a:latin typeface="Arial"/>
              </a:rPr>
              <a:t>uniform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108960"/>
            <a:ext cx="36118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72000" y="329184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66360" y="3273552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1E2A38"/>
                </a:solidFill>
                <a:latin typeface="Arial"/>
              </a:rPr>
              <a:t>___  </a:t>
            </a:r>
            <a:r>
              <a:rPr sz="1900" b="1">
                <a:solidFill>
                  <a:srgbClr val="1E2A38"/>
                </a:solidFill>
                <a:latin typeface="Arial"/>
              </a:rPr>
              <a:t>ice cream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434840" y="4069080"/>
            <a:ext cx="36118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4572000" y="425196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66360" y="4233672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1E2A38"/>
                </a:solidFill>
                <a:latin typeface="Arial"/>
              </a:rPr>
              <a:t>___  </a:t>
            </a:r>
            <a:r>
              <a:rPr sz="1900" b="1">
                <a:solidFill>
                  <a:srgbClr val="1E2A38"/>
                </a:solidFill>
                <a:latin typeface="Arial"/>
              </a:rPr>
              <a:t>honest boy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434840" y="5029200"/>
            <a:ext cx="36118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4572000" y="521208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66360" y="5193792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1E2A38"/>
                </a:solidFill>
                <a:latin typeface="Arial"/>
              </a:rPr>
              <a:t>___  </a:t>
            </a:r>
            <a:r>
              <a:rPr sz="1900" b="1">
                <a:solidFill>
                  <a:srgbClr val="1E2A38"/>
                </a:solidFill>
                <a:latin typeface="Arial"/>
              </a:rPr>
              <a:t>banana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29600" y="2148840"/>
            <a:ext cx="36118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8366760" y="23317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961120" y="2313432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1E2A38"/>
                </a:solidFill>
                <a:latin typeface="Arial"/>
              </a:rPr>
              <a:t>___  </a:t>
            </a:r>
            <a:r>
              <a:rPr sz="1900" b="1">
                <a:solidFill>
                  <a:srgbClr val="1E2A38"/>
                </a:solidFill>
                <a:latin typeface="Arial"/>
              </a:rPr>
              <a:t>egg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229600" y="3108960"/>
            <a:ext cx="36118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8366760" y="3291840"/>
            <a:ext cx="566928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961120" y="3273552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1E2A38"/>
                </a:solidFill>
                <a:latin typeface="Arial"/>
              </a:rPr>
              <a:t>___  </a:t>
            </a:r>
            <a:r>
              <a:rPr sz="1900" b="1">
                <a:solidFill>
                  <a:srgbClr val="1E2A38"/>
                </a:solidFill>
                <a:latin typeface="Arial"/>
              </a:rPr>
              <a:t>European city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229600" y="4069080"/>
            <a:ext cx="36118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8366760" y="4251960"/>
            <a:ext cx="566928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961120" y="4233672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1E2A38"/>
                </a:solidFill>
                <a:latin typeface="Arial"/>
              </a:rPr>
              <a:t>___  </a:t>
            </a:r>
            <a:r>
              <a:rPr sz="1900" b="1">
                <a:solidFill>
                  <a:srgbClr val="1E2A38"/>
                </a:solidFill>
                <a:latin typeface="Arial"/>
              </a:rPr>
              <a:t>umbrella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229600" y="5029200"/>
            <a:ext cx="36118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8366760" y="5212080"/>
            <a:ext cx="566928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961120" y="5193792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1E2A38"/>
                </a:solidFill>
                <a:latin typeface="Arial"/>
              </a:rPr>
              <a:t>___  </a:t>
            </a:r>
            <a:r>
              <a:rPr sz="1900" b="1">
                <a:solidFill>
                  <a:srgbClr val="1E2A38"/>
                </a:solidFill>
                <a:latin typeface="Arial"/>
              </a:rPr>
              <a:t>house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yoki an?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36118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1. </a:t>
            </a:r>
            <a:r>
              <a:rPr sz="1800" b="1">
                <a:solidFill>
                  <a:srgbClr val="137A4B"/>
                </a:solidFill>
                <a:latin typeface="Arial"/>
              </a:rPr>
              <a:t>an </a:t>
            </a:r>
            <a:r>
              <a:rPr sz="1800" b="1">
                <a:solidFill>
                  <a:srgbClr val="1E2A38"/>
                </a:solidFill>
                <a:latin typeface="Arial"/>
              </a:rPr>
              <a:t>orange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743200"/>
            <a:ext cx="36118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22960" y="2834640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2. </a:t>
            </a:r>
            <a:r>
              <a:rPr sz="1800" b="1">
                <a:solidFill>
                  <a:srgbClr val="137A4B"/>
                </a:solidFill>
                <a:latin typeface="Arial"/>
              </a:rPr>
              <a:t>an </a:t>
            </a:r>
            <a:r>
              <a:rPr sz="1800" b="1">
                <a:solidFill>
                  <a:srgbClr val="1E2A38"/>
                </a:solidFill>
                <a:latin typeface="Arial"/>
              </a:rPr>
              <a:t>hour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1868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 o‘qilmaydi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749040"/>
            <a:ext cx="36118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22960" y="3840480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3. </a:t>
            </a:r>
            <a:r>
              <a:rPr sz="1800" b="1">
                <a:solidFill>
                  <a:srgbClr val="137A4B"/>
                </a:solidFill>
                <a:latin typeface="Arial"/>
              </a:rPr>
              <a:t>a </a:t>
            </a:r>
            <a:r>
              <a:rPr sz="1800" b="1">
                <a:solidFill>
                  <a:srgbClr val="1E2A38"/>
                </a:solidFill>
                <a:latin typeface="Arial"/>
              </a:rPr>
              <a:t>university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22452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«yu» tovushi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754880"/>
            <a:ext cx="36118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22960" y="4846320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4. </a:t>
            </a:r>
            <a:r>
              <a:rPr sz="1800" b="1">
                <a:solidFill>
                  <a:srgbClr val="137A4B"/>
                </a:solidFill>
                <a:latin typeface="Arial"/>
              </a:rPr>
              <a:t>an </a:t>
            </a:r>
            <a:r>
              <a:rPr sz="1800" b="1">
                <a:solidFill>
                  <a:srgbClr val="1E2A38"/>
                </a:solidFill>
                <a:latin typeface="Arial"/>
              </a:rPr>
              <a:t>elephant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1737360"/>
            <a:ext cx="36118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4617720" y="1828800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5. </a:t>
            </a:r>
            <a:r>
              <a:rPr sz="1800" b="1">
                <a:solidFill>
                  <a:srgbClr val="137A4B"/>
                </a:solidFill>
                <a:latin typeface="Arial"/>
              </a:rPr>
              <a:t>a </a:t>
            </a:r>
            <a:r>
              <a:rPr sz="1800" b="1">
                <a:solidFill>
                  <a:srgbClr val="1E2A38"/>
                </a:solidFill>
                <a:latin typeface="Arial"/>
              </a:rPr>
              <a:t>uniform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17720" y="221284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«yu» tovushi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34840" y="2743200"/>
            <a:ext cx="36118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617720" y="2834640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6. </a:t>
            </a:r>
            <a:r>
              <a:rPr sz="1800" b="1">
                <a:solidFill>
                  <a:srgbClr val="137A4B"/>
                </a:solidFill>
                <a:latin typeface="Arial"/>
              </a:rPr>
              <a:t>an </a:t>
            </a:r>
            <a:r>
              <a:rPr sz="1800" b="1">
                <a:solidFill>
                  <a:srgbClr val="1E2A38"/>
                </a:solidFill>
                <a:latin typeface="Arial"/>
              </a:rPr>
              <a:t>ice cream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34840" y="3749040"/>
            <a:ext cx="36118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617720" y="3840480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7. </a:t>
            </a:r>
            <a:r>
              <a:rPr sz="1800" b="1">
                <a:solidFill>
                  <a:srgbClr val="137A4B"/>
                </a:solidFill>
                <a:latin typeface="Arial"/>
              </a:rPr>
              <a:t>an </a:t>
            </a:r>
            <a:r>
              <a:rPr sz="1800" b="1">
                <a:solidFill>
                  <a:srgbClr val="1E2A38"/>
                </a:solidFill>
                <a:latin typeface="Arial"/>
              </a:rPr>
              <a:t>honest boy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17720" y="422452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 o‘qilmaydi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34840" y="4754880"/>
            <a:ext cx="36118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617720" y="4846320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8. </a:t>
            </a:r>
            <a:r>
              <a:rPr sz="1800" b="1">
                <a:solidFill>
                  <a:srgbClr val="137A4B"/>
                </a:solidFill>
                <a:latin typeface="Arial"/>
              </a:rPr>
              <a:t>a </a:t>
            </a:r>
            <a:r>
              <a:rPr sz="1800" b="1">
                <a:solidFill>
                  <a:srgbClr val="1E2A38"/>
                </a:solidFill>
                <a:latin typeface="Arial"/>
              </a:rPr>
              <a:t>banana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1737360"/>
            <a:ext cx="36118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412480" y="1828800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9. </a:t>
            </a:r>
            <a:r>
              <a:rPr sz="1800" b="1">
                <a:solidFill>
                  <a:srgbClr val="137A4B"/>
                </a:solidFill>
                <a:latin typeface="Arial"/>
              </a:rPr>
              <a:t>an </a:t>
            </a:r>
            <a:r>
              <a:rPr sz="1800" b="1">
                <a:solidFill>
                  <a:srgbClr val="1E2A38"/>
                </a:solidFill>
                <a:latin typeface="Arial"/>
              </a:rPr>
              <a:t>egg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0" y="2743200"/>
            <a:ext cx="36118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412480" y="2834640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10. </a:t>
            </a:r>
            <a:r>
              <a:rPr sz="1800" b="1">
                <a:solidFill>
                  <a:srgbClr val="137A4B"/>
                </a:solidFill>
                <a:latin typeface="Arial"/>
              </a:rPr>
              <a:t>a </a:t>
            </a:r>
            <a:r>
              <a:rPr sz="1800" b="1">
                <a:solidFill>
                  <a:srgbClr val="1E2A38"/>
                </a:solidFill>
                <a:latin typeface="Arial"/>
              </a:rPr>
              <a:t>European city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0" y="321868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«yu» tovushi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29600" y="3749040"/>
            <a:ext cx="36118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8412480" y="3840480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11. </a:t>
            </a:r>
            <a:r>
              <a:rPr sz="1800" b="1">
                <a:solidFill>
                  <a:srgbClr val="137A4B"/>
                </a:solidFill>
                <a:latin typeface="Arial"/>
              </a:rPr>
              <a:t>an </a:t>
            </a:r>
            <a:r>
              <a:rPr sz="1800" b="1">
                <a:solidFill>
                  <a:srgbClr val="1E2A38"/>
                </a:solidFill>
                <a:latin typeface="Arial"/>
              </a:rPr>
              <a:t>umbrella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229600" y="4754880"/>
            <a:ext cx="36118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8412480" y="4846320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12. </a:t>
            </a:r>
            <a:r>
              <a:rPr sz="1800" b="1">
                <a:solidFill>
                  <a:srgbClr val="137A4B"/>
                </a:solidFill>
                <a:latin typeface="Arial"/>
              </a:rPr>
              <a:t>a </a:t>
            </a:r>
            <a:r>
              <a:rPr sz="1800" b="1">
                <a:solidFill>
                  <a:srgbClr val="1E2A38"/>
                </a:solidFill>
                <a:latin typeface="Arial"/>
              </a:rPr>
              <a:t>house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12480" y="523036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 o‘qiladi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5897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Yodda tuting: university, uniform, European — «yu» bilan boshlanadi → a.   hour, honest — h jim → 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2-QOIDA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Birinchi marta — a/an, keyin — the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10972800" cy="9144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11680"/>
            <a:ext cx="1463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4000" b="0">
                <a:solidFill>
                  <a:srgbClr val="1E2A38"/>
                </a:solidFill>
                <a:latin typeface="Segoe UI Emoji"/>
              </a:rPr>
              <a:t>🐱🐶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51760" y="1920240"/>
            <a:ext cx="87782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2400" b="0">
                <a:solidFill>
                  <a:srgbClr val="1E2A38"/>
                </a:solidFill>
                <a:latin typeface="Arial"/>
              </a:rPr>
              <a:t>I have </a:t>
            </a:r>
            <a:r>
              <a:rPr sz="2400" b="1">
                <a:solidFill>
                  <a:srgbClr val="0D9488"/>
                </a:solidFill>
                <a:latin typeface="Arial"/>
              </a:rPr>
              <a:t>a</a:t>
            </a:r>
            <a:r>
              <a:rPr sz="2400" b="0">
                <a:solidFill>
                  <a:srgbClr val="1E2A38"/>
                </a:solidFill>
                <a:latin typeface="Arial"/>
              </a:rPr>
              <a:t> cat and </a:t>
            </a:r>
            <a:r>
              <a:rPr sz="2400" b="1">
                <a:solidFill>
                  <a:srgbClr val="0D9488"/>
                </a:solidFill>
                <a:latin typeface="Arial"/>
              </a:rPr>
              <a:t>a</a:t>
            </a:r>
            <a:r>
              <a:rPr sz="2400" b="0">
                <a:solidFill>
                  <a:srgbClr val="1E2A38"/>
                </a:solidFill>
                <a:latin typeface="Arial"/>
              </a:rPr>
              <a:t> dog.</a:t>
            </a:r>
          </a:p>
          <a:p>
            <a:pPr algn="l">
              <a:spcAft>
                <a:spcPts val="1000"/>
              </a:spcAft>
            </a:pPr>
            <a:r>
              <a:rPr sz="2400" b="1">
                <a:solidFill>
                  <a:srgbClr val="2F5D8C"/>
                </a:solidFill>
                <a:latin typeface="Arial"/>
              </a:rPr>
              <a:t>The</a:t>
            </a:r>
            <a:r>
              <a:rPr sz="2400" b="0">
                <a:solidFill>
                  <a:srgbClr val="1E2A38"/>
                </a:solidFill>
                <a:latin typeface="Arial"/>
              </a:rPr>
              <a:t> cat is black and </a:t>
            </a:r>
            <a:r>
              <a:rPr sz="2400" b="1">
                <a:solidFill>
                  <a:srgbClr val="2F5D8C"/>
                </a:solidFill>
                <a:latin typeface="Arial"/>
              </a:rPr>
              <a:t>the</a:t>
            </a:r>
            <a:r>
              <a:rPr sz="2400" b="0">
                <a:solidFill>
                  <a:srgbClr val="1E2A38"/>
                </a:solidFill>
                <a:latin typeface="Arial"/>
              </a:rPr>
              <a:t> dog is white.</a:t>
            </a:r>
          </a:p>
          <a:p>
            <a:pPr algn="l">
              <a:spcAft>
                <a:spcPts val="1000"/>
              </a:spcAft>
            </a:pPr>
            <a:r>
              <a:rPr sz="2400" b="0">
                <a:solidFill>
                  <a:srgbClr val="5A6572"/>
                </a:solidFill>
                <a:latin typeface="Arial"/>
              </a:rPr>
              <a:t>Mening mushugim va itim bor. Mushuk qora, it esa oq.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4251960"/>
            <a:ext cx="5349240" cy="15087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4389120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a / an = «qandaydir bitta»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846320"/>
            <a:ext cx="49377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Tinglovchi hali bilmaydi. Yangi narsani tanishtiramiz: There’s a new boy in our class.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4251960"/>
            <a:ext cx="5349240" cy="15087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492240" y="4389120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2F5D8C"/>
                </a:solidFill>
                <a:latin typeface="Arial"/>
              </a:rPr>
              <a:t>the = «o‘sha, ma‘lum»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4846320"/>
            <a:ext cx="49377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Ikkalamiz ham bilamiz qaysi ekanini: The new boy is from Bukhara.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9436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Juftlikda: «I have a… and a…. The… is… and the… is…» — o‘zingiz haqingizda 2 gap.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3-QOIDA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— bitta bo‘lgan yoki hamma biladigan narsa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91440" cy="9144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755648"/>
            <a:ext cx="822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0">
                <a:solidFill>
                  <a:srgbClr val="1E2A38"/>
                </a:solidFill>
                <a:latin typeface="Segoe UI Emoji"/>
              </a:rPr>
              <a:t>🌞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1737360"/>
            <a:ext cx="9509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Dunyoda bitta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2084832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the sun · the moon · the sky · the world · the internet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670048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640080" y="2670048"/>
            <a:ext cx="91440" cy="91440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779776"/>
            <a:ext cx="822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0">
                <a:solidFill>
                  <a:srgbClr val="1E2A38"/>
                </a:solidFill>
                <a:latin typeface="Segoe UI Emoji"/>
              </a:rPr>
              <a:t>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2761488"/>
            <a:ext cx="9509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2F5D8C"/>
                </a:solidFill>
                <a:latin typeface="Arial"/>
              </a:rPr>
              <a:t>Shu xonada bitta / hamma biladi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3108960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Close the door, please. · Look at the board. · Where’s the teacher?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694176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40080" y="3694176"/>
            <a:ext cx="91440" cy="9144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3803904"/>
            <a:ext cx="822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0">
                <a:solidFill>
                  <a:srgbClr val="1E2A38"/>
                </a:solidFill>
                <a:latin typeface="Segoe UI Emoji"/>
              </a:rPr>
              <a:t>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28800" y="3785616"/>
            <a:ext cx="9509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Eng … (superlative)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28800" y="4133088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the best student · the biggest city · the first lesson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718304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640080" y="4718304"/>
            <a:ext cx="91440" cy="914400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4828032"/>
            <a:ext cx="822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0">
                <a:solidFill>
                  <a:srgbClr val="1E2A38"/>
                </a:solidFill>
                <a:latin typeface="Segoe UI Emoji"/>
              </a:rPr>
              <a:t>🗺️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28800" y="4809744"/>
            <a:ext cx="9509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6D4AA8"/>
                </a:solidFill>
                <a:latin typeface="Arial"/>
              </a:rPr>
              <a:t>«… ning …» — aniq bitta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28800" y="5157216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the capital of Uzbekistan · the end of the film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8521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Savol: tinglovchi QAYSI ekanini biladimi? Ha → the.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4-QOIDA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Artiklsiz (—) — narsalar UMUMAN olinganda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361188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361188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28800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Umumiy ko‘plik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377440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 like cats.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761488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Mushuklarni yaxshi ko‘raman (umuman).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429000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Students wear uniforms.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813048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O‘quvchilar forma kiyadi.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480560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Dogs are friendly.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864608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Itlar do‘stona bo‘ladi.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1645920"/>
            <a:ext cx="361188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4434840" y="1645920"/>
            <a:ext cx="361188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97316"/>
                </a:solidFill>
                <a:latin typeface="Arial"/>
              </a:rPr>
              <a:t>Sanalmaydigan — umumiy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2377440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Water is important.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3440" y="2761488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Suv muhim.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63440" y="3429000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 love music.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63440" y="3813048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Musiqani yaxshi ko‘raman.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63440" y="4480560"/>
            <a:ext cx="3200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Milk is good for you.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63440" y="4864608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Sut foydali.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0" y="1645920"/>
            <a:ext cx="338328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8229600" y="1645920"/>
            <a:ext cx="3383280" cy="9144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458200" y="1828800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2F5D8C"/>
                </a:solidFill>
                <a:latin typeface="Arial"/>
              </a:rPr>
              <a:t>Tayyor iboralar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58200" y="2331720"/>
            <a:ext cx="30175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at school · at home</a:t>
            </a:r>
          </a:p>
          <a:p>
            <a:pPr algn="l">
              <a:spcAft>
                <a:spcPts val="8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go to bed · go home</a:t>
            </a:r>
          </a:p>
          <a:p>
            <a:pPr algn="l">
              <a:spcAft>
                <a:spcPts val="8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by bus · by car</a:t>
            </a:r>
          </a:p>
          <a:p>
            <a:pPr algn="l">
              <a:spcAft>
                <a:spcPts val="8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have breakfast / lunch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in Uzbekistan  (lekin: the USA, the UK)</a:t>
            </a:r>
          </a:p>
          <a:p>
            <a:pPr algn="l">
              <a:spcAft>
                <a:spcPts val="8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speak English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5897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Taqqoslang: I like music. (umuman)  ↔  I like the music in this film. (aniq musiqa)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HAMMASI BIR SLAYDDA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Artikl xaritasi — uchta savol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3017520" cy="914400"/>
          </a:xfrm>
          <a:prstGeom prst="roundRect">
            <a:avLst/>
          </a:prstGeom>
          <a:solidFill>
            <a:srgbClr val="1E2A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1. Tinglovchi QAYSI ekanini biladimi?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749039" y="2103120"/>
            <a:ext cx="1280160" cy="365760"/>
          </a:xfrm>
          <a:prstGeom prst="rightArrow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749039" y="1773936"/>
            <a:ext cx="1280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5A6572"/>
                </a:solidFill>
                <a:latin typeface="Arial"/>
              </a:rPr>
              <a:t>HA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20640" y="1828800"/>
            <a:ext cx="2194560" cy="9144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79" y="1828800"/>
            <a:ext cx="4114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the sun · the door · the cat (o‘sha)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birlik ham, ko‘plik ham, sanalmaydigan ham</a:t>
            </a:r>
          </a:p>
        </p:txBody>
      </p:sp>
      <p:sp>
        <p:nvSpPr>
          <p:cNvPr id="10" name="Down Arrow 9"/>
          <p:cNvSpPr/>
          <p:nvPr/>
        </p:nvSpPr>
        <p:spPr>
          <a:xfrm>
            <a:off x="1920240" y="2834640"/>
            <a:ext cx="411480" cy="502920"/>
          </a:xfrm>
          <a:prstGeom prst="downArrow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377440" y="288036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5A6572"/>
                </a:solidFill>
                <a:latin typeface="Arial"/>
              </a:rPr>
              <a:t>YO‘Q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429000"/>
            <a:ext cx="3017520" cy="914400"/>
          </a:xfrm>
          <a:prstGeom prst="roundRect">
            <a:avLst/>
          </a:prstGeom>
          <a:solidFill>
            <a:srgbClr val="1E2A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2. Bitta, sanaladigan narsami?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749039" y="3703320"/>
            <a:ext cx="1280160" cy="365760"/>
          </a:xfrm>
          <a:prstGeom prst="rightArrow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49039" y="3374136"/>
            <a:ext cx="1280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5A6572"/>
                </a:solidFill>
                <a:latin typeface="Arial"/>
              </a:rPr>
              <a:t>HA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20640" y="3429000"/>
            <a:ext cx="2194560" cy="91440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 / 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79" y="3429000"/>
            <a:ext cx="4114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book · an apple · a teacher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birlik sanaladigan ot hech qachon «yalang‘och» turmaydi</a:t>
            </a:r>
          </a:p>
        </p:txBody>
      </p:sp>
      <p:sp>
        <p:nvSpPr>
          <p:cNvPr id="17" name="Down Arrow 16"/>
          <p:cNvSpPr/>
          <p:nvPr/>
        </p:nvSpPr>
        <p:spPr>
          <a:xfrm>
            <a:off x="1920240" y="4434840"/>
            <a:ext cx="411480" cy="502920"/>
          </a:xfrm>
          <a:prstGeom prst="downArrow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377440" y="448056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5A6572"/>
                </a:solidFill>
                <a:latin typeface="Arial"/>
              </a:rPr>
              <a:t>YO‘Q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017520" cy="914400"/>
          </a:xfrm>
          <a:prstGeom prst="roundRect">
            <a:avLst/>
          </a:prstGeom>
          <a:solidFill>
            <a:srgbClr val="1E2A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3. Ko‘plik yoki sanalmaydigan, UMUMAN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3749039" y="5303520"/>
            <a:ext cx="1280160" cy="365760"/>
          </a:xfrm>
          <a:prstGeom prst="rightArrow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5120640" y="5029200"/>
            <a:ext cx="2194560" cy="9144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—  /  some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79" y="5029200"/>
            <a:ext cx="4114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 like cats. · Water is important.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miqdor bo‘lsa: some apples · some water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2-MASHQ · 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a, an, the yoki — 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Bo‘sh joyga a, an, the qo‘ying yoki artikl kerak bo‘lmasa — chiziq (—).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1214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I’ve got ___ brother and ___ sister.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44368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2962656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bought a book yesterday. ___ book is very interesting.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785616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803904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___ sun is very hot today.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626864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645152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like ___ music. My favourite is pop.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468112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5486400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Can you close ___ door, please?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21214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She is ___ English teacher.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2944368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2962656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___ dogs are friendly animals.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3785616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3803904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We go to school by ___ bus.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0" y="4626864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0" y="4645152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Tashkent is ___ capital of Uzbekistan.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0" y="5468112"/>
            <a:ext cx="566928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0880" y="5486400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My father loves ___ coffee. He drinks it every morning.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a, an, the yoki — ?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82880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1. </a:t>
            </a:r>
            <a:r>
              <a:rPr sz="1500" b="1">
                <a:solidFill>
                  <a:srgbClr val="137A4B"/>
                </a:solidFill>
                <a:latin typeface="Arial"/>
              </a:rPr>
              <a:t>a · a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I’ve got ___ brother and ___ sister.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33472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2. </a:t>
            </a:r>
            <a:r>
              <a:rPr sz="1500" b="1">
                <a:solidFill>
                  <a:srgbClr val="137A4B"/>
                </a:solidFill>
                <a:latin typeface="Arial"/>
              </a:rPr>
              <a:t>The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I bought a book yesterday. ___ book is very interesting.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438144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3. </a:t>
            </a:r>
            <a:r>
              <a:rPr sz="1500" b="1">
                <a:solidFill>
                  <a:srgbClr val="137A4B"/>
                </a:solidFill>
                <a:latin typeface="Arial"/>
              </a:rPr>
              <a:t>The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___ sun is very hot today.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242816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4. </a:t>
            </a:r>
            <a:r>
              <a:rPr sz="1500" b="1">
                <a:solidFill>
                  <a:srgbClr val="137A4B"/>
                </a:solidFill>
                <a:latin typeface="Arial"/>
              </a:rPr>
              <a:t>— (artiklsiz)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I like ___ music. My favourite is pop.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047488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5. </a:t>
            </a:r>
            <a:r>
              <a:rPr sz="1500" b="1">
                <a:solidFill>
                  <a:srgbClr val="137A4B"/>
                </a:solidFill>
                <a:latin typeface="Arial"/>
              </a:rPr>
              <a:t>the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Can you close ___ door, please?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182880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6. </a:t>
            </a:r>
            <a:r>
              <a:rPr sz="1500" b="1">
                <a:solidFill>
                  <a:srgbClr val="137A4B"/>
                </a:solidFill>
                <a:latin typeface="Arial"/>
              </a:rPr>
              <a:t>an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She is ___ English teacher.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2633472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7. </a:t>
            </a:r>
            <a:r>
              <a:rPr sz="1500" b="1">
                <a:solidFill>
                  <a:srgbClr val="137A4B"/>
                </a:solidFill>
                <a:latin typeface="Arial"/>
              </a:rPr>
              <a:t>— (artiklsiz)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___ dogs are friendly animals.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3438144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8. </a:t>
            </a:r>
            <a:r>
              <a:rPr sz="1500" b="1">
                <a:solidFill>
                  <a:srgbClr val="137A4B"/>
                </a:solidFill>
                <a:latin typeface="Arial"/>
              </a:rPr>
              <a:t>— (artiklsiz)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We go to school by ___ bus.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4242816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9. </a:t>
            </a:r>
            <a:r>
              <a:rPr sz="1500" b="1">
                <a:solidFill>
                  <a:srgbClr val="137A4B"/>
                </a:solidFill>
                <a:latin typeface="Arial"/>
              </a:rPr>
              <a:t>the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Tashkent is ___ capital of Uzbekistan.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5047488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10. </a:t>
            </a:r>
            <a:r>
              <a:rPr sz="1500" b="1">
                <a:solidFill>
                  <a:srgbClr val="137A4B"/>
                </a:solidFill>
                <a:latin typeface="Arial"/>
              </a:rPr>
              <a:t>— (artiklsiz)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My father loves ___ coffee. He drinks it every morning.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Xaritadan foydalaning: qaysi ekanini bilamizmi? → bittami? → umumanmi?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5-QOIDA · SANALADIGAN VA SANALMAYDIGAN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Sanasa bo‘ladimi?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00200"/>
            <a:ext cx="548640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00200"/>
            <a:ext cx="548640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5029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SANALADI — 1, 2, 3 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1945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a/an ✓ · ko‘plik -s ✓ · many 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57860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🍎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651760"/>
            <a:ext cx="4389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an apple</a:t>
            </a:r>
            <a:r>
              <a:rPr sz="1800" b="0">
                <a:solidFill>
                  <a:srgbClr val="5A6572"/>
                </a:solidFill>
                <a:latin typeface="Arial"/>
              </a:rPr>
              <a:t>   →   </a:t>
            </a:r>
            <a:r>
              <a:rPr sz="1800" b="1">
                <a:solidFill>
                  <a:srgbClr val="0D9488"/>
                </a:solidFill>
                <a:latin typeface="Arial"/>
              </a:rPr>
              <a:t>two apples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18211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45920" y="3255264"/>
            <a:ext cx="4389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 book</a:t>
            </a:r>
            <a:r>
              <a:rPr sz="1800" b="0">
                <a:solidFill>
                  <a:srgbClr val="5A6572"/>
                </a:solidFill>
                <a:latin typeface="Arial"/>
              </a:rPr>
              <a:t>   →   </a:t>
            </a:r>
            <a:r>
              <a:rPr sz="1800" b="1">
                <a:solidFill>
                  <a:srgbClr val="0D9488"/>
                </a:solidFill>
                <a:latin typeface="Arial"/>
              </a:rPr>
              <a:t>three books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🥚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3858768"/>
            <a:ext cx="4389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an egg</a:t>
            </a:r>
            <a:r>
              <a:rPr sz="1800" b="0">
                <a:solidFill>
                  <a:srgbClr val="5A6572"/>
                </a:solidFill>
                <a:latin typeface="Arial"/>
              </a:rPr>
              <a:t>   →   </a:t>
            </a:r>
            <a:r>
              <a:rPr sz="1800" b="1">
                <a:solidFill>
                  <a:srgbClr val="0D9488"/>
                </a:solidFill>
                <a:latin typeface="Arial"/>
              </a:rPr>
              <a:t>six eggs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38912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✏️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462272"/>
            <a:ext cx="4389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 pencil</a:t>
            </a:r>
            <a:r>
              <a:rPr sz="1800" b="0">
                <a:solidFill>
                  <a:srgbClr val="5A6572"/>
                </a:solidFill>
                <a:latin typeface="Arial"/>
              </a:rPr>
              <a:t>   →   </a:t>
            </a:r>
            <a:r>
              <a:rPr sz="1800" b="1">
                <a:solidFill>
                  <a:srgbClr val="0D9488"/>
                </a:solidFill>
                <a:latin typeface="Arial"/>
              </a:rPr>
              <a:t>ten pencils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99262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45920" y="5065776"/>
            <a:ext cx="4389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a banana</a:t>
            </a:r>
            <a:r>
              <a:rPr sz="1800" b="0">
                <a:solidFill>
                  <a:srgbClr val="5A6572"/>
                </a:solidFill>
                <a:latin typeface="Arial"/>
              </a:rPr>
              <a:t>   →   </a:t>
            </a:r>
            <a:r>
              <a:rPr sz="1800" b="1">
                <a:solidFill>
                  <a:srgbClr val="0D9488"/>
                </a:solidFill>
                <a:latin typeface="Arial"/>
              </a:rPr>
              <a:t>some bananas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30352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6309360" y="1600200"/>
            <a:ext cx="530352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0" y="178308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97316"/>
                </a:solidFill>
                <a:latin typeface="Arial"/>
              </a:rPr>
              <a:t>SANALMAYDI — bo‘linmaydi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0" y="2194560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a/an ✗ · -s ✗ · fe‘l BIRLIKDA (is) · much 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0" y="262432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💧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69480" y="2697480"/>
            <a:ext cx="1645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water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0" y="358444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🍞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9480" y="3657600"/>
            <a:ext cx="1645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bread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0" y="454456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69480" y="4617720"/>
            <a:ext cx="1645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milk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61120" y="262432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🍚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46920" y="2697480"/>
            <a:ext cx="1645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rice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61120" y="358444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46920" y="3657600"/>
            <a:ext cx="1645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money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61120" y="454456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🎵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46920" y="4617720"/>
            <a:ext cx="1645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music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83680" y="530352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Water is cold. ✓   A water ✗   Waters ✗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5989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Sinash: oldiga «two» qo‘ysa bo‘ladimi? two apples ✓ · two waters ✗ → sanalmaydi.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O‘ZBEK O‘QUVCHISINING TUZOQLARI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O‘zbekchada sanaladi — inglizchada YO‘Q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C9A35C"/>
                </a:solidFill>
                <a:latin typeface="Arial"/>
              </a:rPr>
              <a:t>O‘ZBEKCHA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0020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33B2B"/>
                </a:solidFill>
                <a:latin typeface="Arial"/>
              </a:rPr>
              <a:t>✗ XATO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60020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37A4B"/>
                </a:solidFill>
                <a:latin typeface="Arial"/>
              </a:rPr>
              <a:t>✓ TO‘G‘RI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11680"/>
            <a:ext cx="10972800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22960" y="210312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maslahatlar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0" y="2084832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strike="sngStrike">
                <a:solidFill>
                  <a:srgbClr val="B33B2B"/>
                </a:solidFill>
                <a:latin typeface="Arial"/>
              </a:rPr>
              <a:t>advices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2084832"/>
            <a:ext cx="5212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37A4B"/>
                </a:solidFill>
                <a:latin typeface="Arial"/>
              </a:rPr>
              <a:t>some advice · two pieces of advice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578608"/>
            <a:ext cx="10972800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2960" y="2670048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ma‘lumotlar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00400" y="2651760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strike="sngStrike">
                <a:solidFill>
                  <a:srgbClr val="B33B2B"/>
                </a:solidFill>
                <a:latin typeface="Arial"/>
              </a:rPr>
              <a:t>informations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651760"/>
            <a:ext cx="5212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37A4B"/>
                </a:solidFill>
                <a:latin typeface="Arial"/>
              </a:rPr>
              <a:t>information · a piece of information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145536"/>
            <a:ext cx="10972800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22960" y="3236976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uy vazifalari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3218688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strike="sngStrike">
                <a:solidFill>
                  <a:srgbClr val="B33B2B"/>
                </a:solidFill>
                <a:latin typeface="Arial"/>
              </a:rPr>
              <a:t>homeworks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218688"/>
            <a:ext cx="5212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37A4B"/>
                </a:solidFill>
                <a:latin typeface="Arial"/>
              </a:rPr>
              <a:t>a lot of homework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3712464"/>
            <a:ext cx="10972800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22960" y="3803904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mebellar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00400" y="3785616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strike="sngStrike">
                <a:solidFill>
                  <a:srgbClr val="B33B2B"/>
                </a:solidFill>
                <a:latin typeface="Arial"/>
              </a:rPr>
              <a:t>furnitures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3785616"/>
            <a:ext cx="5212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37A4B"/>
                </a:solidFill>
                <a:latin typeface="Arial"/>
              </a:rPr>
              <a:t>furniture · a piece of furniture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279392"/>
            <a:ext cx="10972800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822960" y="4370832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pullar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00400" y="4352544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strike="sngStrike">
                <a:solidFill>
                  <a:srgbClr val="B33B2B"/>
                </a:solidFill>
                <a:latin typeface="Arial"/>
              </a:rPr>
              <a:t>moneys / money are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4352544"/>
            <a:ext cx="5212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37A4B"/>
                </a:solidFill>
                <a:latin typeface="Arial"/>
              </a:rPr>
              <a:t>money is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" y="4846320"/>
            <a:ext cx="10972800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822960" y="493776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yangiliklar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00400" y="4919472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strike="sngStrike">
                <a:solidFill>
                  <a:srgbClr val="B33B2B"/>
                </a:solidFill>
                <a:latin typeface="Arial"/>
              </a:rPr>
              <a:t>the news are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09360" y="4919472"/>
            <a:ext cx="5212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37A4B"/>
                </a:solidFill>
                <a:latin typeface="Arial"/>
              </a:rPr>
              <a:t>the news is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0080" y="5413248"/>
            <a:ext cx="10972800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822960" y="5504688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bitta non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200400" y="5486400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strike="sngStrike">
                <a:solidFill>
                  <a:srgbClr val="B33B2B"/>
                </a:solidFill>
                <a:latin typeface="Arial"/>
              </a:rPr>
              <a:t>a bread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09360" y="5486400"/>
            <a:ext cx="5212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37A4B"/>
                </a:solidFill>
                <a:latin typeface="Arial"/>
              </a:rPr>
              <a:t>a loaf of bread · some bread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60807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Bularni yodlang: advice, information, homework, furniture, money, news — -s OLMAYDI, a/an OLMAYDI.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6-QOIDA · A … 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Sanalmaydiganni qanday sanaymiz? — idish bilan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361188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31520" y="1874520"/>
            <a:ext cx="822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0">
                <a:solidFill>
                  <a:srgbClr val="1E2A38"/>
                </a:solidFill>
                <a:latin typeface="Segoe UI Emoji"/>
              </a:rPr>
              <a:t>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783080"/>
            <a:ext cx="2606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a glass of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2212848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water · milk · juice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645920"/>
            <a:ext cx="361188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26280" y="1874520"/>
            <a:ext cx="822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0">
                <a:solidFill>
                  <a:srgbClr val="1E2A38"/>
                </a:solidFill>
                <a:latin typeface="Segoe UI Emoji"/>
              </a:rPr>
              <a:t>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4960" y="1783080"/>
            <a:ext cx="2606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a bottle of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4960" y="2212848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water · oil · lemonade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645920"/>
            <a:ext cx="361188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321040" y="1874520"/>
            <a:ext cx="822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0">
                <a:solidFill>
                  <a:srgbClr val="1E2A38"/>
                </a:solidFill>
                <a:latin typeface="Segoe UI Emoji"/>
              </a:rPr>
              <a:t>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89720" y="1783080"/>
            <a:ext cx="2606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a cup of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89720" y="2212848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tea · coffee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2971800"/>
            <a:ext cx="361188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31520" y="3200400"/>
            <a:ext cx="822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0">
                <a:solidFill>
                  <a:srgbClr val="1E2A38"/>
                </a:solidFill>
                <a:latin typeface="Segoe UI Emoji"/>
              </a:rPr>
              <a:t>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3108960"/>
            <a:ext cx="2606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a piece of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00200" y="3538728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cake · paper · advice · information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2971800"/>
            <a:ext cx="361188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526280" y="3200400"/>
            <a:ext cx="822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0">
                <a:solidFill>
                  <a:srgbClr val="1E2A38"/>
                </a:solidFill>
                <a:latin typeface="Segoe UI Emoji"/>
              </a:rPr>
              <a:t>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94960" y="3108960"/>
            <a:ext cx="2606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a slice of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94960" y="3538728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pizza · bread · cheese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2971800"/>
            <a:ext cx="361188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321040" y="3200400"/>
            <a:ext cx="822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0">
                <a:solidFill>
                  <a:srgbClr val="1E2A38"/>
                </a:solidFill>
                <a:latin typeface="Segoe UI Emoji"/>
              </a:rPr>
              <a:t>🍞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9720" y="3108960"/>
            <a:ext cx="2606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a loaf of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89720" y="3538728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bread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4297680"/>
            <a:ext cx="361188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731520" y="4526280"/>
            <a:ext cx="822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0">
                <a:solidFill>
                  <a:srgbClr val="1E2A38"/>
                </a:solidFill>
                <a:latin typeface="Segoe UI Emoji"/>
              </a:rPr>
              <a:t>🍫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00200" y="4434840"/>
            <a:ext cx="2606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a bar of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00200" y="4864608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chocolate · soap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434840" y="4297680"/>
            <a:ext cx="361188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4526280" y="4526280"/>
            <a:ext cx="822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0">
                <a:solidFill>
                  <a:srgbClr val="1E2A38"/>
                </a:solidFill>
                <a:latin typeface="Segoe UI Emoji"/>
              </a:rPr>
              <a:t>⚖️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94960" y="4434840"/>
            <a:ext cx="2606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a kilo of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94960" y="4864608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rice · meat · sugar · apples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229600" y="4297680"/>
            <a:ext cx="361188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8321040" y="4526280"/>
            <a:ext cx="822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0">
                <a:solidFill>
                  <a:srgbClr val="1E2A38"/>
                </a:solidFill>
                <a:latin typeface="Segoe UI Emoji"/>
              </a:rPr>
              <a:t>📦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89720" y="4434840"/>
            <a:ext cx="2606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a packet of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89720" y="4864608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tea · biscuits · crisps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" y="56692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Ko‘plik — idish o‘zgaradi: </a:t>
            </a:r>
            <a:r>
              <a:rPr sz="1500" b="1">
                <a:solidFill>
                  <a:srgbClr val="1E2A38"/>
                </a:solidFill>
                <a:latin typeface="Arial"/>
              </a:rPr>
              <a:t>two glasses of water · three pieces of cake</a:t>
            </a:r>
          </a:p>
          <a:p>
            <a:pPr algn="l">
              <a:spcAft>
                <a:spcPts val="300"/>
              </a:spcAft>
            </a:pPr>
            <a:r>
              <a:rPr sz="1500" b="0">
                <a:solidFill>
                  <a:srgbClr val="B33B2B"/>
                </a:solidFill>
                <a:latin typeface="Arial"/>
              </a:rPr>
              <a:t>two waters ✗   three cakes (bo‘lak ma‘nosida) ✗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4-MASHQ · 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Qaysi idish?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glass, bottle, cup, piece, slice, loaf, bar, kilo — mosini qo‘ying.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1214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___ of water  (bir shisha)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30358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___ of tea  (bir piyola)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9502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___ of bread  (bir buxanka)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8646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___ of cake  (bir bo‘lak)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0880" y="21214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___ of milk  (bir stakan)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30358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___ of advice  (bitta maslahat)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39502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___ of chocolate  (bir plitka)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48646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___ of rice  (bir kilogramm)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Qaysi idish?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82880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1. </a:t>
            </a:r>
            <a:r>
              <a:rPr sz="1600" b="1">
                <a:solidFill>
                  <a:srgbClr val="137A4B"/>
                </a:solidFill>
                <a:latin typeface="Arial"/>
              </a:rPr>
              <a:t>bottle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a … of water  (bir shisha)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83464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2. </a:t>
            </a:r>
            <a:r>
              <a:rPr sz="1600" b="1">
                <a:solidFill>
                  <a:srgbClr val="137A4B"/>
                </a:solidFill>
                <a:latin typeface="Arial"/>
              </a:rPr>
              <a:t>cup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a … of tea  (bir piyola)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84048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3. </a:t>
            </a:r>
            <a:r>
              <a:rPr sz="1600" b="1">
                <a:solidFill>
                  <a:srgbClr val="137A4B"/>
                </a:solidFill>
                <a:latin typeface="Arial"/>
              </a:rPr>
              <a:t>loaf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a … of bread  (bir buxanka)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84632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4. </a:t>
            </a:r>
            <a:r>
              <a:rPr sz="1600" b="1">
                <a:solidFill>
                  <a:srgbClr val="137A4B"/>
                </a:solidFill>
                <a:latin typeface="Arial"/>
              </a:rPr>
              <a:t>piece / slice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a … of cake  (bir bo‘lak)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182880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5. </a:t>
            </a:r>
            <a:r>
              <a:rPr sz="1600" b="1">
                <a:solidFill>
                  <a:srgbClr val="137A4B"/>
                </a:solidFill>
                <a:latin typeface="Arial"/>
              </a:rPr>
              <a:t>glass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a … of milk  (bir stakan)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83464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6. </a:t>
            </a:r>
            <a:r>
              <a:rPr sz="1600" b="1">
                <a:solidFill>
                  <a:srgbClr val="137A4B"/>
                </a:solidFill>
                <a:latin typeface="Arial"/>
              </a:rPr>
              <a:t>piece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a … of advice  (bitta maslahat)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384048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7. </a:t>
            </a:r>
            <a:r>
              <a:rPr sz="1600" b="1">
                <a:solidFill>
                  <a:srgbClr val="137A4B"/>
                </a:solidFill>
                <a:latin typeface="Arial"/>
              </a:rPr>
              <a:t>bar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a … of chocolate  (bir plitka)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84632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8. </a:t>
            </a:r>
            <a:r>
              <a:rPr sz="1600" b="1">
                <a:solidFill>
                  <a:srgbClr val="137A4B"/>
                </a:solidFill>
                <a:latin typeface="Arial"/>
              </a:rPr>
              <a:t>kilo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a … of rice  (bir kilogramm)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 piece of — eng universal: cake, paper, advice, information, furniture.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7-QOIDA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some va any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822960" y="1874520"/>
            <a:ext cx="502920" cy="45720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1463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0D9488"/>
                </a:solidFill>
                <a:latin typeface="Arial"/>
              </a:rPr>
              <a:t>some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2212848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Tasdiq gap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49039" y="1737360"/>
            <a:ext cx="7680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There is some milk in the fridge.</a:t>
            </a:r>
          </a:p>
          <a:p>
            <a:pPr algn="l">
              <a:spcAft>
                <a:spcPts val="2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I’ve got some apples.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65176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822960" y="2880360"/>
            <a:ext cx="502920" cy="457200"/>
          </a:xfrm>
          <a:prstGeom prst="roundRect">
            <a:avLst/>
          </a:prstGeom>
          <a:solidFill>
            <a:srgbClr val="B33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61488"/>
            <a:ext cx="1463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B33B2B"/>
                </a:solidFill>
                <a:latin typeface="Arial"/>
              </a:rPr>
              <a:t>any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3218688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Inkor gap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49039" y="2743200"/>
            <a:ext cx="7680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There isn’t any bread.</a:t>
            </a:r>
          </a:p>
          <a:p>
            <a:pPr algn="l">
              <a:spcAft>
                <a:spcPts val="2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 don’t have any money.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65760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822960" y="3886200"/>
            <a:ext cx="50292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767328"/>
            <a:ext cx="1463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2F5D8C"/>
                </a:solidFill>
                <a:latin typeface="Arial"/>
              </a:rPr>
              <a:t>any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8760" y="4224528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So‘roq gap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49039" y="3749040"/>
            <a:ext cx="7680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Is there any juice?</a:t>
            </a:r>
          </a:p>
          <a:p>
            <a:pPr algn="l">
              <a:spcAft>
                <a:spcPts val="2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 you got any brothers?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66344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822960" y="4892040"/>
            <a:ext cx="50292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773168"/>
            <a:ext cx="1463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F97316"/>
                </a:solidFill>
                <a:latin typeface="Arial"/>
              </a:rPr>
              <a:t>some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08760" y="5230368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Taklif va iltimos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49039" y="4754880"/>
            <a:ext cx="7680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Would you like some tea?</a:t>
            </a:r>
          </a:p>
          <a:p>
            <a:pPr algn="l">
              <a:spcAft>
                <a:spcPts val="2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Can I have some water, please?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7607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some / any — ko‘plik (apples) va sanalmaydigan (milk) bilan. Bitta narsa bo‘lsa — a/an: I’ve got a pen. (some pen ✗)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8-QOIDA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much, many, a lot of · How much? How many?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361188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361188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2880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0D9488"/>
                </a:solidFill>
                <a:latin typeface="Arial"/>
              </a:rPr>
              <a:t>many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231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sanaladigan ko‘plik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880360"/>
            <a:ext cx="3200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How many apples are there?</a:t>
            </a:r>
          </a:p>
          <a:p>
            <a:pPr algn="l">
              <a:spcAft>
                <a:spcPts val="10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There aren’t many students today.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645920"/>
            <a:ext cx="361188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434840" y="1645920"/>
            <a:ext cx="361188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63440" y="182880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F97316"/>
                </a:solidFill>
                <a:latin typeface="Arial"/>
              </a:rPr>
              <a:t>much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4231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sanalmaydigan (− va ?)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880360"/>
            <a:ext cx="3200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How much water do you drink?</a:t>
            </a:r>
          </a:p>
          <a:p>
            <a:pPr algn="l">
              <a:spcAft>
                <a:spcPts val="10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I don’t have much time.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1645920"/>
            <a:ext cx="361188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8229600" y="1645920"/>
            <a:ext cx="3611880" cy="9144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58200" y="182880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2F5D8C"/>
                </a:solidFill>
                <a:latin typeface="Arial"/>
              </a:rPr>
              <a:t>a lot of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58200" y="24231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ikkalasi ham, ko‘pincha +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58200" y="2880360"/>
            <a:ext cx="3200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I have a lot of friends.</a:t>
            </a:r>
          </a:p>
          <a:p>
            <a:pPr algn="l">
              <a:spcAft>
                <a:spcPts val="10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She drinks a lot of water.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754880"/>
            <a:ext cx="10972800" cy="10515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14400" y="484632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How many </a:t>
            </a:r>
            <a:r>
              <a:rPr sz="1600" b="0">
                <a:solidFill>
                  <a:srgbClr val="1E2A38"/>
                </a:solidFill>
                <a:latin typeface="Arial"/>
              </a:rPr>
              <a:t>+ ko‘plik:  How many eggs?   </a:t>
            </a:r>
            <a:r>
              <a:rPr sz="1600" b="1">
                <a:solidFill>
                  <a:srgbClr val="F97316"/>
                </a:solidFill>
                <a:latin typeface="Arial"/>
              </a:rPr>
              <a:t>How much </a:t>
            </a:r>
            <a:r>
              <a:rPr sz="1600" b="0">
                <a:solidFill>
                  <a:srgbClr val="1E2A38"/>
                </a:solidFill>
                <a:latin typeface="Arial"/>
              </a:rPr>
              <a:t>+ sanalmaydigan:  How much milk?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5A6572"/>
                </a:solidFill>
                <a:latin typeface="Arial"/>
              </a:rPr>
              <a:t>Narx: </a:t>
            </a:r>
            <a:r>
              <a:rPr sz="1600" b="1">
                <a:solidFill>
                  <a:srgbClr val="1E2A38"/>
                </a:solidFill>
                <a:latin typeface="Arial"/>
              </a:rPr>
              <a:t>How much is this bag?  — It’s 80,000 soums.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9436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Tasdiq gapda much kam ishlatiladi: I drink a lot of water. (I drink much water — g‘alati)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5-MASHQ · 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some / any · much / many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To‘g‘ri variantni tanlang. Avval: sanaladimi? gap +, − yoki 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1214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There isn’t ___ milk in the fridge.  (some / any)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44368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2962656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I’d like ___ water, please.  (some / any)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785616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803904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How ___ eggs do we need?  (much / many)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626864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645152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How ___ sugar do you take in your tea?  (much / many)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468112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5486400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Are there ___ apples on the table?  (some / any)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21214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 don’t have ___ time today.  (much / many)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2944368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2962656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She has ___ friends at school.  (a lot of / much)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3785616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3803904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There are ___ books on my desk.  (some / any)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0" y="4626864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0" y="4645152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We haven’t got ___ homework today.  (many / much)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0" y="5468112"/>
            <a:ext cx="566928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0880" y="5486400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— How ___ is this T-shirt?  — It’s 50,000 soums.  (much / many)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some / any · much / many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82880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1. </a:t>
            </a:r>
            <a:r>
              <a:rPr sz="1400" b="1">
                <a:solidFill>
                  <a:srgbClr val="137A4B"/>
                </a:solidFill>
                <a:latin typeface="Arial"/>
              </a:rPr>
              <a:t>any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isn’t ___ milk in the fridge.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33472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2. </a:t>
            </a:r>
            <a:r>
              <a:rPr sz="1400" b="1">
                <a:solidFill>
                  <a:srgbClr val="137A4B"/>
                </a:solidFill>
                <a:latin typeface="Arial"/>
              </a:rPr>
              <a:t>some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I’d like ___ water, please.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438144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3. </a:t>
            </a:r>
            <a:r>
              <a:rPr sz="1400" b="1">
                <a:solidFill>
                  <a:srgbClr val="137A4B"/>
                </a:solidFill>
                <a:latin typeface="Arial"/>
              </a:rPr>
              <a:t>many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___ eggs do we need?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242816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4. </a:t>
            </a:r>
            <a:r>
              <a:rPr sz="1400" b="1">
                <a:solidFill>
                  <a:srgbClr val="137A4B"/>
                </a:solidFill>
                <a:latin typeface="Arial"/>
              </a:rPr>
              <a:t>much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___ sugar do you take in your tea?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047488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5. </a:t>
            </a:r>
            <a:r>
              <a:rPr sz="1400" b="1">
                <a:solidFill>
                  <a:srgbClr val="137A4B"/>
                </a:solidFill>
                <a:latin typeface="Arial"/>
              </a:rPr>
              <a:t>any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Are there ___ apples on the table?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182880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6. </a:t>
            </a:r>
            <a:r>
              <a:rPr sz="1400" b="1">
                <a:solidFill>
                  <a:srgbClr val="137A4B"/>
                </a:solidFill>
                <a:latin typeface="Arial"/>
              </a:rPr>
              <a:t>much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don’t have ___ time today.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2633472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7. </a:t>
            </a:r>
            <a:r>
              <a:rPr sz="1400" b="1">
                <a:solidFill>
                  <a:srgbClr val="137A4B"/>
                </a:solidFill>
                <a:latin typeface="Arial"/>
              </a:rPr>
              <a:t>a lot of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has ___ friends at school.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3438144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8. </a:t>
            </a:r>
            <a:r>
              <a:rPr sz="1400" b="1">
                <a:solidFill>
                  <a:srgbClr val="137A4B"/>
                </a:solidFill>
                <a:latin typeface="Arial"/>
              </a:rPr>
              <a:t>some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are ___ books on my desk.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4242816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9. </a:t>
            </a:r>
            <a:r>
              <a:rPr sz="1400" b="1">
                <a:solidFill>
                  <a:srgbClr val="137A4B"/>
                </a:solidFill>
                <a:latin typeface="Arial"/>
              </a:rPr>
              <a:t>much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haven’t got ___ homework today.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5047488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10. </a:t>
            </a:r>
            <a:r>
              <a:rPr sz="1400" b="1">
                <a:solidFill>
                  <a:srgbClr val="137A4B"/>
                </a:solidFill>
                <a:latin typeface="Arial"/>
              </a:rPr>
              <a:t>much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— How ___ is this T-shirt?  — It’s 50,000 soums.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any — inkor va so‘roqda; many — sanaladigan; much — sanalmaydigan va narx.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6-MASHQ · O‘ZBEKCHA TUZOQLAR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Xatoni toping!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Har gapda BITTA xato bor. Toping va to‘g‘rilang. Jamoa bo‘lib — 5 daqiqa.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1214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She is teacher.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30358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 need an advice.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9502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We have a lot of homeworks.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8646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The money are on the table.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0880" y="21214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Moon is very beautiful tonight.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30358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 like the football.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39502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How many water do you drink?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4864608"/>
            <a:ext cx="49377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He is a honest boy.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Xatoni toping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82880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1. </a:t>
            </a:r>
            <a:r>
              <a:rPr sz="1500" b="1">
                <a:solidFill>
                  <a:srgbClr val="137A4B"/>
                </a:solidFill>
                <a:latin typeface="Arial"/>
              </a:rPr>
              <a:t>She is a teacher.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kasb oldidan a/an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83464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2. </a:t>
            </a:r>
            <a:r>
              <a:rPr sz="1500" b="1">
                <a:solidFill>
                  <a:srgbClr val="137A4B"/>
                </a:solidFill>
                <a:latin typeface="Arial"/>
              </a:rPr>
              <a:t>I need some advice.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advice sanalmaydi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84048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3. </a:t>
            </a:r>
            <a:r>
              <a:rPr sz="1500" b="1">
                <a:solidFill>
                  <a:srgbClr val="137A4B"/>
                </a:solidFill>
                <a:latin typeface="Arial"/>
              </a:rPr>
              <a:t>We have a lot of homework.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homework — -s yo‘q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84632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4. </a:t>
            </a:r>
            <a:r>
              <a:rPr sz="1500" b="1">
                <a:solidFill>
                  <a:srgbClr val="137A4B"/>
                </a:solidFill>
                <a:latin typeface="Arial"/>
              </a:rPr>
              <a:t>The money is on the table.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money — birlik fe‘l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182880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5. </a:t>
            </a:r>
            <a:r>
              <a:rPr sz="1500" b="1">
                <a:solidFill>
                  <a:srgbClr val="137A4B"/>
                </a:solidFill>
                <a:latin typeface="Arial"/>
              </a:rPr>
              <a:t>The moon is very beautiful tonight.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yagona narsa — the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83464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6. </a:t>
            </a:r>
            <a:r>
              <a:rPr sz="1500" b="1">
                <a:solidFill>
                  <a:srgbClr val="137A4B"/>
                </a:solidFill>
                <a:latin typeface="Arial"/>
              </a:rPr>
              <a:t>I like football.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umumiy ma‘no — artiklsiz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384048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7. </a:t>
            </a:r>
            <a:r>
              <a:rPr sz="1500" b="1">
                <a:solidFill>
                  <a:srgbClr val="137A4B"/>
                </a:solidFill>
                <a:latin typeface="Arial"/>
              </a:rPr>
              <a:t>How much water do you drink?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water sanalmaydi — much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84632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8. </a:t>
            </a:r>
            <a:r>
              <a:rPr sz="1500" b="1">
                <a:solidFill>
                  <a:srgbClr val="137A4B"/>
                </a:solidFill>
                <a:latin typeface="Arial"/>
              </a:rPr>
              <a:t>He is an honest boy.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h o‘qilmaydi — an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O‘YIN · IKKI JAMOA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Oshxona o‘yini: muzlatgichda nima bor?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00200"/>
            <a:ext cx="4023360" cy="4846320"/>
          </a:xfrm>
          <a:prstGeom prst="roundRect">
            <a:avLst/>
          </a:prstGeom>
          <a:solidFill>
            <a:srgbClr val="E8F1F8"/>
          </a:solidFill>
          <a:ln w="12700">
            <a:solidFill>
              <a:srgbClr val="2F5D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4434840" y="2057400"/>
            <a:ext cx="91440" cy="82296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14630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0">
                <a:solidFill>
                  <a:srgbClr val="1E2A38"/>
                </a:solidFill>
                <a:latin typeface="Segoe UI Emoji"/>
              </a:rPr>
              <a:t>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77440" y="1920240"/>
            <a:ext cx="21031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600" b="0">
                <a:solidFill>
                  <a:srgbClr val="1E2A38"/>
                </a:solidFill>
                <a:latin typeface="Segoe UI Emoji"/>
              </a:rPr>
              <a:t>🧀</a:t>
            </a:r>
          </a:p>
        </p:txBody>
      </p:sp>
      <p:sp>
        <p:nvSpPr>
          <p:cNvPr id="9" name="Rectangle 8"/>
          <p:cNvSpPr/>
          <p:nvPr/>
        </p:nvSpPr>
        <p:spPr>
          <a:xfrm>
            <a:off x="868680" y="3154680"/>
            <a:ext cx="3749040" cy="54864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429000"/>
            <a:ext cx="14630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0">
                <a:solidFill>
                  <a:srgbClr val="1E2A38"/>
                </a:solidFill>
                <a:latin typeface="Segoe UI Emoji"/>
              </a:rPr>
              <a:t>🥚🥚🥚🥚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77440" y="3429000"/>
            <a:ext cx="21031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600" b="0">
                <a:solidFill>
                  <a:srgbClr val="1E2A38"/>
                </a:solidFill>
                <a:latin typeface="Segoe UI Emoji"/>
              </a:rPr>
              <a:t>🍎🍎🍎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8680" y="4663440"/>
            <a:ext cx="3749040" cy="54864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937760"/>
            <a:ext cx="14630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0">
                <a:solidFill>
                  <a:srgbClr val="1E2A38"/>
                </a:solidFill>
                <a:latin typeface="Segoe UI Emoji"/>
              </a:rPr>
              <a:t>🧃🧃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7440" y="4937760"/>
            <a:ext cx="21031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600" b="0">
                <a:solidFill>
                  <a:srgbClr val="1E2A38"/>
                </a:solidFill>
                <a:latin typeface="Segoe UI Emoji"/>
              </a:rPr>
              <a:t>🥕🥕🥕🥕🥕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0" y="1600200"/>
            <a:ext cx="6583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1-raund · Xotira (20 soniya)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0" y="2011680"/>
            <a:ext cx="65836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Muzlatgichga 20 soniya qarang — keyin ekran yopiladi (B tugmasi).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Jamoalar navbat bilan gap aytadi: There is a glass of milk. / There are four eggs.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To‘g‘ri gap = 1 ball. Artikl yoki some/any xatosi = 0.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0" y="3520440"/>
            <a:ext cx="6583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97316"/>
                </a:solidFill>
                <a:latin typeface="Arial"/>
              </a:rPr>
              <a:t>2-raund · Oyimning ro‘yxati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0" y="3977639"/>
            <a:ext cx="2926080" cy="2057400"/>
          </a:xfrm>
          <a:prstGeom prst="roundRect">
            <a:avLst/>
          </a:prstGeom>
          <a:solidFill>
            <a:srgbClr val="FFF6E0"/>
          </a:solidFill>
          <a:ln w="1270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12080" y="4069080"/>
            <a:ext cx="26517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📝 Shopping list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•  milk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•  6 eggs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•  butter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•  tomatoes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•  bread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•  cheese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38160" y="3977639"/>
            <a:ext cx="347472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Ro‘yxatni muzlatgich bilan solishtiring. Nima YO‘Q?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There isn’t any … / There aren’t any …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We need some … / a kilo of … / a loaf of 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0" y="6172200"/>
            <a:ext cx="6583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Javoblar keyingi slaydda.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Muzlatgichda nima bor?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658368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6035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1-raund — 8 ta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86000"/>
            <a:ext cx="6035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1. </a:t>
            </a:r>
            <a:r>
              <a:rPr sz="1600" b="1">
                <a:solidFill>
                  <a:srgbClr val="137A4B"/>
                </a:solidFill>
                <a:latin typeface="Arial"/>
              </a:rPr>
              <a:t>There is a glass of milk.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24912"/>
            <a:ext cx="6035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2. </a:t>
            </a:r>
            <a:r>
              <a:rPr sz="1600" b="1">
                <a:solidFill>
                  <a:srgbClr val="137A4B"/>
                </a:solidFill>
                <a:latin typeface="Arial"/>
              </a:rPr>
              <a:t>There is some cheese.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163824"/>
            <a:ext cx="6035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3. </a:t>
            </a:r>
            <a:r>
              <a:rPr sz="1600" b="1">
                <a:solidFill>
                  <a:srgbClr val="137A4B"/>
                </a:solidFill>
                <a:latin typeface="Arial"/>
              </a:rPr>
              <a:t>There are four eggs.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602736"/>
            <a:ext cx="6035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4. </a:t>
            </a:r>
            <a:r>
              <a:rPr sz="1600" b="1">
                <a:solidFill>
                  <a:srgbClr val="137A4B"/>
                </a:solidFill>
                <a:latin typeface="Arial"/>
              </a:rPr>
              <a:t>There are three apples.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041648"/>
            <a:ext cx="6035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5. </a:t>
            </a:r>
            <a:r>
              <a:rPr sz="1600" b="1">
                <a:solidFill>
                  <a:srgbClr val="137A4B"/>
                </a:solidFill>
                <a:latin typeface="Arial"/>
              </a:rPr>
              <a:t>There are two cartons of juice.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480560"/>
            <a:ext cx="6035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6. </a:t>
            </a:r>
            <a:r>
              <a:rPr sz="1600" b="1">
                <a:solidFill>
                  <a:srgbClr val="137A4B"/>
                </a:solidFill>
                <a:latin typeface="Arial"/>
              </a:rPr>
              <a:t>There are five carrots.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919472"/>
            <a:ext cx="6035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7. </a:t>
            </a:r>
            <a:r>
              <a:rPr sz="1600" b="1">
                <a:solidFill>
                  <a:srgbClr val="B33B2B"/>
                </a:solidFill>
                <a:latin typeface="Arial"/>
              </a:rPr>
              <a:t>There isn’t any butter.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358384"/>
            <a:ext cx="6035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8. </a:t>
            </a:r>
            <a:r>
              <a:rPr sz="1600" b="1">
                <a:solidFill>
                  <a:srgbClr val="B33B2B"/>
                </a:solidFill>
                <a:latin typeface="Arial"/>
              </a:rPr>
              <a:t>There aren’t any tomatoes.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79" y="1645920"/>
            <a:ext cx="411480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7498079" y="1645920"/>
            <a:ext cx="411480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26679" y="1828800"/>
            <a:ext cx="3657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97316"/>
                </a:solidFill>
                <a:latin typeface="Arial"/>
              </a:rPr>
              <a:t>2-raund — xarid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26679" y="2286000"/>
            <a:ext cx="3657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Bor: milk, cheese, 4 eggs.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Yo‘q: butter, tomatoes, bread; eggs 2 ta kam.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26679" y="3657600"/>
            <a:ext cx="36576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We need two more eggs, some butter, a kilo of tomatoes and a loaf of bread.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0807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butter, bread — sanalmaydi (some butter, a loaf of bread); tomatoes, eggs — sanaladi (two eggs).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10 DAQIQA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Juftlikda gapirish: What’s in your bag?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A so‘raydi, B javob beradi, keyin almashing. Har javobda: a/an + some + any (inkor).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10972800" cy="8412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77240" y="2212848"/>
            <a:ext cx="7315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600" b="0">
                <a:solidFill>
                  <a:srgbClr val="1E2A38"/>
                </a:solidFill>
                <a:latin typeface="Segoe UI Emoji"/>
              </a:rPr>
              <a:t>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17627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What’s in your bag?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5920" y="2560320"/>
            <a:ext cx="9784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Namuna: There’s a pencil case, two books and an apple. There isn’t any money!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017520"/>
            <a:ext cx="10972800" cy="8412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77240" y="3127248"/>
            <a:ext cx="7315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600" b="0">
                <a:solidFill>
                  <a:srgbClr val="1E2A38"/>
                </a:solidFill>
                <a:latin typeface="Segoe UI Emoji"/>
              </a:rPr>
              <a:t>🧊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45920" y="309067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What’s in your fridge at home?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474720"/>
            <a:ext cx="9784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Namuna: There’s some milk and a lot of eggs. There aren’t any tomatoes.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931920"/>
            <a:ext cx="10972800" cy="8412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77240" y="4041648"/>
            <a:ext cx="7315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600" b="0">
                <a:solidFill>
                  <a:srgbClr val="1E2A38"/>
                </a:solidFill>
                <a:latin typeface="Segoe UI Emoji"/>
              </a:rPr>
              <a:t>🏫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00507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What’s in our classroom?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4389120"/>
            <a:ext cx="9784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Namuna: There’s a board, a clock and twenty desks.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846320"/>
            <a:ext cx="10972800" cy="8412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77240" y="4956048"/>
            <a:ext cx="7315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600" b="0">
                <a:solidFill>
                  <a:srgbClr val="1E2A38"/>
                </a:solidFill>
                <a:latin typeface="Segoe UI Emoji"/>
              </a:rPr>
              <a:t>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4919472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What do you usually have for lunch?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45920" y="5303520"/>
            <a:ext cx="9784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Namuna: I usually have some soup and a piece of bread.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8521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Qo‘shimcha savollar: Is there any…?  ·  How many… have you got?  ·  Have you got a…?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YOZISH · 15 DAQIQA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Yozma ish: My room yoki My lunchbox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6400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Xonangiz yoki tushlik qutingiz haqida 6–8 gap yozing. Avval chizing, keyin yozing! ✏️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606040"/>
            <a:ext cx="6400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200" b="0">
                <a:solidFill>
                  <a:srgbClr val="1E2A38"/>
                </a:solidFill>
                <a:latin typeface="Segoe UI Emoji"/>
              </a:rPr>
              <a:t>🛏️ 🧸 📚 💡   |   🍱 🥪 🍎 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703320"/>
            <a:ext cx="6400800" cy="210312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59436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Gap boshlovchilari: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In my room there is a… / there are some…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There isn’t any… / There aren’t any…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The… is (big / blue / near the window).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 also have a bottle of… / a piece of…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1600200"/>
            <a:ext cx="429768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7315200" y="1600200"/>
            <a:ext cx="4297680" cy="91440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543800" y="1783080"/>
            <a:ext cx="3840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C9A35C"/>
                </a:solidFill>
                <a:latin typeface="Arial"/>
              </a:rPr>
              <a:t>Tekshiruv ro‘yxati ☑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9520" y="2359152"/>
            <a:ext cx="384048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40" y="2331720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a / an</a:t>
            </a:r>
            <a:r>
              <a:rPr sz="1500" b="0">
                <a:solidFill>
                  <a:srgbClr val="1E2A38"/>
                </a:solidFill>
                <a:latin typeface="Arial"/>
              </a:rPr>
              <a:t>  — 2 marta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589520" y="2926080"/>
            <a:ext cx="384048" cy="347472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898648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2F5D8C"/>
                </a:solidFill>
                <a:latin typeface="Arial"/>
              </a:rPr>
              <a:t>the</a:t>
            </a:r>
            <a:r>
              <a:rPr sz="1500" b="0">
                <a:solidFill>
                  <a:srgbClr val="1E2A38"/>
                </a:solidFill>
                <a:latin typeface="Arial"/>
              </a:rPr>
              <a:t>  — 1 marta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589520" y="3493008"/>
            <a:ext cx="384048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92440" y="3465576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some</a:t>
            </a:r>
            <a:r>
              <a:rPr sz="1500" b="0">
                <a:solidFill>
                  <a:srgbClr val="1E2A38"/>
                </a:solidFill>
                <a:latin typeface="Arial"/>
              </a:rPr>
              <a:t>  — 2 marta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589520" y="4059936"/>
            <a:ext cx="384048" cy="347472"/>
          </a:xfrm>
          <a:prstGeom prst="roundRect">
            <a:avLst/>
          </a:prstGeom>
          <a:solidFill>
            <a:srgbClr val="B33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2440" y="4032504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any (inkor yoki so‘roq)</a:t>
            </a:r>
            <a:r>
              <a:rPr sz="1500" b="0">
                <a:solidFill>
                  <a:srgbClr val="1E2A38"/>
                </a:solidFill>
                <a:latin typeface="Arial"/>
              </a:rPr>
              <a:t>  — 1 marta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89520" y="4626864"/>
            <a:ext cx="384048" cy="347472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2440" y="4599432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6D4AA8"/>
                </a:solidFill>
                <a:latin typeface="Arial"/>
              </a:rPr>
              <a:t>a … of</a:t>
            </a:r>
            <a:r>
              <a:rPr sz="1500" b="0">
                <a:solidFill>
                  <a:srgbClr val="1E2A38"/>
                </a:solidFill>
                <a:latin typeface="Arial"/>
              </a:rPr>
              <a:t>  — 1 marta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43800" y="5166360"/>
            <a:ext cx="3931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Yozib bo‘lgach juftingiz bilan almashing va belgilarni tekshiring.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9436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Ish varaqasining 7-mashqi — o‘sha yerga yozing.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YOZMA ISH · RANGLI TAHLIL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Namuna: My lunchbox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7498079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858000" y="1737360"/>
            <a:ext cx="1188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0">
                <a:solidFill>
                  <a:srgbClr val="1E2A38"/>
                </a:solidFill>
                <a:latin typeface="Segoe UI Emoji"/>
              </a:rPr>
              <a:t>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60350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In my lunchbox there is </a:t>
            </a:r>
            <a:r>
              <a:rPr sz="1800" b="1">
                <a:solidFill>
                  <a:srgbClr val="0D9488"/>
                </a:solidFill>
                <a:latin typeface="Arial"/>
              </a:rPr>
              <a:t>a</a:t>
            </a:r>
            <a:r>
              <a:rPr sz="1800" b="0">
                <a:solidFill>
                  <a:srgbClr val="1E2A38"/>
                </a:solidFill>
                <a:latin typeface="Arial"/>
              </a:rPr>
              <a:t> sandwich and </a:t>
            </a:r>
            <a:r>
              <a:rPr sz="1800" b="1">
                <a:solidFill>
                  <a:srgbClr val="0D9488"/>
                </a:solidFill>
                <a:latin typeface="Arial"/>
              </a:rPr>
              <a:t>an</a:t>
            </a:r>
            <a:r>
              <a:rPr sz="1800" b="0">
                <a:solidFill>
                  <a:srgbClr val="1E2A38"/>
                </a:solidFill>
                <a:latin typeface="Arial"/>
              </a:rPr>
              <a:t> apple.</a:t>
            </a:r>
          </a:p>
          <a:p>
            <a:pPr algn="l">
              <a:spcAft>
                <a:spcPts val="900"/>
              </a:spcAft>
            </a:pPr>
            <a:r>
              <a:rPr sz="1800" b="1">
                <a:solidFill>
                  <a:srgbClr val="2F5D8C"/>
                </a:solidFill>
                <a:latin typeface="Arial"/>
              </a:rPr>
              <a:t>The</a:t>
            </a:r>
            <a:r>
              <a:rPr sz="1800" b="0">
                <a:solidFill>
                  <a:srgbClr val="1E2A38"/>
                </a:solidFill>
                <a:latin typeface="Arial"/>
              </a:rPr>
              <a:t> sandwich has </a:t>
            </a:r>
            <a:r>
              <a:rPr sz="1800" b="1">
                <a:solidFill>
                  <a:srgbClr val="F97316"/>
                </a:solidFill>
                <a:latin typeface="Arial"/>
              </a:rPr>
              <a:t>some</a:t>
            </a:r>
            <a:r>
              <a:rPr sz="1800" b="0">
                <a:solidFill>
                  <a:srgbClr val="1E2A38"/>
                </a:solidFill>
                <a:latin typeface="Arial"/>
              </a:rPr>
              <a:t> cheese in it.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There are also </a:t>
            </a:r>
            <a:r>
              <a:rPr sz="1800" b="1">
                <a:solidFill>
                  <a:srgbClr val="F97316"/>
                </a:solidFill>
                <a:latin typeface="Arial"/>
              </a:rPr>
              <a:t>some</a:t>
            </a:r>
            <a:r>
              <a:rPr sz="1800" b="0">
                <a:solidFill>
                  <a:srgbClr val="1E2A38"/>
                </a:solidFill>
                <a:latin typeface="Arial"/>
              </a:rPr>
              <a:t> grapes.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There isn’t </a:t>
            </a:r>
            <a:r>
              <a:rPr sz="1800" b="1">
                <a:solidFill>
                  <a:srgbClr val="B33B2B"/>
                </a:solidFill>
                <a:latin typeface="Arial"/>
              </a:rPr>
              <a:t>any</a:t>
            </a:r>
            <a:r>
              <a:rPr sz="1800" b="0">
                <a:solidFill>
                  <a:srgbClr val="1E2A38"/>
                </a:solidFill>
                <a:latin typeface="Arial"/>
              </a:rPr>
              <a:t> chocolate — my mum says it’s bad for my teeth!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 always take </a:t>
            </a:r>
            <a:r>
              <a:rPr sz="1800" b="1">
                <a:solidFill>
                  <a:srgbClr val="6D4AA8"/>
                </a:solidFill>
                <a:latin typeface="Arial"/>
              </a:rPr>
              <a:t>a bottle of</a:t>
            </a:r>
            <a:r>
              <a:rPr sz="1800" b="0">
                <a:solidFill>
                  <a:srgbClr val="1E2A38"/>
                </a:solidFill>
                <a:latin typeface="Arial"/>
              </a:rPr>
              <a:t> water too.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 don’t have much time for lunch, so I eat quickly.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12480" y="1645920"/>
            <a:ext cx="320040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8412480" y="1645920"/>
            <a:ext cx="3200400" cy="91440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41080" y="1828800"/>
            <a:ext cx="2743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Ranglar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41080" y="233172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■ </a:t>
            </a:r>
            <a:r>
              <a:rPr sz="1400" b="0">
                <a:solidFill>
                  <a:srgbClr val="1E2A38"/>
                </a:solidFill>
                <a:latin typeface="Arial"/>
              </a:rPr>
              <a:t>a / 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41080" y="283464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2F5D8C"/>
                </a:solidFill>
                <a:latin typeface="Arial"/>
              </a:rPr>
              <a:t>■ </a:t>
            </a:r>
            <a:r>
              <a:rPr sz="1400" b="0">
                <a:solidFill>
                  <a:srgbClr val="1E2A38"/>
                </a:solidFill>
                <a:latin typeface="Arial"/>
              </a:rPr>
              <a:t>the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1080" y="333756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■ </a:t>
            </a:r>
            <a:r>
              <a:rPr sz="1400" b="0">
                <a:solidFill>
                  <a:srgbClr val="1E2A38"/>
                </a:solidFill>
                <a:latin typeface="Arial"/>
              </a:rPr>
              <a:t>some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41080" y="384048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■ </a:t>
            </a:r>
            <a:r>
              <a:rPr sz="1400" b="0">
                <a:solidFill>
                  <a:srgbClr val="1E2A38"/>
                </a:solidFill>
                <a:latin typeface="Arial"/>
              </a:rPr>
              <a:t>any (inkor yoki so‘roq)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41080" y="434340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6D4AA8"/>
                </a:solidFill>
                <a:latin typeface="Arial"/>
              </a:rPr>
              <a:t>■ </a:t>
            </a:r>
            <a:r>
              <a:rPr sz="1400" b="0">
                <a:solidFill>
                  <a:srgbClr val="1E2A38"/>
                </a:solidFill>
                <a:latin typeface="Arial"/>
              </a:rPr>
              <a:t>a … of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41080" y="4937760"/>
            <a:ext cx="2743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much time — sanalmaydi, inkor gap 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989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Diqqat: sandwich, apple — sanaladi (a/an); cheese, water, chocolate — sanalmaydi (some/any/a … of).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YAKUN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Yakun va uyga vazifa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539496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Chiqish chiptasi — 3 savol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37744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1.  ___ hour  ·  ___ uniform</a:t>
            </a:r>
          </a:p>
          <a:p>
            <a:pPr algn="l">
              <a:spcAft>
                <a:spcPts val="14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2.  I need some ___ (advice / advices).</a:t>
            </a:r>
          </a:p>
          <a:p>
            <a:pPr algn="l">
              <a:spcAft>
                <a:spcPts val="14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3.  How ___ money have you got?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45920"/>
            <a:ext cx="539496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217920" y="1645920"/>
            <a:ext cx="539496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828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97316"/>
                </a:solidFill>
                <a:latin typeface="Arial"/>
              </a:rPr>
              <a:t>Uyga vazifa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237744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1) Ish varaqasidagi qolgan mashqlarni tugating.</a:t>
            </a:r>
          </a:p>
          <a:p>
            <a:pPr algn="l">
              <a:spcAft>
                <a:spcPts val="10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2) Oilangiz uchun xarid ro‘yxati: 8 ta narsa. Kamida 4 tasi «a … of» bilan (a loaf of bread, a kilo of rice…).</a:t>
            </a:r>
          </a:p>
          <a:p>
            <a:pPr algn="l">
              <a:spcAft>
                <a:spcPts val="10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3) Uyingizdagi muzlatgich haqida 5 gap: There is / There are / There isn’t any.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9436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Uchta savol esda qolsin: Qaysi ekanini bilamizmi? Bittami? Sanaladimi?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